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C83FA1D-1EB9-76F0-7EC0-A99E2034E9D9}" name="BATTEN, Lucy (NHS NOTTINGHAM AND NOTTINGHAMSHIRE ICB - 52R)" initials="LB" userId="S::lucy.batten1@nhs.net::e7404717-ec4c-489e-b284-71b2bac0be58" providerId="AD"/>
  <p188:author id="{3A1294BE-57A1-3649-BADE-6F9E8F133A98}" name="ROURKE, Clare (NHS NOTTINGHAM AND NOTTINGHAMSHIRE ICB - 52R)" initials="CR" userId="S::clare.rourke1@nhs.net::c08f4fc1-0b14-42f5-ac92-cfebc193a42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2B78"/>
    <a:srgbClr val="FF3399"/>
    <a:srgbClr val="F0F0F0"/>
    <a:srgbClr val="FDFBE9"/>
    <a:srgbClr val="55C2E4"/>
    <a:srgbClr val="8C70B0"/>
    <a:srgbClr val="5AB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1544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5FBB-55A5-49F1-B166-FC2C86B4F08B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821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5FBB-55A5-49F1-B166-FC2C86B4F08B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014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5FBB-55A5-49F1-B166-FC2C86B4F08B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773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5FBB-55A5-49F1-B166-FC2C86B4F08B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803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5FBB-55A5-49F1-B166-FC2C86B4F08B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98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5FBB-55A5-49F1-B166-FC2C86B4F08B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877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5FBB-55A5-49F1-B166-FC2C86B4F08B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518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5FBB-55A5-49F1-B166-FC2C86B4F08B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48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5FBB-55A5-49F1-B166-FC2C86B4F08B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80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5FBB-55A5-49F1-B166-FC2C86B4F08B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97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5FBB-55A5-49F1-B166-FC2C86B4F08B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635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F95FBB-55A5-49F1-B166-FC2C86B4F08B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468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CB3C6D4-B5D5-08B2-AB50-C6F5C7C51324}"/>
              </a:ext>
            </a:extLst>
          </p:cNvPr>
          <p:cNvSpPr txBox="1"/>
          <p:nvPr/>
        </p:nvSpPr>
        <p:spPr>
          <a:xfrm>
            <a:off x="89545" y="182248"/>
            <a:ext cx="44855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5AB03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NOTTINGHAM CITY EAST PCN:</a:t>
            </a:r>
          </a:p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INT Cohort Data Pack November 2025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5725EF-44E1-8BA8-C846-0E0D954C98F8}"/>
              </a:ext>
            </a:extLst>
          </p:cNvPr>
          <p:cNvSpPr txBox="1"/>
          <p:nvPr/>
        </p:nvSpPr>
        <p:spPr>
          <a:xfrm>
            <a:off x="89545" y="883098"/>
            <a:ext cx="22717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b="1" dirty="0">
                <a:latin typeface="Poppins" panose="00000500000000000000" pitchFamily="2" charset="0"/>
                <a:cs typeface="Poppins" panose="00000500000000000000" pitchFamily="2" charset="0"/>
              </a:rPr>
              <a:t>Cohort identification measures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F15D33F-EA71-31F0-D99C-DB50FB826A4F}"/>
              </a:ext>
            </a:extLst>
          </p:cNvPr>
          <p:cNvSpPr txBox="1"/>
          <p:nvPr/>
        </p:nvSpPr>
        <p:spPr>
          <a:xfrm>
            <a:off x="3429000" y="891370"/>
            <a:ext cx="19094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b="1" dirty="0">
                <a:latin typeface="Poppins" panose="00000500000000000000" pitchFamily="2" charset="0"/>
                <a:cs typeface="Poppins" panose="00000500000000000000" pitchFamily="2" charset="0"/>
              </a:rPr>
              <a:t>Additional criteria applied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E5BCB89-A101-75D7-3796-85F573ED36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6295531"/>
              </p:ext>
            </p:extLst>
          </p:nvPr>
        </p:nvGraphicFramePr>
        <p:xfrm>
          <a:off x="124622" y="1130902"/>
          <a:ext cx="3304377" cy="1583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9112">
                  <a:extLst>
                    <a:ext uri="{9D8B030D-6E8A-4147-A177-3AD203B41FA5}">
                      <a16:colId xmlns:a16="http://schemas.microsoft.com/office/drawing/2014/main" val="26927532"/>
                    </a:ext>
                  </a:extLst>
                </a:gridCol>
                <a:gridCol w="923478">
                  <a:extLst>
                    <a:ext uri="{9D8B030D-6E8A-4147-A177-3AD203B41FA5}">
                      <a16:colId xmlns:a16="http://schemas.microsoft.com/office/drawing/2014/main" val="3111737440"/>
                    </a:ext>
                  </a:extLst>
                </a:gridCol>
                <a:gridCol w="1721787">
                  <a:extLst>
                    <a:ext uri="{9D8B030D-6E8A-4147-A177-3AD203B41FA5}">
                      <a16:colId xmlns:a16="http://schemas.microsoft.com/office/drawing/2014/main" val="3779793454"/>
                    </a:ext>
                  </a:extLst>
                </a:gridCol>
              </a:tblGrid>
              <a:tr h="527913">
                <a:tc>
                  <a:txBody>
                    <a:bodyPr/>
                    <a:lstStyle/>
                    <a:p>
                      <a:endParaRPr lang="en-GB" sz="700" b="0" dirty="0">
                        <a:solidFill>
                          <a:schemeClr val="tx1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Segment one</a:t>
                      </a:r>
                    </a:p>
                  </a:txBody>
                  <a:tcPr marL="63305" marR="63305" marT="31652" marB="31652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5C2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Patients registered as End of Life or Organ Failure.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476175"/>
                  </a:ext>
                </a:extLst>
              </a:tr>
              <a:tr h="527913">
                <a:tc>
                  <a:txBody>
                    <a:bodyPr/>
                    <a:lstStyle/>
                    <a:p>
                      <a:endParaRPr lang="en-GB" sz="700" b="0">
                        <a:solidFill>
                          <a:schemeClr val="tx1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Segment two</a:t>
                      </a:r>
                    </a:p>
                  </a:txBody>
                  <a:tcPr marL="63305" marR="63305" marT="31652" marB="31652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70B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Patients registered with Frailty or Dementia (excluding EoL)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203580"/>
                  </a:ext>
                </a:extLst>
              </a:tr>
              <a:tr h="527913">
                <a:tc>
                  <a:txBody>
                    <a:bodyPr/>
                    <a:lstStyle/>
                    <a:p>
                      <a:endParaRPr lang="en-GB" sz="700" b="0" dirty="0">
                        <a:solidFill>
                          <a:schemeClr val="tx1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Segment three</a:t>
                      </a:r>
                    </a:p>
                  </a:txBody>
                  <a:tcPr marL="63305" marR="63305" marT="31652" marB="31652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2B7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Patients with three or more long-term conditions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3870888"/>
                  </a:ext>
                </a:extLst>
              </a:tr>
            </a:tbl>
          </a:graphicData>
        </a:graphic>
      </p:graphicFrame>
      <p:pic>
        <p:nvPicPr>
          <p:cNvPr id="19" name="Picture 18">
            <a:extLst>
              <a:ext uri="{FF2B5EF4-FFF2-40B4-BE49-F238E27FC236}">
                <a16:creationId xmlns:a16="http://schemas.microsoft.com/office/drawing/2014/main" id="{F4764D1C-AFE8-2BFB-F962-0F19C951FE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92" t="36314" r="85039" b="33898"/>
          <a:stretch/>
        </p:blipFill>
        <p:spPr>
          <a:xfrm>
            <a:off x="233443" y="2340234"/>
            <a:ext cx="419549" cy="37440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E776F33F-5EDC-C6C2-F8FC-3535A64910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16" t="70620" r="84205" b="6860"/>
          <a:stretch/>
        </p:blipFill>
        <p:spPr>
          <a:xfrm>
            <a:off x="241056" y="1373376"/>
            <a:ext cx="427756" cy="285252"/>
          </a:xfrm>
          <a:prstGeom prst="rect">
            <a:avLst/>
          </a:prstGeom>
        </p:spPr>
      </p:pic>
      <p:pic>
        <p:nvPicPr>
          <p:cNvPr id="1026" name="Picture 2" descr="Nottingham City Place-Based Partnership (PBP) logo">
            <a:extLst>
              <a:ext uri="{FF2B5EF4-FFF2-40B4-BE49-F238E27FC236}">
                <a16:creationId xmlns:a16="http://schemas.microsoft.com/office/drawing/2014/main" id="{8E5DA874-FB16-AECA-7B31-19F000EF01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480" y="152706"/>
            <a:ext cx="1853539" cy="571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17FA4F5-3D18-577D-1EF9-ED593E140C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241" y="1826303"/>
            <a:ext cx="277951" cy="369333"/>
          </a:xfrm>
          <a:prstGeom prst="rect">
            <a:avLst/>
          </a:prstGeom>
        </p:spPr>
      </p:pic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8CFDF67F-5395-5E89-D50C-D7F02EE88E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579769"/>
              </p:ext>
            </p:extLst>
          </p:nvPr>
        </p:nvGraphicFramePr>
        <p:xfrm>
          <a:off x="3537820" y="1129319"/>
          <a:ext cx="3181340" cy="1598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515">
                  <a:extLst>
                    <a:ext uri="{9D8B030D-6E8A-4147-A177-3AD203B41FA5}">
                      <a16:colId xmlns:a16="http://schemas.microsoft.com/office/drawing/2014/main" val="4163341963"/>
                    </a:ext>
                  </a:extLst>
                </a:gridCol>
                <a:gridCol w="2706825">
                  <a:extLst>
                    <a:ext uri="{9D8B030D-6E8A-4147-A177-3AD203B41FA5}">
                      <a16:colId xmlns:a16="http://schemas.microsoft.com/office/drawing/2014/main" val="4108439091"/>
                    </a:ext>
                  </a:extLst>
                </a:gridCol>
              </a:tblGrid>
              <a:tr h="346136">
                <a:tc>
                  <a:txBody>
                    <a:bodyPr/>
                    <a:lstStyle/>
                    <a:p>
                      <a:pPr algn="ctr"/>
                      <a:endParaRPr lang="en-GB" sz="700" b="1" kern="1200" dirty="0">
                        <a:solidFill>
                          <a:schemeClr val="bg1"/>
                        </a:solidFill>
                        <a:latin typeface="Poppins" panose="00000500000000000000" pitchFamily="2" charset="0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marL="63305" marR="63305" marT="31652" marB="3165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Three or more GP appointments within the last three months 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783693"/>
                  </a:ext>
                </a:extLst>
              </a:tr>
              <a:tr h="346136">
                <a:tc>
                  <a:txBody>
                    <a:bodyPr/>
                    <a:lstStyle/>
                    <a:p>
                      <a:pPr algn="ctr"/>
                      <a:endParaRPr lang="en-GB" sz="700" b="1" kern="1200" dirty="0">
                        <a:solidFill>
                          <a:schemeClr val="bg1"/>
                        </a:solidFill>
                        <a:latin typeface="Poppins" panose="00000500000000000000" pitchFamily="2" charset="0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marL="63305" marR="63305" marT="31652" marB="31652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5C2E4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900" b="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All emergency admissions within the last twelve months 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56058"/>
                  </a:ext>
                </a:extLst>
              </a:tr>
              <a:tr h="226465">
                <a:tc>
                  <a:txBody>
                    <a:bodyPr/>
                    <a:lstStyle/>
                    <a:p>
                      <a:pPr algn="ctr"/>
                      <a:endParaRPr lang="en-GB" sz="700" b="1" dirty="0">
                        <a:solidFill>
                          <a:schemeClr val="bg1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63305" marR="63305" marT="31652" marB="31652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70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Not permanent care home resident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500227"/>
                  </a:ext>
                </a:extLst>
              </a:tr>
              <a:tr h="679395">
                <a:tc>
                  <a:txBody>
                    <a:bodyPr/>
                    <a:lstStyle/>
                    <a:p>
                      <a:pPr algn="ctr"/>
                      <a:endParaRPr lang="en-GB" sz="700" b="1" kern="1200" dirty="0">
                        <a:solidFill>
                          <a:schemeClr val="bg1"/>
                        </a:solidFill>
                        <a:latin typeface="Poppins" panose="00000500000000000000" pitchFamily="2" charset="0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marL="63305" marR="63305" marT="31652" marB="31652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2B7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CityCare criteria:</a:t>
                      </a:r>
                    </a:p>
                    <a:p>
                      <a:pPr marL="171450" marR="0" lvl="0" indent="-1714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Community Matron caseload</a:t>
                      </a:r>
                    </a:p>
                    <a:p>
                      <a:pPr marL="171450" marR="0" lvl="0" indent="-1714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Community nursing caseload</a:t>
                      </a:r>
                    </a:p>
                    <a:p>
                      <a:pPr marL="171450" marR="0" lvl="0" indent="-1714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Community Rehab &amp; Falls caseload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960829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388E759F-8F18-F1CD-60BD-B2EBE60714E3}"/>
              </a:ext>
            </a:extLst>
          </p:cNvPr>
          <p:cNvSpPr txBox="1"/>
          <p:nvPr/>
        </p:nvSpPr>
        <p:spPr>
          <a:xfrm>
            <a:off x="2147860" y="3302582"/>
            <a:ext cx="23775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Poppins" panose="00000500000000000000" pitchFamily="2" charset="0"/>
                <a:cs typeface="Poppins" panose="00000500000000000000" pitchFamily="2" charset="0"/>
              </a:rPr>
              <a:t>Population Overview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B59297D-7AAB-3B61-1F4E-F7018713679F}"/>
              </a:ext>
            </a:extLst>
          </p:cNvPr>
          <p:cNvCxnSpPr/>
          <p:nvPr/>
        </p:nvCxnSpPr>
        <p:spPr>
          <a:xfrm>
            <a:off x="1015536" y="3302582"/>
            <a:ext cx="4723713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2" name="TextBox 1031">
            <a:extLst>
              <a:ext uri="{FF2B5EF4-FFF2-40B4-BE49-F238E27FC236}">
                <a16:creationId xmlns:a16="http://schemas.microsoft.com/office/drawing/2014/main" id="{8EDA65D0-49D8-754C-8022-C933311CF7D7}"/>
              </a:ext>
            </a:extLst>
          </p:cNvPr>
          <p:cNvSpPr txBox="1"/>
          <p:nvPr/>
        </p:nvSpPr>
        <p:spPr>
          <a:xfrm>
            <a:off x="167486" y="3714357"/>
            <a:ext cx="1696100" cy="1538883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Poppins" panose="00000500000000000000" pitchFamily="2" charset="0"/>
                <a:cs typeface="Poppins" panose="00000500000000000000" pitchFamily="2" charset="0"/>
              </a:rPr>
              <a:t>80</a:t>
            </a:r>
            <a:r>
              <a:rPr lang="en-GB" sz="1000" dirty="0">
                <a:latin typeface="Poppins" panose="00000500000000000000" pitchFamily="2" charset="0"/>
                <a:cs typeface="Poppins" panose="00000500000000000000" pitchFamily="2" charset="0"/>
              </a:rPr>
              <a:t> people meet the cohort identification criteria </a:t>
            </a:r>
            <a:r>
              <a:rPr lang="en-GB" sz="1000">
                <a:latin typeface="Poppins" panose="00000500000000000000" pitchFamily="2" charset="0"/>
                <a:cs typeface="Poppins" panose="00000500000000000000" pitchFamily="2" charset="0"/>
              </a:rPr>
              <a:t>in NCE PCN</a:t>
            </a:r>
            <a:endParaRPr lang="en-GB" sz="10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endParaRPr lang="en-GB" sz="10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endParaRPr lang="en-GB" sz="10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endParaRPr lang="en-GB" sz="10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endParaRPr lang="en-GB" sz="1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1034" name="Graphic 1033" descr="Group with solid fill">
            <a:extLst>
              <a:ext uri="{FF2B5EF4-FFF2-40B4-BE49-F238E27FC236}">
                <a16:creationId xmlns:a16="http://schemas.microsoft.com/office/drawing/2014/main" id="{03B7C5E8-FB64-E207-B781-0532205F960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38572" y="4492728"/>
            <a:ext cx="914400" cy="9144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01B6BBD-5FAD-4E84-7F3C-0F3155034AF9}"/>
              </a:ext>
            </a:extLst>
          </p:cNvPr>
          <p:cNvSpPr txBox="1"/>
          <p:nvPr/>
        </p:nvSpPr>
        <p:spPr>
          <a:xfrm>
            <a:off x="997785" y="2808904"/>
            <a:ext cx="513278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/>
              <a:t>Leveraging elements of the Washwood methodology, data analysts have utilised E-Healthscope to identify patient cohorts aged 55+ with the greatest impact on healthcare services.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2BD1FA4-68FD-A832-DE7E-630306233D31}"/>
              </a:ext>
            </a:extLst>
          </p:cNvPr>
          <p:cNvSpPr txBox="1"/>
          <p:nvPr/>
        </p:nvSpPr>
        <p:spPr>
          <a:xfrm>
            <a:off x="4193730" y="6219137"/>
            <a:ext cx="3317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solidFill>
                  <a:schemeClr val="bg1"/>
                </a:solidFill>
              </a:rPr>
              <a:t>90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678B8E8-C68E-395C-603B-BAD72DB50BC6}"/>
              </a:ext>
            </a:extLst>
          </p:cNvPr>
          <p:cNvSpPr txBox="1"/>
          <p:nvPr/>
        </p:nvSpPr>
        <p:spPr>
          <a:xfrm>
            <a:off x="4842884" y="6449969"/>
            <a:ext cx="3317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solidFill>
                  <a:schemeClr val="bg1"/>
                </a:solidFill>
              </a:rPr>
              <a:t>45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A4A2381-7C94-0531-1ACA-D52313F2B34E}"/>
              </a:ext>
            </a:extLst>
          </p:cNvPr>
          <p:cNvSpPr txBox="1"/>
          <p:nvPr/>
        </p:nvSpPr>
        <p:spPr>
          <a:xfrm>
            <a:off x="6130568" y="6497497"/>
            <a:ext cx="3317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chemeClr val="bg1"/>
                </a:solidFill>
              </a:rPr>
              <a:t>50</a:t>
            </a:r>
          </a:p>
        </p:txBody>
      </p:sp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F44CE281-535A-C687-A021-4C0428B206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534419"/>
              </p:ext>
            </p:extLst>
          </p:nvPr>
        </p:nvGraphicFramePr>
        <p:xfrm>
          <a:off x="3505168" y="5716445"/>
          <a:ext cx="3028766" cy="1969811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282079">
                  <a:extLst>
                    <a:ext uri="{9D8B030D-6E8A-4147-A177-3AD203B41FA5}">
                      <a16:colId xmlns:a16="http://schemas.microsoft.com/office/drawing/2014/main" val="395365030"/>
                    </a:ext>
                  </a:extLst>
                </a:gridCol>
                <a:gridCol w="2746687">
                  <a:extLst>
                    <a:ext uri="{9D8B030D-6E8A-4147-A177-3AD203B41FA5}">
                      <a16:colId xmlns:a16="http://schemas.microsoft.com/office/drawing/2014/main" val="3116768727"/>
                    </a:ext>
                  </a:extLst>
                </a:gridCol>
              </a:tblGrid>
              <a:tr h="431206">
                <a:tc>
                  <a:txBody>
                    <a:bodyPr/>
                    <a:lstStyle/>
                    <a:p>
                      <a:endParaRPr lang="en-GB" sz="800" dirty="0">
                        <a:solidFill>
                          <a:schemeClr val="tx1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TOP 5 REASONS: </a:t>
                      </a:r>
                    </a:p>
                    <a:p>
                      <a:pPr algn="ctr"/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Emergency admissions </a:t>
                      </a:r>
                      <a:endParaRPr lang="en-GB" sz="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5831412"/>
                  </a:ext>
                </a:extLst>
              </a:tr>
              <a:tr h="307721"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1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Falls (10 patients = 12.5%)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7051686"/>
                  </a:ext>
                </a:extLst>
              </a:tr>
              <a:tr h="307721"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Chest pain (10 patients = 12.5%)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96421"/>
                  </a:ext>
                </a:extLst>
              </a:tr>
              <a:tr h="307721"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3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Dyspnea (5 patients = 6.25%)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100931"/>
                  </a:ext>
                </a:extLst>
              </a:tr>
              <a:tr h="307721"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4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Pain in lower limb (5 patients = 6.25%)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3932376"/>
                  </a:ext>
                </a:extLst>
              </a:tr>
              <a:tr h="307721"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5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Abdominal pain (5 patients = 6.25%) 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3655254"/>
                  </a:ext>
                </a:extLst>
              </a:tr>
            </a:tbl>
          </a:graphicData>
        </a:graphic>
      </p:graphicFrame>
      <p:pic>
        <p:nvPicPr>
          <p:cNvPr id="20" name="Picture 19">
            <a:extLst>
              <a:ext uri="{FF2B5EF4-FFF2-40B4-BE49-F238E27FC236}">
                <a16:creationId xmlns:a16="http://schemas.microsoft.com/office/drawing/2014/main" id="{F452923A-7283-2FBB-4877-EECCD1C1D4B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81200" y="3713359"/>
            <a:ext cx="1821937" cy="172380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EF5AE6EB-122B-FB83-7498-18F721BE6E8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49107" y="3741297"/>
            <a:ext cx="2584827" cy="172380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DF68C519-33E6-F903-AAA9-B68F9B54346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04969" y="5691005"/>
            <a:ext cx="2947863" cy="199525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2D775A45-8067-E05A-5394-55BDF39416E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49607" y="7937602"/>
            <a:ext cx="2225461" cy="183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7BBFC313-CDA2-A522-694C-BE54D2FE699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67486" y="7940100"/>
            <a:ext cx="2063416" cy="18355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DB6569BC-3A77-5B43-C22F-765194C6A1D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693773" y="7937602"/>
            <a:ext cx="2025387" cy="182396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id="{A4417E23-55A9-B257-2F67-675F39E169C6}"/>
              </a:ext>
            </a:extLst>
          </p:cNvPr>
          <p:cNvSpPr txBox="1"/>
          <p:nvPr/>
        </p:nvSpPr>
        <p:spPr>
          <a:xfrm>
            <a:off x="5166597" y="8315016"/>
            <a:ext cx="131877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44% of patients live alone </a:t>
            </a:r>
          </a:p>
          <a:p>
            <a:r>
              <a:rPr lang="en-GB" sz="900" dirty="0"/>
              <a:t>50% are housebound </a:t>
            </a:r>
          </a:p>
          <a:p>
            <a:r>
              <a:rPr lang="en-GB" sz="900" dirty="0"/>
              <a:t>2% are in care homes</a:t>
            </a:r>
          </a:p>
          <a:p>
            <a:r>
              <a:rPr lang="en-GB" sz="900" dirty="0"/>
              <a:t>0% are homeless  </a:t>
            </a:r>
          </a:p>
        </p:txBody>
      </p:sp>
    </p:spTree>
    <p:extLst>
      <p:ext uri="{BB962C8B-B14F-4D97-AF65-F5344CB8AC3E}">
        <p14:creationId xmlns:p14="http://schemas.microsoft.com/office/powerpoint/2010/main" val="1770573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2203</TotalTime>
  <Words>200</Words>
  <Application>Microsoft Office PowerPoint</Application>
  <PresentationFormat>A4 Paper (210x297 mm)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Poppins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ROURKE, Clare (NHS NOTTINGHAM AND NOTTINGHAMSHIRE ICB - 52R)</dc:creator>
  <cp:lastModifiedBy>REDHEAD, Louise (NHS NOTTINGHAM AND NOTTINGHAMSHIRE ICB - 52R)</cp:lastModifiedBy>
  <cp:revision>30</cp:revision>
  <dcterms:created xsi:type="dcterms:W3CDTF">2025-07-16T14:13:24Z</dcterms:created>
  <dcterms:modified xsi:type="dcterms:W3CDTF">2025-12-08T09:37:19Z</dcterms:modified>
</cp:coreProperties>
</file>