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C83FA1D-1EB9-76F0-7EC0-A99E2034E9D9}" name="BATTEN, Lucy (NHS NOTTINGHAM AND NOTTINGHAMSHIRE ICB - 52R)" initials="LB" userId="S::lucy.batten1@nhs.net::e7404717-ec4c-489e-b284-71b2bac0be58" providerId="AD"/>
  <p188:author id="{3A1294BE-57A1-3649-BADE-6F9E8F133A98}" name="ROURKE, Clare (NHS NOTTINGHAM AND NOTTINGHAMSHIRE ICB - 52R)" initials="CR" userId="S::clare.rourke1@nhs.net::c08f4fc1-0b14-42f5-ac92-cfebc193a42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0F0F0"/>
    <a:srgbClr val="E72B78"/>
    <a:srgbClr val="FDFBE9"/>
    <a:srgbClr val="55C2E4"/>
    <a:srgbClr val="8C70B0"/>
    <a:srgbClr val="5AB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3" d="100"/>
          <a:sy n="93" d="100"/>
        </p:scale>
        <p:origin x="1158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821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01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77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80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87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51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4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80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9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63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F95FBB-55A5-49F1-B166-FC2C86B4F08B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59067C-E7C8-4728-B0A8-650D613C9C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6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B3C6D4-B5D5-08B2-AB50-C6F5C7C51324}"/>
              </a:ext>
            </a:extLst>
          </p:cNvPr>
          <p:cNvSpPr txBox="1"/>
          <p:nvPr/>
        </p:nvSpPr>
        <p:spPr>
          <a:xfrm>
            <a:off x="89545" y="182248"/>
            <a:ext cx="4485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5AB03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Bestwood &amp; Sherwood PCN:</a:t>
            </a:r>
          </a:p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INT Cohort Data Pack November 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5725EF-44E1-8BA8-C846-0E0D954C98F8}"/>
              </a:ext>
            </a:extLst>
          </p:cNvPr>
          <p:cNvSpPr txBox="1"/>
          <p:nvPr/>
        </p:nvSpPr>
        <p:spPr>
          <a:xfrm>
            <a:off x="89545" y="852695"/>
            <a:ext cx="22717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latin typeface="Poppins" panose="00000500000000000000" pitchFamily="2" charset="0"/>
                <a:cs typeface="Poppins" panose="00000500000000000000" pitchFamily="2" charset="0"/>
              </a:rPr>
              <a:t>Cohort identification measures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15D33F-EA71-31F0-D99C-DB50FB826A4F}"/>
              </a:ext>
            </a:extLst>
          </p:cNvPr>
          <p:cNvSpPr txBox="1"/>
          <p:nvPr/>
        </p:nvSpPr>
        <p:spPr>
          <a:xfrm>
            <a:off x="3442654" y="884413"/>
            <a:ext cx="19094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latin typeface="Poppins" panose="00000500000000000000" pitchFamily="2" charset="0"/>
                <a:cs typeface="Poppins" panose="00000500000000000000" pitchFamily="2" charset="0"/>
              </a:rPr>
              <a:t>Additional criteria applied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4764D1C-AFE8-2BFB-F962-0F19C951FE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92" t="36314" r="85039" b="33898"/>
          <a:stretch/>
        </p:blipFill>
        <p:spPr>
          <a:xfrm>
            <a:off x="233443" y="2340234"/>
            <a:ext cx="419549" cy="3744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776F33F-5EDC-C6C2-F8FC-3535A64910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16" t="70620" r="84205" b="6860"/>
          <a:stretch/>
        </p:blipFill>
        <p:spPr>
          <a:xfrm>
            <a:off x="241056" y="1373376"/>
            <a:ext cx="427756" cy="285252"/>
          </a:xfrm>
          <a:prstGeom prst="rect">
            <a:avLst/>
          </a:prstGeom>
        </p:spPr>
      </p:pic>
      <p:pic>
        <p:nvPicPr>
          <p:cNvPr id="1026" name="Picture 2" descr="Nottingham City Place-Based Partnership (PBP) logo">
            <a:extLst>
              <a:ext uri="{FF2B5EF4-FFF2-40B4-BE49-F238E27FC236}">
                <a16:creationId xmlns:a16="http://schemas.microsoft.com/office/drawing/2014/main" id="{8E5DA874-FB16-AECA-7B31-19F000EF0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480" y="152706"/>
            <a:ext cx="1853539" cy="571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17FA4F5-3D18-577D-1EF9-ED593E140C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241" y="1826303"/>
            <a:ext cx="277951" cy="36933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88E759F-8F18-F1CD-60BD-B2EBE60714E3}"/>
              </a:ext>
            </a:extLst>
          </p:cNvPr>
          <p:cNvSpPr txBox="1"/>
          <p:nvPr/>
        </p:nvSpPr>
        <p:spPr>
          <a:xfrm>
            <a:off x="2147860" y="3393854"/>
            <a:ext cx="2377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Poppins" panose="00000500000000000000" pitchFamily="2" charset="0"/>
                <a:cs typeface="Poppins" panose="00000500000000000000" pitchFamily="2" charset="0"/>
              </a:rPr>
              <a:t>Population Overview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B59297D-7AAB-3B61-1F4E-F7018713679F}"/>
              </a:ext>
            </a:extLst>
          </p:cNvPr>
          <p:cNvCxnSpPr/>
          <p:nvPr/>
        </p:nvCxnSpPr>
        <p:spPr>
          <a:xfrm>
            <a:off x="1014638" y="3310323"/>
            <a:ext cx="4723713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2" name="TextBox 1031">
            <a:extLst>
              <a:ext uri="{FF2B5EF4-FFF2-40B4-BE49-F238E27FC236}">
                <a16:creationId xmlns:a16="http://schemas.microsoft.com/office/drawing/2014/main" id="{8EDA65D0-49D8-754C-8022-C933311CF7D7}"/>
              </a:ext>
            </a:extLst>
          </p:cNvPr>
          <p:cNvSpPr txBox="1"/>
          <p:nvPr/>
        </p:nvSpPr>
        <p:spPr>
          <a:xfrm>
            <a:off x="165897" y="3882768"/>
            <a:ext cx="1657393" cy="169277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Poppins" panose="00000500000000000000" pitchFamily="2" charset="0"/>
                <a:cs typeface="Poppins" panose="00000500000000000000" pitchFamily="2" charset="0"/>
              </a:rPr>
              <a:t>65</a:t>
            </a:r>
            <a:r>
              <a:rPr lang="en-GB" sz="1000" dirty="0">
                <a:latin typeface="Poppins" panose="00000500000000000000" pitchFamily="2" charset="0"/>
                <a:cs typeface="Poppins" panose="00000500000000000000" pitchFamily="2" charset="0"/>
              </a:rPr>
              <a:t> people meet the cohort identification criteria in Bestwood &amp; Sherwood PCN</a:t>
            </a: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034" name="Graphic 1033" descr="Group with solid fill">
            <a:extLst>
              <a:ext uri="{FF2B5EF4-FFF2-40B4-BE49-F238E27FC236}">
                <a16:creationId xmlns:a16="http://schemas.microsoft.com/office/drawing/2014/main" id="{03B7C5E8-FB64-E207-B781-0532205F96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8233" y="4713525"/>
            <a:ext cx="914400" cy="914400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B2BD1FA4-68FD-A832-DE7E-630306233D31}"/>
              </a:ext>
            </a:extLst>
          </p:cNvPr>
          <p:cNvSpPr txBox="1"/>
          <p:nvPr/>
        </p:nvSpPr>
        <p:spPr>
          <a:xfrm>
            <a:off x="4193730" y="6219137"/>
            <a:ext cx="3317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bg1"/>
                </a:solidFill>
              </a:rPr>
              <a:t>90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78B8E8-C68E-395C-603B-BAD72DB50BC6}"/>
              </a:ext>
            </a:extLst>
          </p:cNvPr>
          <p:cNvSpPr txBox="1"/>
          <p:nvPr/>
        </p:nvSpPr>
        <p:spPr>
          <a:xfrm>
            <a:off x="4842884" y="6449969"/>
            <a:ext cx="3317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bg1"/>
                </a:solidFill>
              </a:rPr>
              <a:t>45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A4A2381-7C94-0531-1ACA-D52313F2B34E}"/>
              </a:ext>
            </a:extLst>
          </p:cNvPr>
          <p:cNvSpPr txBox="1"/>
          <p:nvPr/>
        </p:nvSpPr>
        <p:spPr>
          <a:xfrm>
            <a:off x="6130568" y="6497497"/>
            <a:ext cx="3317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50</a:t>
            </a: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F44CE281-535A-C687-A021-4C0428B20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30020"/>
              </p:ext>
            </p:extLst>
          </p:nvPr>
        </p:nvGraphicFramePr>
        <p:xfrm>
          <a:off x="3588297" y="5781719"/>
          <a:ext cx="2979295" cy="1826505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77471">
                  <a:extLst>
                    <a:ext uri="{9D8B030D-6E8A-4147-A177-3AD203B41FA5}">
                      <a16:colId xmlns:a16="http://schemas.microsoft.com/office/drawing/2014/main" val="395365030"/>
                    </a:ext>
                  </a:extLst>
                </a:gridCol>
                <a:gridCol w="2701824">
                  <a:extLst>
                    <a:ext uri="{9D8B030D-6E8A-4147-A177-3AD203B41FA5}">
                      <a16:colId xmlns:a16="http://schemas.microsoft.com/office/drawing/2014/main" val="3116768727"/>
                    </a:ext>
                  </a:extLst>
                </a:gridCol>
              </a:tblGrid>
              <a:tr h="399835">
                <a:tc>
                  <a:txBody>
                    <a:bodyPr/>
                    <a:lstStyle/>
                    <a:p>
                      <a:endParaRPr lang="en-GB" sz="8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TOP 5 REASONS: </a:t>
                      </a:r>
                    </a:p>
                    <a:p>
                      <a:pPr algn="ctr"/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Emergency admissions </a:t>
                      </a:r>
                      <a:endParaRPr lang="en-GB" sz="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831412"/>
                  </a:ext>
                </a:extLst>
              </a:tr>
              <a:tr h="285334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Falls (10 patients = 15%)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051686"/>
                  </a:ext>
                </a:extLst>
              </a:tr>
              <a:tr h="285334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Dyspnea (10 patients = 15%)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421"/>
                  </a:ext>
                </a:extLst>
              </a:tr>
              <a:tr h="285334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Clouded consciousness (10 patients = 15%)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00931"/>
                  </a:ext>
                </a:extLst>
              </a:tr>
              <a:tr h="285334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Asthenia (5 patients = 7.5%)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932376"/>
                  </a:ext>
                </a:extLst>
              </a:tr>
              <a:tr h="285334"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Syncope (5 patients = 7.5%)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365525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D80899D-1CEA-120B-E433-94B49588A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809420"/>
              </p:ext>
            </p:extLst>
          </p:nvPr>
        </p:nvGraphicFramePr>
        <p:xfrm>
          <a:off x="121012" y="1140614"/>
          <a:ext cx="3304377" cy="1583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112">
                  <a:extLst>
                    <a:ext uri="{9D8B030D-6E8A-4147-A177-3AD203B41FA5}">
                      <a16:colId xmlns:a16="http://schemas.microsoft.com/office/drawing/2014/main" val="26927532"/>
                    </a:ext>
                  </a:extLst>
                </a:gridCol>
                <a:gridCol w="923478">
                  <a:extLst>
                    <a:ext uri="{9D8B030D-6E8A-4147-A177-3AD203B41FA5}">
                      <a16:colId xmlns:a16="http://schemas.microsoft.com/office/drawing/2014/main" val="3111737440"/>
                    </a:ext>
                  </a:extLst>
                </a:gridCol>
                <a:gridCol w="1721787">
                  <a:extLst>
                    <a:ext uri="{9D8B030D-6E8A-4147-A177-3AD203B41FA5}">
                      <a16:colId xmlns:a16="http://schemas.microsoft.com/office/drawing/2014/main" val="3779793454"/>
                    </a:ext>
                  </a:extLst>
                </a:gridCol>
              </a:tblGrid>
              <a:tr h="527913">
                <a:tc>
                  <a:txBody>
                    <a:bodyPr/>
                    <a:lstStyle/>
                    <a:p>
                      <a:endParaRPr lang="en-GB" sz="700" b="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Segment one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C2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Patients registered as End of Life or Organ Failure.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476175"/>
                  </a:ext>
                </a:extLst>
              </a:tr>
              <a:tr h="527913">
                <a:tc>
                  <a:txBody>
                    <a:bodyPr/>
                    <a:lstStyle/>
                    <a:p>
                      <a:endParaRPr lang="en-GB" sz="700" b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Segment two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70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Patients registered with Frailty or Dementia (excluding EoL)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3580"/>
                  </a:ext>
                </a:extLst>
              </a:tr>
              <a:tr h="527913">
                <a:tc>
                  <a:txBody>
                    <a:bodyPr/>
                    <a:lstStyle/>
                    <a:p>
                      <a:endParaRPr lang="en-GB" sz="700" b="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Segment three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2B7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Patients with three or more long-term conditions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87088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702B6C8-78E7-466D-E11F-9AA3BB9AC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549558"/>
              </p:ext>
            </p:extLst>
          </p:nvPr>
        </p:nvGraphicFramePr>
        <p:xfrm>
          <a:off x="3524128" y="1139432"/>
          <a:ext cx="3181340" cy="1598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515">
                  <a:extLst>
                    <a:ext uri="{9D8B030D-6E8A-4147-A177-3AD203B41FA5}">
                      <a16:colId xmlns:a16="http://schemas.microsoft.com/office/drawing/2014/main" val="4163341963"/>
                    </a:ext>
                  </a:extLst>
                </a:gridCol>
                <a:gridCol w="2706825">
                  <a:extLst>
                    <a:ext uri="{9D8B030D-6E8A-4147-A177-3AD203B41FA5}">
                      <a16:colId xmlns:a16="http://schemas.microsoft.com/office/drawing/2014/main" val="4108439091"/>
                    </a:ext>
                  </a:extLst>
                </a:gridCol>
              </a:tblGrid>
              <a:tr h="346136">
                <a:tc>
                  <a:txBody>
                    <a:bodyPr/>
                    <a:lstStyle/>
                    <a:p>
                      <a:pPr algn="ctr"/>
                      <a:endParaRPr lang="en-GB" sz="700" b="1" kern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Three or more GP appointments within the last three months 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783693"/>
                  </a:ext>
                </a:extLst>
              </a:tr>
              <a:tr h="346136">
                <a:tc>
                  <a:txBody>
                    <a:bodyPr/>
                    <a:lstStyle/>
                    <a:p>
                      <a:pPr algn="ctr"/>
                      <a:endParaRPr lang="en-GB" sz="700" b="1" kern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C2E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All emergency admissions within the last twelve months 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56058"/>
                  </a:ext>
                </a:extLst>
              </a:tr>
              <a:tr h="226465">
                <a:tc>
                  <a:txBody>
                    <a:bodyPr/>
                    <a:lstStyle/>
                    <a:p>
                      <a:pPr algn="ctr"/>
                      <a:endParaRPr lang="en-GB" sz="700" b="1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70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Not permanent care home resident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00227"/>
                  </a:ext>
                </a:extLst>
              </a:tr>
              <a:tr h="679395">
                <a:tc>
                  <a:txBody>
                    <a:bodyPr/>
                    <a:lstStyle/>
                    <a:p>
                      <a:pPr algn="ctr"/>
                      <a:endParaRPr lang="en-GB" sz="700" b="1" kern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2B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CityCare criteria:</a:t>
                      </a:r>
                    </a:p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Community Matron caseload</a:t>
                      </a:r>
                    </a:p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Community nursing caseload</a:t>
                      </a:r>
                    </a:p>
                    <a:p>
                      <a:pPr marL="171450" marR="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Community Rehab &amp; Falls caseload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9608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3F024D4-1BB4-D913-050C-7604CED8F085}"/>
              </a:ext>
            </a:extLst>
          </p:cNvPr>
          <p:cNvSpPr txBox="1"/>
          <p:nvPr/>
        </p:nvSpPr>
        <p:spPr>
          <a:xfrm>
            <a:off x="972395" y="2822223"/>
            <a:ext cx="51327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/>
              <a:t>Leveraging elements of the Washwood methodology, data analysts have utilised E-Healthscope to identify patient cohorts aged 55+ with the greatest impact on healthcare services.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C2479F2-39A9-F6B9-319D-580CDDBD0D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8598" y="3900222"/>
            <a:ext cx="1823938" cy="165328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1C62262-ED37-DCC6-50B1-A137CAD356B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7844" y="3900222"/>
            <a:ext cx="2629748" cy="16698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F65D326-B6D8-6027-DF80-B21C5204C8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405" y="5775246"/>
            <a:ext cx="3191946" cy="18265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0CD3A05-DFDA-AE12-703D-55F337220B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84263" y="7819869"/>
            <a:ext cx="2190805" cy="18814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D64C97D-D853-D9F9-925C-DCAD0A1B07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0596" y="7807802"/>
            <a:ext cx="2072072" cy="189355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BBE35DFA-F85D-1F71-398D-35AC94F0A8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76664" y="7807802"/>
            <a:ext cx="2028804" cy="1915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4417E23-55A9-B257-2F67-675F39E169C6}"/>
              </a:ext>
            </a:extLst>
          </p:cNvPr>
          <p:cNvSpPr txBox="1"/>
          <p:nvPr/>
        </p:nvSpPr>
        <p:spPr>
          <a:xfrm>
            <a:off x="5143494" y="8513756"/>
            <a:ext cx="1318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46% of patients live alone </a:t>
            </a:r>
          </a:p>
          <a:p>
            <a:r>
              <a:rPr lang="en-GB" sz="900" dirty="0"/>
              <a:t>61% are housebound</a:t>
            </a:r>
          </a:p>
          <a:p>
            <a:r>
              <a:rPr lang="en-GB" sz="900" dirty="0"/>
              <a:t>8% in care homes </a:t>
            </a:r>
          </a:p>
        </p:txBody>
      </p:sp>
    </p:spTree>
    <p:extLst>
      <p:ext uri="{BB962C8B-B14F-4D97-AF65-F5344CB8AC3E}">
        <p14:creationId xmlns:p14="http://schemas.microsoft.com/office/powerpoint/2010/main" val="1770573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2261</TotalTime>
  <Words>193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ROURKE, Clare (NHS NOTTINGHAM AND NOTTINGHAMSHIRE ICB - 52R)</dc:creator>
  <cp:lastModifiedBy>BATTEN, Lucy (NHS NOTTINGHAM AND NOTTINGHAMSHIRE ICB - 52R)</cp:lastModifiedBy>
  <cp:revision>27</cp:revision>
  <dcterms:created xsi:type="dcterms:W3CDTF">2025-07-16T14:13:24Z</dcterms:created>
  <dcterms:modified xsi:type="dcterms:W3CDTF">2025-11-26T07:58:01Z</dcterms:modified>
</cp:coreProperties>
</file>