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 id="2147483673" r:id="rId5"/>
    <p:sldMasterId id="2147483688" r:id="rId6"/>
  </p:sldMasterIdLst>
  <p:notesMasterIdLst>
    <p:notesMasterId r:id="rId17"/>
  </p:notesMasterIdLst>
  <p:sldIdLst>
    <p:sldId id="271" r:id="rId7"/>
    <p:sldId id="264" r:id="rId8"/>
    <p:sldId id="274" r:id="rId9"/>
    <p:sldId id="276" r:id="rId10"/>
    <p:sldId id="256" r:id="rId11"/>
    <p:sldId id="272" r:id="rId12"/>
    <p:sldId id="277" r:id="rId13"/>
    <p:sldId id="275" r:id="rId14"/>
    <p:sldId id="270" r:id="rId15"/>
    <p:sldId id="273" r:id="rId16"/>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AR, Helen (NHS NOTTINGHAM AND NOTTINGHAMSHIRE ICB - 02Q)" initials="AH(NANI0" lastIdx="2" clrIdx="0">
    <p:extLst>
      <p:ext uri="{19B8F6BF-5375-455C-9EA6-DF929625EA0E}">
        <p15:presenceInfo xmlns:p15="http://schemas.microsoft.com/office/powerpoint/2012/main" userId="S::helen.azar@nhs.net::3e1ff9b2-7ff0-43a4-aae1-52869e4c8e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E95A2-F595-4F66-AD25-62C1FA6C9BBB}" v="68" dt="2022-09-08T11:30:45.753"/>
    <p1510:client id="{FABC6974-2D27-4DAA-95BD-8817ECF96252}" v="206" dt="2022-09-07T23:53:58.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50" autoAdjust="0"/>
  </p:normalViewPr>
  <p:slideViewPr>
    <p:cSldViewPr snapToGrid="0">
      <p:cViewPr varScale="1">
        <p:scale>
          <a:sx n="102" d="100"/>
          <a:sy n="102" d="100"/>
        </p:scale>
        <p:origin x="1572" y="108"/>
      </p:cViewPr>
      <p:guideLst>
        <p:guide orient="horz" pos="2448"/>
        <p:guide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X, Melanie (NHS NOTTINGHAM AND NOTTINGHAMSHIRE ICB - 02Q)" userId="59c13b04-a222-4535-a0e8-ce7b241478d0" providerId="ADAL" clId="{B32E95A2-F595-4F66-AD25-62C1FA6C9BBB}"/>
    <pc:docChg chg="undo custSel modSld">
      <pc:chgData name="FOX, Melanie (NHS NOTTINGHAM AND NOTTINGHAMSHIRE ICB - 02Q)" userId="59c13b04-a222-4535-a0e8-ce7b241478d0" providerId="ADAL" clId="{B32E95A2-F595-4F66-AD25-62C1FA6C9BBB}" dt="2022-09-08T11:30:45.753" v="354"/>
      <pc:docMkLst>
        <pc:docMk/>
      </pc:docMkLst>
      <pc:sldChg chg="addSp modSp modTransition">
        <pc:chgData name="FOX, Melanie (NHS NOTTINGHAM AND NOTTINGHAMSHIRE ICB - 02Q)" userId="59c13b04-a222-4535-a0e8-ce7b241478d0" providerId="ADAL" clId="{B32E95A2-F595-4F66-AD25-62C1FA6C9BBB}" dt="2022-09-08T11:30:45.753" v="354"/>
        <pc:sldMkLst>
          <pc:docMk/>
          <pc:sldMk cId="0" sldId="256"/>
        </pc:sldMkLst>
        <pc:spChg chg="add mod">
          <ac:chgData name="FOX, Melanie (NHS NOTTINGHAM AND NOTTINGHAMSHIRE ICB - 02Q)" userId="59c13b04-a222-4535-a0e8-ce7b241478d0" providerId="ADAL" clId="{B32E95A2-F595-4F66-AD25-62C1FA6C9BBB}" dt="2022-09-08T09:59:40.188" v="351"/>
          <ac:spMkLst>
            <pc:docMk/>
            <pc:sldMk cId="0" sldId="256"/>
            <ac:spMk id="10" creationId="{D7B75241-88A6-4F67-B0D1-3CBEFDB5F9C1}"/>
          </ac:spMkLst>
        </pc:spChg>
        <pc:spChg chg="mod">
          <ac:chgData name="FOX, Melanie (NHS NOTTINGHAM AND NOTTINGHAMSHIRE ICB - 02Q)" userId="59c13b04-a222-4535-a0e8-ce7b241478d0" providerId="ADAL" clId="{B32E95A2-F595-4F66-AD25-62C1FA6C9BBB}" dt="2022-09-08T09:49:31.513" v="224" actId="20577"/>
          <ac:spMkLst>
            <pc:docMk/>
            <pc:sldMk cId="0" sldId="256"/>
            <ac:spMk id="21" creationId="{2CCC60AE-70CF-4E0C-947A-ED18DD82AD98}"/>
          </ac:spMkLst>
        </pc:spChg>
      </pc:sldChg>
      <pc:sldChg chg="addSp modSp mod modTransition">
        <pc:chgData name="FOX, Melanie (NHS NOTTINGHAM AND NOTTINGHAMSHIRE ICB - 02Q)" userId="59c13b04-a222-4535-a0e8-ce7b241478d0" providerId="ADAL" clId="{B32E95A2-F595-4F66-AD25-62C1FA6C9BBB}" dt="2022-09-08T11:30:45.753" v="354"/>
        <pc:sldMkLst>
          <pc:docMk/>
          <pc:sldMk cId="2313368094" sldId="264"/>
        </pc:sldMkLst>
        <pc:spChg chg="mod">
          <ac:chgData name="FOX, Melanie (NHS NOTTINGHAM AND NOTTINGHAMSHIRE ICB - 02Q)" userId="59c13b04-a222-4535-a0e8-ce7b241478d0" providerId="ADAL" clId="{B32E95A2-F595-4F66-AD25-62C1FA6C9BBB}" dt="2022-09-08T09:07:31.545" v="21" actId="1076"/>
          <ac:spMkLst>
            <pc:docMk/>
            <pc:sldMk cId="2313368094" sldId="264"/>
            <ac:spMk id="2" creationId="{EFB90F7D-ECD7-D747-B505-79711CEEB584}"/>
          </ac:spMkLst>
        </pc:spChg>
        <pc:spChg chg="mod">
          <ac:chgData name="FOX, Melanie (NHS NOTTINGHAM AND NOTTINGHAMSHIRE ICB - 02Q)" userId="59c13b04-a222-4535-a0e8-ce7b241478d0" providerId="ADAL" clId="{B32E95A2-F595-4F66-AD25-62C1FA6C9BBB}" dt="2022-09-08T09:44:18.993" v="169" actId="20577"/>
          <ac:spMkLst>
            <pc:docMk/>
            <pc:sldMk cId="2313368094" sldId="264"/>
            <ac:spMk id="8" creationId="{A83AA5B8-8FFF-4814-A8B6-D45E2EFBA750}"/>
          </ac:spMkLst>
        </pc:spChg>
        <pc:spChg chg="mod">
          <ac:chgData name="FOX, Melanie (NHS NOTTINGHAM AND NOTTINGHAMSHIRE ICB - 02Q)" userId="59c13b04-a222-4535-a0e8-ce7b241478d0" providerId="ADAL" clId="{B32E95A2-F595-4F66-AD25-62C1FA6C9BBB}" dt="2022-09-08T09:52:50.301" v="266" actId="1076"/>
          <ac:spMkLst>
            <pc:docMk/>
            <pc:sldMk cId="2313368094" sldId="264"/>
            <ac:spMk id="9" creationId="{879FD21D-44D5-834D-BD2C-7D5CC43F9D86}"/>
          </ac:spMkLst>
        </pc:spChg>
        <pc:spChg chg="mod">
          <ac:chgData name="FOX, Melanie (NHS NOTTINGHAM AND NOTTINGHAMSHIRE ICB - 02Q)" userId="59c13b04-a222-4535-a0e8-ce7b241478d0" providerId="ADAL" clId="{B32E95A2-F595-4F66-AD25-62C1FA6C9BBB}" dt="2022-09-08T09:54:00.632" v="295" actId="20577"/>
          <ac:spMkLst>
            <pc:docMk/>
            <pc:sldMk cId="2313368094" sldId="264"/>
            <ac:spMk id="12" creationId="{283CBF1F-E06D-4AF8-BAFE-78FFEB325B14}"/>
          </ac:spMkLst>
        </pc:spChg>
        <pc:spChg chg="mod">
          <ac:chgData name="FOX, Melanie (NHS NOTTINGHAM AND NOTTINGHAMSHIRE ICB - 02Q)" userId="59c13b04-a222-4535-a0e8-ce7b241478d0" providerId="ADAL" clId="{B32E95A2-F595-4F66-AD25-62C1FA6C9BBB}" dt="2022-09-08T09:44:37.846" v="183" actId="20577"/>
          <ac:spMkLst>
            <pc:docMk/>
            <pc:sldMk cId="2313368094" sldId="264"/>
            <ac:spMk id="22" creationId="{1BB6BD5F-B6A3-49F4-BB62-176348E226A0}"/>
          </ac:spMkLst>
        </pc:spChg>
        <pc:spChg chg="mod">
          <ac:chgData name="FOX, Melanie (NHS NOTTINGHAM AND NOTTINGHAMSHIRE ICB - 02Q)" userId="59c13b04-a222-4535-a0e8-ce7b241478d0" providerId="ADAL" clId="{B32E95A2-F595-4F66-AD25-62C1FA6C9BBB}" dt="2022-09-08T09:44:03.887" v="160" actId="20577"/>
          <ac:spMkLst>
            <pc:docMk/>
            <pc:sldMk cId="2313368094" sldId="264"/>
            <ac:spMk id="36" creationId="{ADAA1F7E-5744-49DE-A33D-936BB20F6E2C}"/>
          </ac:spMkLst>
        </pc:spChg>
        <pc:picChg chg="add mod">
          <ac:chgData name="FOX, Melanie (NHS NOTTINGHAM AND NOTTINGHAMSHIRE ICB - 02Q)" userId="59c13b04-a222-4535-a0e8-ce7b241478d0" providerId="ADAL" clId="{B32E95A2-F595-4F66-AD25-62C1FA6C9BBB}" dt="2022-09-08T09:06:24.205" v="13" actId="1076"/>
          <ac:picMkLst>
            <pc:docMk/>
            <pc:sldMk cId="2313368094" sldId="264"/>
            <ac:picMk id="17" creationId="{4BA60A38-5742-458E-A854-ADB196474989}"/>
          </ac:picMkLst>
        </pc:picChg>
        <pc:picChg chg="add mod">
          <ac:chgData name="FOX, Melanie (NHS NOTTINGHAM AND NOTTINGHAMSHIRE ICB - 02Q)" userId="59c13b04-a222-4535-a0e8-ce7b241478d0" providerId="ADAL" clId="{B32E95A2-F595-4F66-AD25-62C1FA6C9BBB}" dt="2022-09-08T09:06:46.050" v="19" actId="1076"/>
          <ac:picMkLst>
            <pc:docMk/>
            <pc:sldMk cId="2313368094" sldId="264"/>
            <ac:picMk id="19" creationId="{5A2A3D92-A3E0-4011-A7FD-D822E7E4C8B8}"/>
          </ac:picMkLst>
        </pc:picChg>
        <pc:picChg chg="mod">
          <ac:chgData name="FOX, Melanie (NHS NOTTINGHAM AND NOTTINGHAMSHIRE ICB - 02Q)" userId="59c13b04-a222-4535-a0e8-ce7b241478d0" providerId="ADAL" clId="{B32E95A2-F595-4F66-AD25-62C1FA6C9BBB}" dt="2022-09-08T09:07:31.545" v="21" actId="1076"/>
          <ac:picMkLst>
            <pc:docMk/>
            <pc:sldMk cId="2313368094" sldId="264"/>
            <ac:picMk id="27" creationId="{E45E99F7-1403-4F45-9662-9BEC73F47969}"/>
          </ac:picMkLst>
        </pc:picChg>
        <pc:picChg chg="mod">
          <ac:chgData name="FOX, Melanie (NHS NOTTINGHAM AND NOTTINGHAMSHIRE ICB - 02Q)" userId="59c13b04-a222-4535-a0e8-ce7b241478d0" providerId="ADAL" clId="{B32E95A2-F595-4F66-AD25-62C1FA6C9BBB}" dt="2022-09-08T09:07:31.545" v="21" actId="1076"/>
          <ac:picMkLst>
            <pc:docMk/>
            <pc:sldMk cId="2313368094" sldId="264"/>
            <ac:picMk id="2050" creationId="{89EE6394-08E2-4470-8767-B90FFD3BE099}"/>
          </ac:picMkLst>
        </pc:picChg>
        <pc:picChg chg="mod">
          <ac:chgData name="FOX, Melanie (NHS NOTTINGHAM AND NOTTINGHAMSHIRE ICB - 02Q)" userId="59c13b04-a222-4535-a0e8-ce7b241478d0" providerId="ADAL" clId="{B32E95A2-F595-4F66-AD25-62C1FA6C9BBB}" dt="2022-09-08T09:07:31.545" v="21" actId="1076"/>
          <ac:picMkLst>
            <pc:docMk/>
            <pc:sldMk cId="2313368094" sldId="264"/>
            <ac:picMk id="2051" creationId="{798679CA-EF2D-44EC-A34B-4541560F4D5E}"/>
          </ac:picMkLst>
        </pc:picChg>
      </pc:sldChg>
      <pc:sldChg chg="modSp mod modTransition">
        <pc:chgData name="FOX, Melanie (NHS NOTTINGHAM AND NOTTINGHAMSHIRE ICB - 02Q)" userId="59c13b04-a222-4535-a0e8-ce7b241478d0" providerId="ADAL" clId="{B32E95A2-F595-4F66-AD25-62C1FA6C9BBB}" dt="2022-09-08T11:30:45.753" v="354"/>
        <pc:sldMkLst>
          <pc:docMk/>
          <pc:sldMk cId="1527388155" sldId="270"/>
        </pc:sldMkLst>
        <pc:spChg chg="mod">
          <ac:chgData name="FOX, Melanie (NHS NOTTINGHAM AND NOTTINGHAMSHIRE ICB - 02Q)" userId="59c13b04-a222-4535-a0e8-ce7b241478d0" providerId="ADAL" clId="{B32E95A2-F595-4F66-AD25-62C1FA6C9BBB}" dt="2022-09-08T09:58:59.910" v="349" actId="1076"/>
          <ac:spMkLst>
            <pc:docMk/>
            <pc:sldMk cId="1527388155" sldId="270"/>
            <ac:spMk id="18" creationId="{C847A643-A255-4146-8E83-1700B08EE6F4}"/>
          </ac:spMkLst>
        </pc:spChg>
      </pc:sldChg>
      <pc:sldChg chg="modSp mod modTransition">
        <pc:chgData name="FOX, Melanie (NHS NOTTINGHAM AND NOTTINGHAMSHIRE ICB - 02Q)" userId="59c13b04-a222-4535-a0e8-ce7b241478d0" providerId="ADAL" clId="{B32E95A2-F595-4F66-AD25-62C1FA6C9BBB}" dt="2022-09-08T11:30:45.753" v="354"/>
        <pc:sldMkLst>
          <pc:docMk/>
          <pc:sldMk cId="1113921847" sldId="271"/>
        </pc:sldMkLst>
        <pc:spChg chg="mod">
          <ac:chgData name="FOX, Melanie (NHS NOTTINGHAM AND NOTTINGHAMSHIRE ICB - 02Q)" userId="59c13b04-a222-4535-a0e8-ce7b241478d0" providerId="ADAL" clId="{B32E95A2-F595-4F66-AD25-62C1FA6C9BBB}" dt="2022-09-08T09:05:55.389" v="7" actId="404"/>
          <ac:spMkLst>
            <pc:docMk/>
            <pc:sldMk cId="1113921847" sldId="271"/>
            <ac:spMk id="46" creationId="{272C96EA-DB6A-40C8-9142-752A636468AC}"/>
          </ac:spMkLst>
        </pc:spChg>
        <pc:picChg chg="mod">
          <ac:chgData name="FOX, Melanie (NHS NOTTINGHAM AND NOTTINGHAMSHIRE ICB - 02Q)" userId="59c13b04-a222-4535-a0e8-ce7b241478d0" providerId="ADAL" clId="{B32E95A2-F595-4F66-AD25-62C1FA6C9BBB}" dt="2022-09-08T09:38:29.397" v="139" actId="14100"/>
          <ac:picMkLst>
            <pc:docMk/>
            <pc:sldMk cId="1113921847" sldId="271"/>
            <ac:picMk id="14" creationId="{CED288B4-1BC9-4402-AB73-2FF45F9B0B7F}"/>
          </ac:picMkLst>
        </pc:picChg>
        <pc:picChg chg="mod">
          <ac:chgData name="FOX, Melanie (NHS NOTTINGHAM AND NOTTINGHAMSHIRE ICB - 02Q)" userId="59c13b04-a222-4535-a0e8-ce7b241478d0" providerId="ADAL" clId="{B32E95A2-F595-4F66-AD25-62C1FA6C9BBB}" dt="2022-09-08T09:38:26.258" v="138" actId="1076"/>
          <ac:picMkLst>
            <pc:docMk/>
            <pc:sldMk cId="1113921847" sldId="271"/>
            <ac:picMk id="3075" creationId="{0294C922-5BEE-4410-9F41-5FDF5A550A58}"/>
          </ac:picMkLst>
        </pc:picChg>
      </pc:sldChg>
      <pc:sldChg chg="modSp mod modTransition modAnim">
        <pc:chgData name="FOX, Melanie (NHS NOTTINGHAM AND NOTTINGHAMSHIRE ICB - 02Q)" userId="59c13b04-a222-4535-a0e8-ce7b241478d0" providerId="ADAL" clId="{B32E95A2-F595-4F66-AD25-62C1FA6C9BBB}" dt="2022-09-08T11:30:45.753" v="354"/>
        <pc:sldMkLst>
          <pc:docMk/>
          <pc:sldMk cId="1187464251" sldId="272"/>
        </pc:sldMkLst>
        <pc:spChg chg="mod">
          <ac:chgData name="FOX, Melanie (NHS NOTTINGHAM AND NOTTINGHAMSHIRE ICB - 02Q)" userId="59c13b04-a222-4535-a0e8-ce7b241478d0" providerId="ADAL" clId="{B32E95A2-F595-4F66-AD25-62C1FA6C9BBB}" dt="2022-09-08T09:56:00.798" v="311" actId="1076"/>
          <ac:spMkLst>
            <pc:docMk/>
            <pc:sldMk cId="1187464251" sldId="272"/>
            <ac:spMk id="15" creationId="{0161189E-51DD-4CD1-B8CD-576A149B1C3E}"/>
          </ac:spMkLst>
        </pc:spChg>
        <pc:spChg chg="mod">
          <ac:chgData name="FOX, Melanie (NHS NOTTINGHAM AND NOTTINGHAMSHIRE ICB - 02Q)" userId="59c13b04-a222-4535-a0e8-ce7b241478d0" providerId="ADAL" clId="{B32E95A2-F595-4F66-AD25-62C1FA6C9BBB}" dt="2022-09-08T09:22:14.147" v="92" actId="20577"/>
          <ac:spMkLst>
            <pc:docMk/>
            <pc:sldMk cId="1187464251" sldId="272"/>
            <ac:spMk id="21" creationId="{2CCC60AE-70CF-4E0C-947A-ED18DD82AD98}"/>
          </ac:spMkLst>
        </pc:spChg>
      </pc:sldChg>
      <pc:sldChg chg="modSp mod modTransition">
        <pc:chgData name="FOX, Melanie (NHS NOTTINGHAM AND NOTTINGHAMSHIRE ICB - 02Q)" userId="59c13b04-a222-4535-a0e8-ce7b241478d0" providerId="ADAL" clId="{B32E95A2-F595-4F66-AD25-62C1FA6C9BBB}" dt="2022-09-08T11:30:45.753" v="354"/>
        <pc:sldMkLst>
          <pc:docMk/>
          <pc:sldMk cId="2820471682" sldId="273"/>
        </pc:sldMkLst>
        <pc:spChg chg="mod">
          <ac:chgData name="FOX, Melanie (NHS NOTTINGHAM AND NOTTINGHAMSHIRE ICB - 02Q)" userId="59c13b04-a222-4535-a0e8-ce7b241478d0" providerId="ADAL" clId="{B32E95A2-F595-4F66-AD25-62C1FA6C9BBB}" dt="2022-09-08T09:51:52.512" v="255" actId="20577"/>
          <ac:spMkLst>
            <pc:docMk/>
            <pc:sldMk cId="2820471682" sldId="273"/>
            <ac:spMk id="14" creationId="{86A473D7-F2C1-44B0-8673-07FE8B2C81D0}"/>
          </ac:spMkLst>
        </pc:spChg>
        <pc:spChg chg="mod">
          <ac:chgData name="FOX, Melanie (NHS NOTTINGHAM AND NOTTINGHAMSHIRE ICB - 02Q)" userId="59c13b04-a222-4535-a0e8-ce7b241478d0" providerId="ADAL" clId="{B32E95A2-F595-4F66-AD25-62C1FA6C9BBB}" dt="2022-09-08T09:51:57.473" v="256" actId="20577"/>
          <ac:spMkLst>
            <pc:docMk/>
            <pc:sldMk cId="2820471682" sldId="273"/>
            <ac:spMk id="15" creationId="{13F07915-0483-4B23-B53E-5E00E3F44BB7}"/>
          </ac:spMkLst>
        </pc:spChg>
        <pc:spChg chg="mod">
          <ac:chgData name="FOX, Melanie (NHS NOTTINGHAM AND NOTTINGHAMSHIRE ICB - 02Q)" userId="59c13b04-a222-4535-a0e8-ce7b241478d0" providerId="ADAL" clId="{B32E95A2-F595-4F66-AD25-62C1FA6C9BBB}" dt="2022-09-08T09:58:40.167" v="347" actId="1076"/>
          <ac:spMkLst>
            <pc:docMk/>
            <pc:sldMk cId="2820471682" sldId="273"/>
            <ac:spMk id="16" creationId="{43DC3A31-6248-4EB9-9D3D-E766EBF2082D}"/>
          </ac:spMkLst>
        </pc:spChg>
      </pc:sldChg>
      <pc:sldChg chg="addSp delSp modSp mod modTransition">
        <pc:chgData name="FOX, Melanie (NHS NOTTINGHAM AND NOTTINGHAMSHIRE ICB - 02Q)" userId="59c13b04-a222-4535-a0e8-ce7b241478d0" providerId="ADAL" clId="{B32E95A2-F595-4F66-AD25-62C1FA6C9BBB}" dt="2022-09-08T11:30:45.753" v="354"/>
        <pc:sldMkLst>
          <pc:docMk/>
          <pc:sldMk cId="1761105758" sldId="274"/>
        </pc:sldMkLst>
        <pc:spChg chg="mod">
          <ac:chgData name="FOX, Melanie (NHS NOTTINGHAM AND NOTTINGHAMSHIRE ICB - 02Q)" userId="59c13b04-a222-4535-a0e8-ce7b241478d0" providerId="ADAL" clId="{B32E95A2-F595-4F66-AD25-62C1FA6C9BBB}" dt="2022-09-08T09:45:41.721" v="191" actId="113"/>
          <ac:spMkLst>
            <pc:docMk/>
            <pc:sldMk cId="1761105758" sldId="274"/>
            <ac:spMk id="5" creationId="{90B3E461-F69B-4EF2-ABC2-C51EF8C07F3E}"/>
          </ac:spMkLst>
        </pc:spChg>
        <pc:spChg chg="mod">
          <ac:chgData name="FOX, Melanie (NHS NOTTINGHAM AND NOTTINGHAMSHIRE ICB - 02Q)" userId="59c13b04-a222-4535-a0e8-ce7b241478d0" providerId="ADAL" clId="{B32E95A2-F595-4F66-AD25-62C1FA6C9BBB}" dt="2022-09-08T09:45:32.290" v="189" actId="113"/>
          <ac:spMkLst>
            <pc:docMk/>
            <pc:sldMk cId="1761105758" sldId="274"/>
            <ac:spMk id="11" creationId="{5B295BF5-EC43-4530-9D8C-07D8E25784DE}"/>
          </ac:spMkLst>
        </pc:spChg>
        <pc:spChg chg="mod">
          <ac:chgData name="FOX, Melanie (NHS NOTTINGHAM AND NOTTINGHAMSHIRE ICB - 02Q)" userId="59c13b04-a222-4535-a0e8-ce7b241478d0" providerId="ADAL" clId="{B32E95A2-F595-4F66-AD25-62C1FA6C9BBB}" dt="2022-09-08T09:53:51.794" v="294" actId="20577"/>
          <ac:spMkLst>
            <pc:docMk/>
            <pc:sldMk cId="1761105758" sldId="274"/>
            <ac:spMk id="87" creationId="{FCC2684D-3468-4542-9D4C-797E3B55F4F0}"/>
          </ac:spMkLst>
        </pc:spChg>
        <pc:spChg chg="mod">
          <ac:chgData name="FOX, Melanie (NHS NOTTINGHAM AND NOTTINGHAMSHIRE ICB - 02Q)" userId="59c13b04-a222-4535-a0e8-ce7b241478d0" providerId="ADAL" clId="{B32E95A2-F595-4F66-AD25-62C1FA6C9BBB}" dt="2022-09-08T09:48:00.759" v="205" actId="1076"/>
          <ac:spMkLst>
            <pc:docMk/>
            <pc:sldMk cId="1761105758" sldId="274"/>
            <ac:spMk id="94" creationId="{70F3B034-A786-4DCA-B8EB-657C00AA9FD1}"/>
          </ac:spMkLst>
        </pc:spChg>
        <pc:graphicFrameChg chg="mod modGraphic">
          <ac:chgData name="FOX, Melanie (NHS NOTTINGHAM AND NOTTINGHAMSHIRE ICB - 02Q)" userId="59c13b04-a222-4535-a0e8-ce7b241478d0" providerId="ADAL" clId="{B32E95A2-F595-4F66-AD25-62C1FA6C9BBB}" dt="2022-09-08T09:18:49.022" v="68" actId="20577"/>
          <ac:graphicFrameMkLst>
            <pc:docMk/>
            <pc:sldMk cId="1761105758" sldId="274"/>
            <ac:graphicFrameMk id="13" creationId="{4CE17F26-99C5-4A42-9478-50478CA97AB6}"/>
          </ac:graphicFrameMkLst>
        </pc:graphicFrameChg>
        <pc:picChg chg="add mod">
          <ac:chgData name="FOX, Melanie (NHS NOTTINGHAM AND NOTTINGHAMSHIRE ICB - 02Q)" userId="59c13b04-a222-4535-a0e8-ce7b241478d0" providerId="ADAL" clId="{B32E95A2-F595-4F66-AD25-62C1FA6C9BBB}" dt="2022-09-08T09:09:53.001" v="30" actId="14100"/>
          <ac:picMkLst>
            <pc:docMk/>
            <pc:sldMk cId="1761105758" sldId="274"/>
            <ac:picMk id="3" creationId="{96BCEE50-7831-455D-B73B-3ED0BD82E3FC}"/>
          </ac:picMkLst>
        </pc:picChg>
        <pc:picChg chg="mod">
          <ac:chgData name="FOX, Melanie (NHS NOTTINGHAM AND NOTTINGHAMSHIRE ICB - 02Q)" userId="59c13b04-a222-4535-a0e8-ce7b241478d0" providerId="ADAL" clId="{B32E95A2-F595-4F66-AD25-62C1FA6C9BBB}" dt="2022-09-08T09:11:14.283" v="33" actId="1076"/>
          <ac:picMkLst>
            <pc:docMk/>
            <pc:sldMk cId="1761105758" sldId="274"/>
            <ac:picMk id="33" creationId="{D80C3729-5DFE-4485-98DB-A89B2DF1B0B0}"/>
          </ac:picMkLst>
        </pc:picChg>
        <pc:picChg chg="mod">
          <ac:chgData name="FOX, Melanie (NHS NOTTINGHAM AND NOTTINGHAMSHIRE ICB - 02Q)" userId="59c13b04-a222-4535-a0e8-ce7b241478d0" providerId="ADAL" clId="{B32E95A2-F595-4F66-AD25-62C1FA6C9BBB}" dt="2022-09-08T09:11:30.562" v="34"/>
          <ac:picMkLst>
            <pc:docMk/>
            <pc:sldMk cId="1761105758" sldId="274"/>
            <ac:picMk id="37" creationId="{C274339C-F6D2-48C9-B74A-2CEE828AAB64}"/>
          </ac:picMkLst>
        </pc:picChg>
        <pc:picChg chg="mod">
          <ac:chgData name="FOX, Melanie (NHS NOTTINGHAM AND NOTTINGHAMSHIRE ICB - 02Q)" userId="59c13b04-a222-4535-a0e8-ce7b241478d0" providerId="ADAL" clId="{B32E95A2-F595-4F66-AD25-62C1FA6C9BBB}" dt="2022-09-08T09:13:03.211" v="42" actId="1076"/>
          <ac:picMkLst>
            <pc:docMk/>
            <pc:sldMk cId="1761105758" sldId="274"/>
            <ac:picMk id="44" creationId="{B165BADB-A5DB-4B7B-AD56-AC80A452AFA9}"/>
          </ac:picMkLst>
        </pc:picChg>
        <pc:picChg chg="mod">
          <ac:chgData name="FOX, Melanie (NHS NOTTINGHAM AND NOTTINGHAMSHIRE ICB - 02Q)" userId="59c13b04-a222-4535-a0e8-ce7b241478d0" providerId="ADAL" clId="{B32E95A2-F595-4F66-AD25-62C1FA6C9BBB}" dt="2022-09-08T09:19:57.506" v="69"/>
          <ac:picMkLst>
            <pc:docMk/>
            <pc:sldMk cId="1761105758" sldId="274"/>
            <ac:picMk id="46" creationId="{2A829B6A-3D52-4635-9F88-1FB0335ABD07}"/>
          </ac:picMkLst>
        </pc:picChg>
        <pc:picChg chg="mod">
          <ac:chgData name="FOX, Melanie (NHS NOTTINGHAM AND NOTTINGHAMSHIRE ICB - 02Q)" userId="59c13b04-a222-4535-a0e8-ce7b241478d0" providerId="ADAL" clId="{B32E95A2-F595-4F66-AD25-62C1FA6C9BBB}" dt="2022-09-08T09:17:17.469" v="52"/>
          <ac:picMkLst>
            <pc:docMk/>
            <pc:sldMk cId="1761105758" sldId="274"/>
            <ac:picMk id="53" creationId="{AC163E2E-51F6-4F13-A2B0-5A107F86D62F}"/>
          </ac:picMkLst>
        </pc:picChg>
        <pc:picChg chg="mod">
          <ac:chgData name="FOX, Melanie (NHS NOTTINGHAM AND NOTTINGHAMSHIRE ICB - 02Q)" userId="59c13b04-a222-4535-a0e8-ce7b241478d0" providerId="ADAL" clId="{B32E95A2-F595-4F66-AD25-62C1FA6C9BBB}" dt="2022-09-08T09:11:45.918" v="35"/>
          <ac:picMkLst>
            <pc:docMk/>
            <pc:sldMk cId="1761105758" sldId="274"/>
            <ac:picMk id="59" creationId="{AD711984-EAA7-411C-816A-1D5177779EA8}"/>
          </ac:picMkLst>
        </pc:picChg>
        <pc:picChg chg="mod">
          <ac:chgData name="FOX, Melanie (NHS NOTTINGHAM AND NOTTINGHAMSHIRE ICB - 02Q)" userId="59c13b04-a222-4535-a0e8-ce7b241478d0" providerId="ADAL" clId="{B32E95A2-F595-4F66-AD25-62C1FA6C9BBB}" dt="2022-09-08T09:15:11.673" v="48" actId="1076"/>
          <ac:picMkLst>
            <pc:docMk/>
            <pc:sldMk cId="1761105758" sldId="274"/>
            <ac:picMk id="64" creationId="{A03E848E-32A5-4FB4-9C88-51E3E635E5DE}"/>
          </ac:picMkLst>
        </pc:picChg>
        <pc:picChg chg="mod">
          <ac:chgData name="FOX, Melanie (NHS NOTTINGHAM AND NOTTINGHAMSHIRE ICB - 02Q)" userId="59c13b04-a222-4535-a0e8-ce7b241478d0" providerId="ADAL" clId="{B32E95A2-F595-4F66-AD25-62C1FA6C9BBB}" dt="2022-09-08T09:14:03.725" v="44"/>
          <ac:picMkLst>
            <pc:docMk/>
            <pc:sldMk cId="1761105758" sldId="274"/>
            <ac:picMk id="65" creationId="{83FA3150-C043-4D84-8917-30356694A85B}"/>
          </ac:picMkLst>
        </pc:picChg>
        <pc:picChg chg="mod">
          <ac:chgData name="FOX, Melanie (NHS NOTTINGHAM AND NOTTINGHAMSHIRE ICB - 02Q)" userId="59c13b04-a222-4535-a0e8-ce7b241478d0" providerId="ADAL" clId="{B32E95A2-F595-4F66-AD25-62C1FA6C9BBB}" dt="2022-09-08T09:13:00.753" v="41" actId="1076"/>
          <ac:picMkLst>
            <pc:docMk/>
            <pc:sldMk cId="1761105758" sldId="274"/>
            <ac:picMk id="80" creationId="{31978F7E-DBA7-4DAA-A3DF-94CFC888ED2E}"/>
          </ac:picMkLst>
        </pc:picChg>
        <pc:picChg chg="mod">
          <ac:chgData name="FOX, Melanie (NHS NOTTINGHAM AND NOTTINGHAMSHIRE ICB - 02Q)" userId="59c13b04-a222-4535-a0e8-ce7b241478d0" providerId="ADAL" clId="{B32E95A2-F595-4F66-AD25-62C1FA6C9BBB}" dt="2022-09-08T09:16:18.546" v="50"/>
          <ac:picMkLst>
            <pc:docMk/>
            <pc:sldMk cId="1761105758" sldId="274"/>
            <ac:picMk id="84" creationId="{39B55AFB-8643-4F0E-98C7-32092F34F861}"/>
          </ac:picMkLst>
        </pc:picChg>
        <pc:picChg chg="mod">
          <ac:chgData name="FOX, Melanie (NHS NOTTINGHAM AND NOTTINGHAMSHIRE ICB - 02Q)" userId="59c13b04-a222-4535-a0e8-ce7b241478d0" providerId="ADAL" clId="{B32E95A2-F595-4F66-AD25-62C1FA6C9BBB}" dt="2022-09-08T09:11:02.685" v="31"/>
          <ac:picMkLst>
            <pc:docMk/>
            <pc:sldMk cId="1761105758" sldId="274"/>
            <ac:picMk id="89" creationId="{63BA321A-C121-49F2-95F8-C0439E7C2279}"/>
          </ac:picMkLst>
        </pc:picChg>
        <pc:picChg chg="del mod">
          <ac:chgData name="FOX, Melanie (NHS NOTTINGHAM AND NOTTINGHAMSHIRE ICB - 02Q)" userId="59c13b04-a222-4535-a0e8-ce7b241478d0" providerId="ADAL" clId="{B32E95A2-F595-4F66-AD25-62C1FA6C9BBB}" dt="2022-09-08T09:14:55.946" v="46" actId="478"/>
          <ac:picMkLst>
            <pc:docMk/>
            <pc:sldMk cId="1761105758" sldId="274"/>
            <ac:picMk id="90" creationId="{CBB2EA92-B10D-47B9-A3E5-B38AE5BCDA85}"/>
          </ac:picMkLst>
        </pc:picChg>
        <pc:picChg chg="mod">
          <ac:chgData name="FOX, Melanie (NHS NOTTINGHAM AND NOTTINGHAMSHIRE ICB - 02Q)" userId="59c13b04-a222-4535-a0e8-ce7b241478d0" providerId="ADAL" clId="{B32E95A2-F595-4F66-AD25-62C1FA6C9BBB}" dt="2022-09-08T09:54:22.989" v="298" actId="1076"/>
          <ac:picMkLst>
            <pc:docMk/>
            <pc:sldMk cId="1761105758" sldId="274"/>
            <ac:picMk id="93" creationId="{7089CD6B-1399-409C-9A0B-92A8F6C838EA}"/>
          </ac:picMkLst>
        </pc:picChg>
      </pc:sldChg>
      <pc:sldChg chg="addSp delSp modSp mod modTransition">
        <pc:chgData name="FOX, Melanie (NHS NOTTINGHAM AND NOTTINGHAMSHIRE ICB - 02Q)" userId="59c13b04-a222-4535-a0e8-ce7b241478d0" providerId="ADAL" clId="{B32E95A2-F595-4F66-AD25-62C1FA6C9BBB}" dt="2022-09-08T11:30:45.753" v="354"/>
        <pc:sldMkLst>
          <pc:docMk/>
          <pc:sldMk cId="1345224689" sldId="275"/>
        </pc:sldMkLst>
        <pc:spChg chg="mod">
          <ac:chgData name="FOX, Melanie (NHS NOTTINGHAM AND NOTTINGHAMSHIRE ICB - 02Q)" userId="59c13b04-a222-4535-a0e8-ce7b241478d0" providerId="ADAL" clId="{B32E95A2-F595-4F66-AD25-62C1FA6C9BBB}" dt="2022-09-08T09:51:03.313" v="240" actId="20577"/>
          <ac:spMkLst>
            <pc:docMk/>
            <pc:sldMk cId="1345224689" sldId="275"/>
            <ac:spMk id="13" creationId="{00000000-0000-0000-0000-000000000000}"/>
          </ac:spMkLst>
        </pc:spChg>
        <pc:spChg chg="mod">
          <ac:chgData name="FOX, Melanie (NHS NOTTINGHAM AND NOTTINGHAMSHIRE ICB - 02Q)" userId="59c13b04-a222-4535-a0e8-ce7b241478d0" providerId="ADAL" clId="{B32E95A2-F595-4F66-AD25-62C1FA6C9BBB}" dt="2022-09-08T09:31:26.457" v="128" actId="1076"/>
          <ac:spMkLst>
            <pc:docMk/>
            <pc:sldMk cId="1345224689" sldId="275"/>
            <ac:spMk id="24" creationId="{CA45AD54-056F-4277-B85D-970A72D43D16}"/>
          </ac:spMkLst>
        </pc:spChg>
        <pc:spChg chg="mod">
          <ac:chgData name="FOX, Melanie (NHS NOTTINGHAM AND NOTTINGHAMSHIRE ICB - 02Q)" userId="59c13b04-a222-4535-a0e8-ce7b241478d0" providerId="ADAL" clId="{B32E95A2-F595-4F66-AD25-62C1FA6C9BBB}" dt="2022-09-08T09:57:49.854" v="334" actId="14100"/>
          <ac:spMkLst>
            <pc:docMk/>
            <pc:sldMk cId="1345224689" sldId="275"/>
            <ac:spMk id="26" creationId="{147870F9-3952-41E3-94CB-5BC0FEB4DFA0}"/>
          </ac:spMkLst>
        </pc:spChg>
        <pc:spChg chg="mod">
          <ac:chgData name="FOX, Melanie (NHS NOTTINGHAM AND NOTTINGHAMSHIRE ICB - 02Q)" userId="59c13b04-a222-4535-a0e8-ce7b241478d0" providerId="ADAL" clId="{B32E95A2-F595-4F66-AD25-62C1FA6C9BBB}" dt="2022-09-08T09:59:05.581" v="350" actId="1076"/>
          <ac:spMkLst>
            <pc:docMk/>
            <pc:sldMk cId="1345224689" sldId="275"/>
            <ac:spMk id="30" creationId="{13EDC2E8-E3C2-4413-98D8-EDA53A8BDA60}"/>
          </ac:spMkLst>
        </pc:spChg>
        <pc:spChg chg="mod">
          <ac:chgData name="FOX, Melanie (NHS NOTTINGHAM AND NOTTINGHAMSHIRE ICB - 02Q)" userId="59c13b04-a222-4535-a0e8-ce7b241478d0" providerId="ADAL" clId="{B32E95A2-F595-4F66-AD25-62C1FA6C9BBB}" dt="2022-09-08T09:29:59.856" v="127" actId="1076"/>
          <ac:spMkLst>
            <pc:docMk/>
            <pc:sldMk cId="1345224689" sldId="275"/>
            <ac:spMk id="31" creationId="{A4A70A19-9510-4639-8188-53A962EC0B8C}"/>
          </ac:spMkLst>
        </pc:spChg>
        <pc:spChg chg="add mod">
          <ac:chgData name="FOX, Melanie (NHS NOTTINGHAM AND NOTTINGHAMSHIRE ICB - 02Q)" userId="59c13b04-a222-4535-a0e8-ce7b241478d0" providerId="ADAL" clId="{B32E95A2-F595-4F66-AD25-62C1FA6C9BBB}" dt="2022-09-08T09:58:09.864" v="337" actId="1076"/>
          <ac:spMkLst>
            <pc:docMk/>
            <pc:sldMk cId="1345224689" sldId="275"/>
            <ac:spMk id="33" creationId="{1560A50A-F36B-483A-B0B8-1A89B2737CEA}"/>
          </ac:spMkLst>
        </pc:spChg>
        <pc:picChg chg="mod">
          <ac:chgData name="FOX, Melanie (NHS NOTTINGHAM AND NOTTINGHAMSHIRE ICB - 02Q)" userId="59c13b04-a222-4535-a0e8-ce7b241478d0" providerId="ADAL" clId="{B32E95A2-F595-4F66-AD25-62C1FA6C9BBB}" dt="2022-09-08T09:57:59.106" v="335" actId="1076"/>
          <ac:picMkLst>
            <pc:docMk/>
            <pc:sldMk cId="1345224689" sldId="275"/>
            <ac:picMk id="14" creationId="{9A578691-28CC-49D9-BAA3-A613D0FC10B0}"/>
          </ac:picMkLst>
        </pc:picChg>
        <pc:picChg chg="mod">
          <ac:chgData name="FOX, Melanie (NHS NOTTINGHAM AND NOTTINGHAMSHIRE ICB - 02Q)" userId="59c13b04-a222-4535-a0e8-ce7b241478d0" providerId="ADAL" clId="{B32E95A2-F595-4F66-AD25-62C1FA6C9BBB}" dt="2022-09-08T09:29:52.057" v="126" actId="14100"/>
          <ac:picMkLst>
            <pc:docMk/>
            <pc:sldMk cId="1345224689" sldId="275"/>
            <ac:picMk id="18" creationId="{FFB8131D-C484-4474-A956-4B26DFD29BD0}"/>
          </ac:picMkLst>
        </pc:picChg>
        <pc:picChg chg="mod">
          <ac:chgData name="FOX, Melanie (NHS NOTTINGHAM AND NOTTINGHAMSHIRE ICB - 02Q)" userId="59c13b04-a222-4535-a0e8-ce7b241478d0" providerId="ADAL" clId="{B32E95A2-F595-4F66-AD25-62C1FA6C9BBB}" dt="2022-09-08T09:29:09.990" v="123"/>
          <ac:picMkLst>
            <pc:docMk/>
            <pc:sldMk cId="1345224689" sldId="275"/>
            <ac:picMk id="22" creationId="{D7B302FA-4F6B-4CD0-91BC-73365A6C3999}"/>
          </ac:picMkLst>
        </pc:picChg>
        <pc:picChg chg="mod">
          <ac:chgData name="FOX, Melanie (NHS NOTTINGHAM AND NOTTINGHAMSHIRE ICB - 02Q)" userId="59c13b04-a222-4535-a0e8-ce7b241478d0" providerId="ADAL" clId="{B32E95A2-F595-4F66-AD25-62C1FA6C9BBB}" dt="2022-09-08T09:29:15.400" v="124" actId="1076"/>
          <ac:picMkLst>
            <pc:docMk/>
            <pc:sldMk cId="1345224689" sldId="275"/>
            <ac:picMk id="25" creationId="{D1608AC9-FD8F-4AAB-A097-1353A172B083}"/>
          </ac:picMkLst>
        </pc:picChg>
        <pc:picChg chg="mod">
          <ac:chgData name="FOX, Melanie (NHS NOTTINGHAM AND NOTTINGHAMSHIRE ICB - 02Q)" userId="59c13b04-a222-4535-a0e8-ce7b241478d0" providerId="ADAL" clId="{B32E95A2-F595-4F66-AD25-62C1FA6C9BBB}" dt="2022-09-08T09:25:10.703" v="104" actId="1076"/>
          <ac:picMkLst>
            <pc:docMk/>
            <pc:sldMk cId="1345224689" sldId="275"/>
            <ac:picMk id="27" creationId="{88EA4899-3A96-48A1-9442-B62B71063448}"/>
          </ac:picMkLst>
        </pc:picChg>
        <pc:picChg chg="add mod">
          <ac:chgData name="FOX, Melanie (NHS NOTTINGHAM AND NOTTINGHAMSHIRE ICB - 02Q)" userId="59c13b04-a222-4535-a0e8-ce7b241478d0" providerId="ADAL" clId="{B32E95A2-F595-4F66-AD25-62C1FA6C9BBB}" dt="2022-09-08T09:27:58.793" v="115"/>
          <ac:picMkLst>
            <pc:docMk/>
            <pc:sldMk cId="1345224689" sldId="275"/>
            <ac:picMk id="28" creationId="{6DE8F43E-2227-4718-8D44-90F2678E5009}"/>
          </ac:picMkLst>
        </pc:picChg>
        <pc:picChg chg="mod">
          <ac:chgData name="FOX, Melanie (NHS NOTTINGHAM AND NOTTINGHAMSHIRE ICB - 02Q)" userId="59c13b04-a222-4535-a0e8-ce7b241478d0" providerId="ADAL" clId="{B32E95A2-F595-4F66-AD25-62C1FA6C9BBB}" dt="2022-09-08T09:58:05.785" v="336" actId="14100"/>
          <ac:picMkLst>
            <pc:docMk/>
            <pc:sldMk cId="1345224689" sldId="275"/>
            <ac:picMk id="29" creationId="{1A469752-7611-4916-BC7D-4448AD3A1CE5}"/>
          </ac:picMkLst>
        </pc:picChg>
        <pc:picChg chg="add del mod">
          <ac:chgData name="FOX, Melanie (NHS NOTTINGHAM AND NOTTINGHAMSHIRE ICB - 02Q)" userId="59c13b04-a222-4535-a0e8-ce7b241478d0" providerId="ADAL" clId="{B32E95A2-F595-4F66-AD25-62C1FA6C9BBB}" dt="2022-09-08T09:28:22.560" v="118" actId="21"/>
          <ac:picMkLst>
            <pc:docMk/>
            <pc:sldMk cId="1345224689" sldId="275"/>
            <ac:picMk id="32" creationId="{37366B31-EC47-4B7D-9F3F-5BAD3291499C}"/>
          </ac:picMkLst>
        </pc:picChg>
      </pc:sldChg>
      <pc:sldChg chg="modSp mod modTransition">
        <pc:chgData name="FOX, Melanie (NHS NOTTINGHAM AND NOTTINGHAMSHIRE ICB - 02Q)" userId="59c13b04-a222-4535-a0e8-ce7b241478d0" providerId="ADAL" clId="{B32E95A2-F595-4F66-AD25-62C1FA6C9BBB}" dt="2022-09-08T11:30:45.753" v="354"/>
        <pc:sldMkLst>
          <pc:docMk/>
          <pc:sldMk cId="80695179" sldId="276"/>
        </pc:sldMkLst>
        <pc:spChg chg="mod">
          <ac:chgData name="FOX, Melanie (NHS NOTTINGHAM AND NOTTINGHAMSHIRE ICB - 02Q)" userId="59c13b04-a222-4535-a0e8-ce7b241478d0" providerId="ADAL" clId="{B32E95A2-F595-4F66-AD25-62C1FA6C9BBB}" dt="2022-09-08T09:54:48.589" v="302" actId="113"/>
          <ac:spMkLst>
            <pc:docMk/>
            <pc:sldMk cId="80695179" sldId="276"/>
            <ac:spMk id="5" creationId="{90B3E461-F69B-4EF2-ABC2-C51EF8C07F3E}"/>
          </ac:spMkLst>
        </pc:spChg>
        <pc:spChg chg="mod">
          <ac:chgData name="FOX, Melanie (NHS NOTTINGHAM AND NOTTINGHAMSHIRE ICB - 02Q)" userId="59c13b04-a222-4535-a0e8-ce7b241478d0" providerId="ADAL" clId="{B32E95A2-F595-4F66-AD25-62C1FA6C9BBB}" dt="2022-09-08T09:54:40.626" v="300" actId="113"/>
          <ac:spMkLst>
            <pc:docMk/>
            <pc:sldMk cId="80695179" sldId="276"/>
            <ac:spMk id="11" creationId="{5B295BF5-EC43-4530-9D8C-07D8E25784DE}"/>
          </ac:spMkLst>
        </pc:spChg>
        <pc:spChg chg="mod">
          <ac:chgData name="FOX, Melanie (NHS NOTTINGHAM AND NOTTINGHAMSHIRE ICB - 02Q)" userId="59c13b04-a222-4535-a0e8-ce7b241478d0" providerId="ADAL" clId="{B32E95A2-F595-4F66-AD25-62C1FA6C9BBB}" dt="2022-09-08T09:21:02.368" v="77" actId="313"/>
          <ac:spMkLst>
            <pc:docMk/>
            <pc:sldMk cId="80695179" sldId="276"/>
            <ac:spMk id="29" creationId="{8FA76414-4023-492B-B375-1994EB4A35E0}"/>
          </ac:spMkLst>
        </pc:spChg>
        <pc:spChg chg="mod">
          <ac:chgData name="FOX, Melanie (NHS NOTTINGHAM AND NOTTINGHAMSHIRE ICB - 02Q)" userId="59c13b04-a222-4535-a0e8-ce7b241478d0" providerId="ADAL" clId="{B32E95A2-F595-4F66-AD25-62C1FA6C9BBB}" dt="2022-09-08T09:53:37.826" v="286" actId="20577"/>
          <ac:spMkLst>
            <pc:docMk/>
            <pc:sldMk cId="80695179" sldId="276"/>
            <ac:spMk id="56" creationId="{0E9F7DED-6F70-4305-9815-C6028AF61923}"/>
          </ac:spMkLst>
        </pc:spChg>
        <pc:spChg chg="mod">
          <ac:chgData name="FOX, Melanie (NHS NOTTINGHAM AND NOTTINGHAMSHIRE ICB - 02Q)" userId="59c13b04-a222-4535-a0e8-ce7b241478d0" providerId="ADAL" clId="{B32E95A2-F595-4F66-AD25-62C1FA6C9BBB}" dt="2022-09-08T09:48:50.664" v="221" actId="20577"/>
          <ac:spMkLst>
            <pc:docMk/>
            <pc:sldMk cId="80695179" sldId="276"/>
            <ac:spMk id="83" creationId="{65DBB362-D01A-445A-9024-8E05D25D113D}"/>
          </ac:spMkLst>
        </pc:spChg>
        <pc:graphicFrameChg chg="modGraphic">
          <ac:chgData name="FOX, Melanie (NHS NOTTINGHAM AND NOTTINGHAMSHIRE ICB - 02Q)" userId="59c13b04-a222-4535-a0e8-ce7b241478d0" providerId="ADAL" clId="{B32E95A2-F595-4F66-AD25-62C1FA6C9BBB}" dt="2022-09-08T09:20:44.205" v="71" actId="122"/>
          <ac:graphicFrameMkLst>
            <pc:docMk/>
            <pc:sldMk cId="80695179" sldId="276"/>
            <ac:graphicFrameMk id="13" creationId="{4CE17F26-99C5-4A42-9478-50478CA97AB6}"/>
          </ac:graphicFrameMkLst>
        </pc:graphicFrameChg>
        <pc:picChg chg="mod">
          <ac:chgData name="FOX, Melanie (NHS NOTTINGHAM AND NOTTINGHAMSHIRE ICB - 02Q)" userId="59c13b04-a222-4535-a0e8-ce7b241478d0" providerId="ADAL" clId="{B32E95A2-F595-4F66-AD25-62C1FA6C9BBB}" dt="2022-09-08T09:20:56.225" v="75" actId="1076"/>
          <ac:picMkLst>
            <pc:docMk/>
            <pc:sldMk cId="80695179" sldId="276"/>
            <ac:picMk id="16" creationId="{ED87A2B0-AEF3-4A54-9F7A-1EF509E685D9}"/>
          </ac:picMkLst>
        </pc:picChg>
        <pc:picChg chg="mod">
          <ac:chgData name="FOX, Melanie (NHS NOTTINGHAM AND NOTTINGHAMSHIRE ICB - 02Q)" userId="59c13b04-a222-4535-a0e8-ce7b241478d0" providerId="ADAL" clId="{B32E95A2-F595-4F66-AD25-62C1FA6C9BBB}" dt="2022-09-08T09:20:51.217" v="73" actId="1076"/>
          <ac:picMkLst>
            <pc:docMk/>
            <pc:sldMk cId="80695179" sldId="276"/>
            <ac:picMk id="28" creationId="{B029CBE5-E451-4779-971D-77823252DAB9}"/>
          </ac:picMkLst>
        </pc:picChg>
        <pc:picChg chg="mod">
          <ac:chgData name="FOX, Melanie (NHS NOTTINGHAM AND NOTTINGHAMSHIRE ICB - 02Q)" userId="59c13b04-a222-4535-a0e8-ce7b241478d0" providerId="ADAL" clId="{B32E95A2-F595-4F66-AD25-62C1FA6C9BBB}" dt="2022-09-08T09:21:24.129" v="82" actId="1076"/>
          <ac:picMkLst>
            <pc:docMk/>
            <pc:sldMk cId="80695179" sldId="276"/>
            <ac:picMk id="81" creationId="{5380A289-538B-46D3-B64C-C5DA6A51FDB3}"/>
          </ac:picMkLst>
        </pc:picChg>
      </pc:sldChg>
      <pc:sldChg chg="addSp delSp modSp mod modTransition modAnim">
        <pc:chgData name="FOX, Melanie (NHS NOTTINGHAM AND NOTTINGHAMSHIRE ICB - 02Q)" userId="59c13b04-a222-4535-a0e8-ce7b241478d0" providerId="ADAL" clId="{B32E95A2-F595-4F66-AD25-62C1FA6C9BBB}" dt="2022-09-08T11:30:45.753" v="354"/>
        <pc:sldMkLst>
          <pc:docMk/>
          <pc:sldMk cId="1611886979" sldId="277"/>
        </pc:sldMkLst>
        <pc:spChg chg="del mod">
          <ac:chgData name="FOX, Melanie (NHS NOTTINGHAM AND NOTTINGHAMSHIRE ICB - 02Q)" userId="59c13b04-a222-4535-a0e8-ce7b241478d0" providerId="ADAL" clId="{B32E95A2-F595-4F66-AD25-62C1FA6C9BBB}" dt="2022-09-08T09:59:44.919" v="352" actId="478"/>
          <ac:spMkLst>
            <pc:docMk/>
            <pc:sldMk cId="1611886979" sldId="277"/>
            <ac:spMk id="15" creationId="{0161189E-51DD-4CD1-B8CD-576A149B1C3E}"/>
          </ac:spMkLst>
        </pc:spChg>
        <pc:spChg chg="add mod">
          <ac:chgData name="FOX, Melanie (NHS NOTTINGHAM AND NOTTINGHAMSHIRE ICB - 02Q)" userId="59c13b04-a222-4535-a0e8-ce7b241478d0" providerId="ADAL" clId="{B32E95A2-F595-4F66-AD25-62C1FA6C9BBB}" dt="2022-09-08T09:59:47.037" v="353"/>
          <ac:spMkLst>
            <pc:docMk/>
            <pc:sldMk cId="1611886979" sldId="277"/>
            <ac:spMk id="16" creationId="{E84A93FC-3BEB-46A8-814F-61F414502E3A}"/>
          </ac:spMkLst>
        </pc:spChg>
        <pc:spChg chg="mod">
          <ac:chgData name="FOX, Melanie (NHS NOTTINGHAM AND NOTTINGHAMSHIRE ICB - 02Q)" userId="59c13b04-a222-4535-a0e8-ce7b241478d0" providerId="ADAL" clId="{B32E95A2-F595-4F66-AD25-62C1FA6C9BBB}" dt="2022-09-08T09:23:53.457" v="95" actId="1076"/>
          <ac:spMkLst>
            <pc:docMk/>
            <pc:sldMk cId="1611886979" sldId="277"/>
            <ac:spMk id="20" creationId="{138DF54A-10D7-4ACB-8FFD-14B264D339B5}"/>
          </ac:spMkLst>
        </pc:spChg>
        <pc:spChg chg="mod">
          <ac:chgData name="FOX, Melanie (NHS NOTTINGHAM AND NOTTINGHAMSHIRE ICB - 02Q)" userId="59c13b04-a222-4535-a0e8-ce7b241478d0" providerId="ADAL" clId="{B32E95A2-F595-4F66-AD25-62C1FA6C9BBB}" dt="2022-09-08T09:23:46.440" v="94" actId="1076"/>
          <ac:spMkLst>
            <pc:docMk/>
            <pc:sldMk cId="1611886979" sldId="277"/>
            <ac:spMk id="22" creationId="{43A72E78-83D3-4820-9E90-CDF864897FB8}"/>
          </ac:spMkLst>
        </pc:spChg>
        <pc:spChg chg="mod">
          <ac:chgData name="FOX, Melanie (NHS NOTTINGHAM AND NOTTINGHAMSHIRE ICB - 02Q)" userId="59c13b04-a222-4535-a0e8-ce7b241478d0" providerId="ADAL" clId="{B32E95A2-F595-4F66-AD25-62C1FA6C9BBB}" dt="2022-09-08T09:23:56.881" v="96" actId="1076"/>
          <ac:spMkLst>
            <pc:docMk/>
            <pc:sldMk cId="1611886979" sldId="277"/>
            <ac:spMk id="24" creationId="{B355F44B-9B36-4B91-BE4B-A96B62C8569D}"/>
          </ac:spMkLst>
        </pc:spChg>
        <pc:spChg chg="mod">
          <ac:chgData name="FOX, Melanie (NHS NOTTINGHAM AND NOTTINGHAMSHIRE ICB - 02Q)" userId="59c13b04-a222-4535-a0e8-ce7b241478d0" providerId="ADAL" clId="{B32E95A2-F595-4F66-AD25-62C1FA6C9BBB}" dt="2022-09-08T09:23:46.440" v="94" actId="1076"/>
          <ac:spMkLst>
            <pc:docMk/>
            <pc:sldMk cId="1611886979" sldId="277"/>
            <ac:spMk id="25" creationId="{C88FA3F8-F78E-4C92-BC72-80FB1C171FF6}"/>
          </ac:spMkLst>
        </pc:spChg>
        <pc:spChg chg="mod">
          <ac:chgData name="FOX, Melanie (NHS NOTTINGHAM AND NOTTINGHAMSHIRE ICB - 02Q)" userId="59c13b04-a222-4535-a0e8-ce7b241478d0" providerId="ADAL" clId="{B32E95A2-F595-4F66-AD25-62C1FA6C9BBB}" dt="2022-09-08T09:50:37.486" v="231" actId="20577"/>
          <ac:spMkLst>
            <pc:docMk/>
            <pc:sldMk cId="1611886979" sldId="277"/>
            <ac:spMk id="26" creationId="{9570EC48-837E-4B00-86F7-7F17FC12708A}"/>
          </ac:spMkLst>
        </pc:spChg>
        <pc:spChg chg="mod">
          <ac:chgData name="FOX, Melanie (NHS NOTTINGHAM AND NOTTINGHAMSHIRE ICB - 02Q)" userId="59c13b04-a222-4535-a0e8-ce7b241478d0" providerId="ADAL" clId="{B32E95A2-F595-4F66-AD25-62C1FA6C9BBB}" dt="2022-09-08T09:50:51.578" v="234" actId="20577"/>
          <ac:spMkLst>
            <pc:docMk/>
            <pc:sldMk cId="1611886979" sldId="277"/>
            <ac:spMk id="27" creationId="{199ED094-D24D-43F1-85AC-77E4E9AB1E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14369-9DF2-4D09-8FCD-FEF659D8DEA8}" type="datetimeFigureOut">
              <a:rPr lang="en-US" smtClean="0"/>
              <a:t>9/27/2022</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6C781-595C-4735-B257-C2F670AAB488}" type="slidenum">
              <a:rPr lang="en-US" smtClean="0"/>
              <a:t>‹#›</a:t>
            </a:fld>
            <a:endParaRPr lang="en-US" dirty="0"/>
          </a:p>
        </p:txBody>
      </p:sp>
    </p:spTree>
    <p:extLst>
      <p:ext uri="{BB962C8B-B14F-4D97-AF65-F5344CB8AC3E}">
        <p14:creationId xmlns:p14="http://schemas.microsoft.com/office/powerpoint/2010/main" val="1407546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Good afternoon and Welcome, apologies for not being able to be with you in person- disappointed covid- </a:t>
            </a:r>
            <a:r>
              <a:rPr lang="en-US" dirty="0">
                <a:cs typeface="Calibri"/>
              </a:rPr>
              <a:t>Before we start just wanted to make you aware that presentations and slides being shared today will be distributed following this event along with resources and helplines focused on SP. </a:t>
            </a:r>
          </a:p>
          <a:p>
            <a:endParaRPr lang="en-US" b="0" dirty="0">
              <a:cs typeface="Calibri"/>
            </a:endParaRPr>
          </a:p>
          <a:p>
            <a:r>
              <a:rPr lang="en-US" b="0" dirty="0"/>
              <a:t>Suicide is everybody's business- as we have outlined here- really encouraging to see </a:t>
            </a:r>
            <a:r>
              <a:rPr lang="en-GB" b="0" i="0" dirty="0">
                <a:solidFill>
                  <a:srgbClr val="333333"/>
                </a:solidFill>
                <a:effectLst/>
                <a:latin typeface="Lato" panose="020B0604020202020204" pitchFamily="34" charset="0"/>
              </a:rPr>
              <a:t>the range of partners that have taken time out to join us today </a:t>
            </a:r>
          </a:p>
          <a:p>
            <a:endParaRPr lang="en-GB" b="0" i="0" dirty="0">
              <a:solidFill>
                <a:srgbClr val="333333"/>
              </a:solidFill>
              <a:effectLst/>
              <a:latin typeface="Lato" panose="020B0604020202020204" pitchFamily="34" charset="0"/>
            </a:endParaRPr>
          </a:p>
          <a:p>
            <a:r>
              <a:rPr lang="en-GB" b="0" i="0" dirty="0">
                <a:solidFill>
                  <a:srgbClr val="333333"/>
                </a:solidFill>
                <a:effectLst/>
                <a:latin typeface="Lato" panose="020B0604020202020204" pitchFamily="34" charset="0"/>
              </a:rPr>
              <a:t>Death by suicide is a shocking event, with far-reaching and long-lasting consequences for loved ones, our communities, front-line professionals and wider society </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0A01F7-7563-4CCD-BCDE-32F613BE261F}" type="slidenum">
              <a:t>1</a:t>
            </a:fld>
            <a:endParaRPr lang="en-GB" dirty="0"/>
          </a:p>
        </p:txBody>
      </p:sp>
    </p:spTree>
    <p:extLst>
      <p:ext uri="{BB962C8B-B14F-4D97-AF65-F5344CB8AC3E}">
        <p14:creationId xmlns:p14="http://schemas.microsoft.com/office/powerpoint/2010/main" val="163206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Good afternoon and Welcome, apologies for not being able to be with you in person- disappointed covid- </a:t>
            </a:r>
            <a:r>
              <a:rPr lang="en-US" dirty="0">
                <a:cs typeface="Calibri"/>
              </a:rPr>
              <a:t>Before we start just wanted to make you aware that presentations and slides being shared today will be distributed following this event along with resources and helplines focused on SP. </a:t>
            </a:r>
          </a:p>
          <a:p>
            <a:endParaRPr lang="en-US" b="0" dirty="0">
              <a:cs typeface="Calibri"/>
            </a:endParaRPr>
          </a:p>
          <a:p>
            <a:r>
              <a:rPr lang="en-US" b="0" dirty="0"/>
              <a:t>Suicide is everybody's business- as we have outlined here- really encouraging to see </a:t>
            </a:r>
            <a:r>
              <a:rPr lang="en-GB" b="0" i="0" dirty="0">
                <a:solidFill>
                  <a:srgbClr val="333333"/>
                </a:solidFill>
                <a:effectLst/>
                <a:latin typeface="Lato" panose="020B0604020202020204" pitchFamily="34" charset="0"/>
              </a:rPr>
              <a:t>the range of partners that have taken time out to join us today </a:t>
            </a:r>
          </a:p>
          <a:p>
            <a:endParaRPr lang="en-GB" b="0" i="0" dirty="0">
              <a:solidFill>
                <a:srgbClr val="333333"/>
              </a:solidFill>
              <a:effectLst/>
              <a:latin typeface="Lato" panose="020B0604020202020204" pitchFamily="34" charset="0"/>
            </a:endParaRPr>
          </a:p>
          <a:p>
            <a:r>
              <a:rPr lang="en-GB" b="0" i="0" dirty="0">
                <a:solidFill>
                  <a:srgbClr val="333333"/>
                </a:solidFill>
                <a:effectLst/>
                <a:latin typeface="Lato" panose="020B0604020202020204" pitchFamily="34" charset="0"/>
              </a:rPr>
              <a:t>Death by suicide is a shocking event, with far-reaching and long-lasting consequences for loved ones, our communities, front-line professionals and wider society </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0A01F7-7563-4CCD-BCDE-32F613BE261F}" type="slidenum">
              <a:t>5</a:t>
            </a:fld>
            <a:endParaRPr lang="en-GB" dirty="0"/>
          </a:p>
        </p:txBody>
      </p:sp>
    </p:spTree>
    <p:extLst>
      <p:ext uri="{BB962C8B-B14F-4D97-AF65-F5344CB8AC3E}">
        <p14:creationId xmlns:p14="http://schemas.microsoft.com/office/powerpoint/2010/main" val="154883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Good afternoon and Welcome, apologies for not being able to be with you in person- disappointed covid- </a:t>
            </a:r>
            <a:r>
              <a:rPr lang="en-US" dirty="0">
                <a:cs typeface="Calibri"/>
              </a:rPr>
              <a:t>Before we start just wanted to make you aware that presentations and slides being shared today will be distributed following this event along with resources and helplines focused on SP. </a:t>
            </a:r>
          </a:p>
          <a:p>
            <a:endParaRPr lang="en-US" b="0" dirty="0">
              <a:cs typeface="Calibri"/>
            </a:endParaRPr>
          </a:p>
          <a:p>
            <a:r>
              <a:rPr lang="en-US" b="0" dirty="0"/>
              <a:t>Suicide is everybody's business- as we have outlined here- really encouraging to see </a:t>
            </a:r>
            <a:r>
              <a:rPr lang="en-GB" b="0" i="0" dirty="0">
                <a:solidFill>
                  <a:srgbClr val="333333"/>
                </a:solidFill>
                <a:effectLst/>
                <a:latin typeface="Lato" panose="020B0604020202020204" pitchFamily="34" charset="0"/>
              </a:rPr>
              <a:t>the range of partners that have taken time out to join us today </a:t>
            </a:r>
          </a:p>
          <a:p>
            <a:endParaRPr lang="en-GB" b="0" i="0" dirty="0">
              <a:solidFill>
                <a:srgbClr val="333333"/>
              </a:solidFill>
              <a:effectLst/>
              <a:latin typeface="Lato" panose="020B0604020202020204" pitchFamily="34" charset="0"/>
            </a:endParaRPr>
          </a:p>
          <a:p>
            <a:r>
              <a:rPr lang="en-GB" b="0" i="0" dirty="0">
                <a:solidFill>
                  <a:srgbClr val="333333"/>
                </a:solidFill>
                <a:effectLst/>
                <a:latin typeface="Lato" panose="020B0604020202020204" pitchFamily="34" charset="0"/>
              </a:rPr>
              <a:t>Death by suicide is a shocking event, with far-reaching and long-lasting consequences for loved ones, our communities, front-line professionals and wider society </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0A01F7-7563-4CCD-BCDE-32F613BE261F}" type="slidenum">
              <a:t>6</a:t>
            </a:fld>
            <a:endParaRPr lang="en-GB" dirty="0"/>
          </a:p>
        </p:txBody>
      </p:sp>
    </p:spTree>
    <p:extLst>
      <p:ext uri="{BB962C8B-B14F-4D97-AF65-F5344CB8AC3E}">
        <p14:creationId xmlns:p14="http://schemas.microsoft.com/office/powerpoint/2010/main" val="414483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Good afternoon and Welcome, apologies for not being able to be with you in person- disappointed covid- </a:t>
            </a:r>
            <a:r>
              <a:rPr lang="en-US" dirty="0">
                <a:cs typeface="Calibri"/>
              </a:rPr>
              <a:t>Before we start just wanted to make you aware that presentations and slides being shared today will be distributed following this event along with resources and helplines focused on SP. </a:t>
            </a:r>
          </a:p>
          <a:p>
            <a:endParaRPr lang="en-US" b="0" dirty="0">
              <a:cs typeface="Calibri"/>
            </a:endParaRPr>
          </a:p>
          <a:p>
            <a:r>
              <a:rPr lang="en-US" b="0" dirty="0"/>
              <a:t>Suicide is everybody's business- as we have outlined here- really encouraging to see </a:t>
            </a:r>
            <a:r>
              <a:rPr lang="en-GB" b="0" i="0" dirty="0">
                <a:solidFill>
                  <a:srgbClr val="333333"/>
                </a:solidFill>
                <a:effectLst/>
                <a:latin typeface="Lato" panose="020B0604020202020204" pitchFamily="34" charset="0"/>
              </a:rPr>
              <a:t>the range of partners that have taken time out to join us today </a:t>
            </a:r>
          </a:p>
          <a:p>
            <a:endParaRPr lang="en-GB" b="0" i="0" dirty="0">
              <a:solidFill>
                <a:srgbClr val="333333"/>
              </a:solidFill>
              <a:effectLst/>
              <a:latin typeface="Lato" panose="020B0604020202020204" pitchFamily="34" charset="0"/>
            </a:endParaRPr>
          </a:p>
          <a:p>
            <a:r>
              <a:rPr lang="en-GB" b="0" i="0" dirty="0">
                <a:solidFill>
                  <a:srgbClr val="333333"/>
                </a:solidFill>
                <a:effectLst/>
                <a:latin typeface="Lato" panose="020B0604020202020204" pitchFamily="34" charset="0"/>
              </a:rPr>
              <a:t>Death by suicide is a shocking event, with far-reaching and long-lasting consequences for loved ones, our communities, front-line professionals and wider society </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0A01F7-7563-4CCD-BCDE-32F613BE261F}" type="slidenum">
              <a:t>7</a:t>
            </a:fld>
            <a:endParaRPr lang="en-GB" dirty="0"/>
          </a:p>
        </p:txBody>
      </p:sp>
    </p:spTree>
    <p:extLst>
      <p:ext uri="{BB962C8B-B14F-4D97-AF65-F5344CB8AC3E}">
        <p14:creationId xmlns:p14="http://schemas.microsoft.com/office/powerpoint/2010/main" val="206244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Good afternoon and Welcome, apologies for not being able to be with you in person- disappointed covid- </a:t>
            </a:r>
            <a:r>
              <a:rPr lang="en-US" dirty="0">
                <a:cs typeface="Calibri"/>
              </a:rPr>
              <a:t>Before we start just wanted to make you aware that presentations and slides being shared today will be distributed following this event along with resources and helplines focused on SP. </a:t>
            </a:r>
          </a:p>
          <a:p>
            <a:endParaRPr lang="en-US" b="0" dirty="0">
              <a:cs typeface="Calibri"/>
            </a:endParaRPr>
          </a:p>
          <a:p>
            <a:r>
              <a:rPr lang="en-US" b="0" dirty="0"/>
              <a:t>Suicide is everybody's business- as we have outlined here- really encouraging to see </a:t>
            </a:r>
            <a:r>
              <a:rPr lang="en-GB" b="0" i="0" dirty="0">
                <a:solidFill>
                  <a:srgbClr val="333333"/>
                </a:solidFill>
                <a:effectLst/>
                <a:latin typeface="Lato" panose="020B0604020202020204" pitchFamily="34" charset="0"/>
              </a:rPr>
              <a:t>the range of partners that have taken time out to join us today </a:t>
            </a:r>
          </a:p>
          <a:p>
            <a:endParaRPr lang="en-GB" b="0" i="0" dirty="0">
              <a:solidFill>
                <a:srgbClr val="333333"/>
              </a:solidFill>
              <a:effectLst/>
              <a:latin typeface="Lato" panose="020B0604020202020204" pitchFamily="34" charset="0"/>
            </a:endParaRPr>
          </a:p>
          <a:p>
            <a:r>
              <a:rPr lang="en-GB" b="0" i="0" dirty="0">
                <a:solidFill>
                  <a:srgbClr val="333333"/>
                </a:solidFill>
                <a:effectLst/>
                <a:latin typeface="Lato" panose="020B0604020202020204" pitchFamily="34" charset="0"/>
              </a:rPr>
              <a:t>Death by suicide is a shocking event, with far-reaching and long-lasting consequences for loved ones, our communities, front-line professionals and wider society </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0A01F7-7563-4CCD-BCDE-32F613BE261F}" type="slidenum">
              <a:t>8</a:t>
            </a:fld>
            <a:endParaRPr lang="en-GB" dirty="0"/>
          </a:p>
        </p:txBody>
      </p:sp>
    </p:spTree>
    <p:extLst>
      <p:ext uri="{BB962C8B-B14F-4D97-AF65-F5344CB8AC3E}">
        <p14:creationId xmlns:p14="http://schemas.microsoft.com/office/powerpoint/2010/main" val="3612748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Good afternoon and Welcome, apologies for not being able to be with you in person- disappointed covid- </a:t>
            </a:r>
            <a:r>
              <a:rPr lang="en-US" dirty="0">
                <a:cs typeface="Calibri"/>
              </a:rPr>
              <a:t>Before we start just wanted to make you aware that presentations and slides being shared today will be distributed following this event along with resources and helplines focused on SP. </a:t>
            </a:r>
          </a:p>
          <a:p>
            <a:endParaRPr lang="en-US" b="0" dirty="0">
              <a:cs typeface="Calibri"/>
            </a:endParaRPr>
          </a:p>
          <a:p>
            <a:r>
              <a:rPr lang="en-US" b="0" dirty="0"/>
              <a:t>Suicide is everybody's business- as we have outlined here- really encouraging to see </a:t>
            </a:r>
            <a:r>
              <a:rPr lang="en-GB" b="0" i="0" dirty="0">
                <a:solidFill>
                  <a:srgbClr val="333333"/>
                </a:solidFill>
                <a:effectLst/>
                <a:latin typeface="Lato" panose="020B0604020202020204" pitchFamily="34" charset="0"/>
              </a:rPr>
              <a:t>the range of partners that have taken time out to join us today </a:t>
            </a:r>
          </a:p>
          <a:p>
            <a:endParaRPr lang="en-GB" b="0" i="0" dirty="0">
              <a:solidFill>
                <a:srgbClr val="333333"/>
              </a:solidFill>
              <a:effectLst/>
              <a:latin typeface="Lato" panose="020B0604020202020204" pitchFamily="34" charset="0"/>
            </a:endParaRPr>
          </a:p>
          <a:p>
            <a:r>
              <a:rPr lang="en-GB" b="0" i="0" dirty="0">
                <a:solidFill>
                  <a:srgbClr val="333333"/>
                </a:solidFill>
                <a:effectLst/>
                <a:latin typeface="Lato" panose="020B0604020202020204" pitchFamily="34" charset="0"/>
              </a:rPr>
              <a:t>Death by suicide is a shocking event, with far-reaching and long-lasting consequences for loved ones, our communities, front-line professionals and wider society </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0A01F7-7563-4CCD-BCDE-32F613BE261F}" type="slidenum">
              <a:t>9</a:t>
            </a:fld>
            <a:endParaRPr lang="en-GB" dirty="0"/>
          </a:p>
        </p:txBody>
      </p:sp>
    </p:spTree>
    <p:extLst>
      <p:ext uri="{BB962C8B-B14F-4D97-AF65-F5344CB8AC3E}">
        <p14:creationId xmlns:p14="http://schemas.microsoft.com/office/powerpoint/2010/main" val="251520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Good afternoon and Welcome, apologies for not being able to be with you in person- disappointed covid- </a:t>
            </a:r>
            <a:r>
              <a:rPr lang="en-US" dirty="0">
                <a:cs typeface="Calibri"/>
              </a:rPr>
              <a:t>Before we start just wanted to make you aware that presentations and slides being shared today will be distributed following this event along with resources and helplines focused on SP. </a:t>
            </a:r>
          </a:p>
          <a:p>
            <a:endParaRPr lang="en-US" b="0" dirty="0">
              <a:cs typeface="Calibri"/>
            </a:endParaRPr>
          </a:p>
          <a:p>
            <a:r>
              <a:rPr lang="en-US" b="0" dirty="0"/>
              <a:t>Suicide is everybody's business- as we have outlined here- really encouraging to see </a:t>
            </a:r>
            <a:r>
              <a:rPr lang="en-GB" b="0" i="0" dirty="0">
                <a:solidFill>
                  <a:srgbClr val="333333"/>
                </a:solidFill>
                <a:effectLst/>
                <a:latin typeface="Lato" panose="020B0604020202020204" pitchFamily="34" charset="0"/>
              </a:rPr>
              <a:t>the range of partners that have taken time out to join us today </a:t>
            </a:r>
          </a:p>
          <a:p>
            <a:endParaRPr lang="en-GB" b="0" i="0" dirty="0">
              <a:solidFill>
                <a:srgbClr val="333333"/>
              </a:solidFill>
              <a:effectLst/>
              <a:latin typeface="Lato" panose="020B0604020202020204" pitchFamily="34" charset="0"/>
            </a:endParaRPr>
          </a:p>
          <a:p>
            <a:r>
              <a:rPr lang="en-GB" b="0" i="0" dirty="0">
                <a:solidFill>
                  <a:srgbClr val="333333"/>
                </a:solidFill>
                <a:effectLst/>
                <a:latin typeface="Lato" panose="020B0604020202020204" pitchFamily="34" charset="0"/>
              </a:rPr>
              <a:t>Death by suicide is a shocking event, with far-reaching and long-lasting consequences for loved ones, our communities, front-line professionals and wider society </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0A01F7-7563-4CCD-BCDE-32F613BE261F}" type="slidenum">
              <a:t>10</a:t>
            </a:fld>
            <a:endParaRPr lang="en-GB" dirty="0"/>
          </a:p>
        </p:txBody>
      </p:sp>
    </p:spTree>
    <p:extLst>
      <p:ext uri="{BB962C8B-B14F-4D97-AF65-F5344CB8AC3E}">
        <p14:creationId xmlns:p14="http://schemas.microsoft.com/office/powerpoint/2010/main" val="2354711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emf"/><Relationship Id="rId2" Type="http://schemas.openxmlformats.org/officeDocument/2006/relationships/image" Target="../media/image5.png"/><Relationship Id="rId16" Type="http://schemas.openxmlformats.org/officeDocument/2006/relationships/image" Target="../media/image19.sv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emf"/><Relationship Id="rId2" Type="http://schemas.openxmlformats.org/officeDocument/2006/relationships/image" Target="../media/image5.png"/><Relationship Id="rId16"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D726594-28C5-49BB-9650-C73FEF4126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76" y="602701"/>
            <a:ext cx="7701138" cy="6400800"/>
          </a:xfrm>
          <a:prstGeom prst="rect">
            <a:avLst/>
          </a:prstGeom>
        </p:spPr>
      </p:pic>
      <p:sp>
        <p:nvSpPr>
          <p:cNvPr id="7" name="Text Placeholder 6">
            <a:extLst>
              <a:ext uri="{FF2B5EF4-FFF2-40B4-BE49-F238E27FC236}">
                <a16:creationId xmlns:a16="http://schemas.microsoft.com/office/drawing/2014/main" id="{9B5EFF00-F523-47FB-8C8D-C3E3D048EC46}"/>
              </a:ext>
            </a:extLst>
          </p:cNvPr>
          <p:cNvSpPr>
            <a:spLocks noGrp="1"/>
          </p:cNvSpPr>
          <p:nvPr>
            <p:ph type="body" sz="quarter" idx="10" hasCustomPrompt="1"/>
          </p:nvPr>
        </p:nvSpPr>
        <p:spPr>
          <a:xfrm>
            <a:off x="2442445" y="1490472"/>
            <a:ext cx="5029200" cy="457200"/>
          </a:xfrm>
        </p:spPr>
        <p:txBody>
          <a:bodyPr/>
          <a:lstStyle>
            <a:lvl1pPr algn="ctr">
              <a:defRPr sz="2000"/>
            </a:lvl1pPr>
          </a:lstStyle>
          <a:p>
            <a:pPr lvl="0"/>
            <a:r>
              <a:rPr lang="en-US" dirty="0"/>
              <a:t>Add text</a:t>
            </a:r>
          </a:p>
        </p:txBody>
      </p:sp>
      <p:sp>
        <p:nvSpPr>
          <p:cNvPr id="6" name="Text Placeholder 6">
            <a:extLst>
              <a:ext uri="{FF2B5EF4-FFF2-40B4-BE49-F238E27FC236}">
                <a16:creationId xmlns:a16="http://schemas.microsoft.com/office/drawing/2014/main" id="{48388A6B-2E80-4B02-967B-5F07FF5FDA92}"/>
              </a:ext>
            </a:extLst>
          </p:cNvPr>
          <p:cNvSpPr>
            <a:spLocks noGrp="1"/>
          </p:cNvSpPr>
          <p:nvPr>
            <p:ph type="body" sz="quarter" idx="12" hasCustomPrompt="1"/>
          </p:nvPr>
        </p:nvSpPr>
        <p:spPr>
          <a:xfrm>
            <a:off x="2286000" y="3218688"/>
            <a:ext cx="5486400" cy="457200"/>
          </a:xfrm>
        </p:spPr>
        <p:txBody>
          <a:bodyPr>
            <a:noAutofit/>
          </a:bodyPr>
          <a:lstStyle>
            <a:lvl1pPr algn="ctr">
              <a:defRPr sz="2400">
                <a:solidFill>
                  <a:schemeClr val="accent1"/>
                </a:solidFill>
                <a:latin typeface="+mj-lt"/>
              </a:defRPr>
            </a:lvl1pPr>
          </a:lstStyle>
          <a:p>
            <a:pPr lvl="0"/>
            <a:r>
              <a:rPr lang="en-US" dirty="0"/>
              <a:t>Add text</a:t>
            </a:r>
          </a:p>
        </p:txBody>
      </p:sp>
      <p:sp>
        <p:nvSpPr>
          <p:cNvPr id="8" name="Text Placeholder 6">
            <a:extLst>
              <a:ext uri="{FF2B5EF4-FFF2-40B4-BE49-F238E27FC236}">
                <a16:creationId xmlns:a16="http://schemas.microsoft.com/office/drawing/2014/main" id="{7E09718B-46DA-4611-8060-44868BFC1587}"/>
              </a:ext>
            </a:extLst>
          </p:cNvPr>
          <p:cNvSpPr>
            <a:spLocks noGrp="1"/>
          </p:cNvSpPr>
          <p:nvPr>
            <p:ph type="body" sz="quarter" idx="13" hasCustomPrompt="1"/>
          </p:nvPr>
        </p:nvSpPr>
        <p:spPr>
          <a:xfrm>
            <a:off x="2286000" y="3840480"/>
            <a:ext cx="5486400" cy="457200"/>
          </a:xfrm>
        </p:spPr>
        <p:txBody>
          <a:bodyPr>
            <a:noAutofit/>
          </a:bodyPr>
          <a:lstStyle>
            <a:lvl1pPr algn="ctr">
              <a:defRPr sz="2400">
                <a:solidFill>
                  <a:schemeClr val="accent1"/>
                </a:solidFill>
                <a:latin typeface="+mj-lt"/>
              </a:defRPr>
            </a:lvl1pPr>
          </a:lstStyle>
          <a:p>
            <a:pPr lvl="0"/>
            <a:r>
              <a:rPr lang="en-US" dirty="0"/>
              <a:t>Add text</a:t>
            </a:r>
          </a:p>
        </p:txBody>
      </p:sp>
      <p:sp>
        <p:nvSpPr>
          <p:cNvPr id="9" name="Text Placeholder 6">
            <a:extLst>
              <a:ext uri="{FF2B5EF4-FFF2-40B4-BE49-F238E27FC236}">
                <a16:creationId xmlns:a16="http://schemas.microsoft.com/office/drawing/2014/main" id="{934E8D9F-9026-46FD-B26A-590CF532AF79}"/>
              </a:ext>
            </a:extLst>
          </p:cNvPr>
          <p:cNvSpPr>
            <a:spLocks noGrp="1"/>
          </p:cNvSpPr>
          <p:nvPr>
            <p:ph type="body" sz="quarter" idx="14" hasCustomPrompt="1"/>
          </p:nvPr>
        </p:nvSpPr>
        <p:spPr>
          <a:xfrm>
            <a:off x="2286000" y="4471416"/>
            <a:ext cx="5486400" cy="457200"/>
          </a:xfrm>
        </p:spPr>
        <p:txBody>
          <a:bodyPr>
            <a:noAutofit/>
          </a:bodyPr>
          <a:lstStyle>
            <a:lvl1pPr algn="ctr">
              <a:defRPr sz="2400">
                <a:solidFill>
                  <a:schemeClr val="accent1"/>
                </a:solidFill>
                <a:latin typeface="+mj-lt"/>
              </a:defRPr>
            </a:lvl1pPr>
          </a:lstStyle>
          <a:p>
            <a:pPr lvl="0"/>
            <a:r>
              <a:rPr lang="en-US" dirty="0"/>
              <a:t>Add text</a:t>
            </a:r>
          </a:p>
        </p:txBody>
      </p:sp>
      <p:sp>
        <p:nvSpPr>
          <p:cNvPr id="10" name="Text Placeholder 6">
            <a:extLst>
              <a:ext uri="{FF2B5EF4-FFF2-40B4-BE49-F238E27FC236}">
                <a16:creationId xmlns:a16="http://schemas.microsoft.com/office/drawing/2014/main" id="{41009B24-6BCC-481A-B6A9-57963FAAF4F3}"/>
              </a:ext>
            </a:extLst>
          </p:cNvPr>
          <p:cNvSpPr>
            <a:spLocks noGrp="1"/>
          </p:cNvSpPr>
          <p:nvPr>
            <p:ph type="body" sz="quarter" idx="15" hasCustomPrompt="1"/>
          </p:nvPr>
        </p:nvSpPr>
        <p:spPr>
          <a:xfrm>
            <a:off x="2286000" y="5074920"/>
            <a:ext cx="5486400" cy="457200"/>
          </a:xfrm>
        </p:spPr>
        <p:txBody>
          <a:bodyPr>
            <a:noAutofit/>
          </a:bodyPr>
          <a:lstStyle>
            <a:lvl1pPr algn="ctr">
              <a:defRPr sz="2400">
                <a:solidFill>
                  <a:schemeClr val="accent1"/>
                </a:solidFill>
                <a:latin typeface="+mj-lt"/>
              </a:defRPr>
            </a:lvl1pPr>
          </a:lstStyle>
          <a:p>
            <a:pPr lvl="0"/>
            <a:r>
              <a:rPr lang="en-US" dirty="0"/>
              <a:t>Add text</a:t>
            </a:r>
          </a:p>
        </p:txBody>
      </p:sp>
      <p:sp>
        <p:nvSpPr>
          <p:cNvPr id="11" name="Text Placeholder 6">
            <a:extLst>
              <a:ext uri="{FF2B5EF4-FFF2-40B4-BE49-F238E27FC236}">
                <a16:creationId xmlns:a16="http://schemas.microsoft.com/office/drawing/2014/main" id="{475874D6-993B-4386-9814-8A9B2CE7A529}"/>
              </a:ext>
            </a:extLst>
          </p:cNvPr>
          <p:cNvSpPr>
            <a:spLocks noGrp="1"/>
          </p:cNvSpPr>
          <p:nvPr>
            <p:ph type="body" sz="quarter" idx="16" hasCustomPrompt="1"/>
          </p:nvPr>
        </p:nvSpPr>
        <p:spPr>
          <a:xfrm>
            <a:off x="2286000" y="5715000"/>
            <a:ext cx="5486400" cy="457200"/>
          </a:xfrm>
        </p:spPr>
        <p:txBody>
          <a:bodyPr>
            <a:noAutofit/>
          </a:bodyPr>
          <a:lstStyle>
            <a:lvl1pPr algn="ctr">
              <a:defRPr sz="2400">
                <a:solidFill>
                  <a:schemeClr val="accent1"/>
                </a:solidFill>
                <a:latin typeface="+mj-lt"/>
              </a:defRPr>
            </a:lvl1pPr>
          </a:lstStyle>
          <a:p>
            <a:pPr lvl="0"/>
            <a:r>
              <a:rPr lang="en-US" dirty="0"/>
              <a:t>Add text</a:t>
            </a:r>
          </a:p>
        </p:txBody>
      </p:sp>
      <p:pic>
        <p:nvPicPr>
          <p:cNvPr id="2" name="Graphic 1">
            <a:extLst>
              <a:ext uri="{FF2B5EF4-FFF2-40B4-BE49-F238E27FC236}">
                <a16:creationId xmlns:a16="http://schemas.microsoft.com/office/drawing/2014/main" id="{2D9018A6-EC8E-46FC-A247-2D203FAFBBC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2003" y="2760435"/>
            <a:ext cx="4721902" cy="196745"/>
          </a:xfrm>
          <a:prstGeom prst="rect">
            <a:avLst/>
          </a:prstGeom>
        </p:spPr>
      </p:pic>
      <p:sp>
        <p:nvSpPr>
          <p:cNvPr id="3" name="Title 2">
            <a:extLst>
              <a:ext uri="{FF2B5EF4-FFF2-40B4-BE49-F238E27FC236}">
                <a16:creationId xmlns:a16="http://schemas.microsoft.com/office/drawing/2014/main" id="{EB82EAE9-C244-4B7C-83DA-D7894525502E}"/>
              </a:ext>
            </a:extLst>
          </p:cNvPr>
          <p:cNvSpPr>
            <a:spLocks noGrp="1"/>
          </p:cNvSpPr>
          <p:nvPr>
            <p:ph type="title" hasCustomPrompt="1"/>
          </p:nvPr>
        </p:nvSpPr>
        <p:spPr>
          <a:xfrm>
            <a:off x="2442443" y="1983195"/>
            <a:ext cx="5029201" cy="741717"/>
          </a:xfrm>
        </p:spPr>
        <p:txBody>
          <a:bodyPr>
            <a:normAutofit/>
          </a:bodyPr>
          <a:lstStyle>
            <a:lvl1pPr algn="ctr">
              <a:defRPr sz="4800"/>
            </a:lvl1pPr>
          </a:lstStyle>
          <a:p>
            <a:r>
              <a:rPr lang="en-US" dirty="0"/>
              <a:t>Add Title</a:t>
            </a:r>
          </a:p>
        </p:txBody>
      </p:sp>
    </p:spTree>
    <p:extLst>
      <p:ext uri="{BB962C8B-B14F-4D97-AF65-F5344CB8AC3E}">
        <p14:creationId xmlns:p14="http://schemas.microsoft.com/office/powerpoint/2010/main" val="4228334697"/>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806261" y="829056"/>
            <a:ext cx="5510332" cy="595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96DFF08F-DC6B-4601-B491-B0F83F6DD2DA}" type="datetimeFigureOut">
              <a:rPr lang="en-US" dirty="0"/>
              <a:pPr/>
              <a:t>9/27/2022</a:t>
            </a:fld>
            <a:endParaRPr lang="en-US" dirty="0"/>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6596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4" y="0"/>
            <a:ext cx="10058388" cy="5570419"/>
          </a:xfrm>
          <a:blipFill>
            <a:blip r:embed="rId2"/>
            <a:stretch>
              <a:fillRect/>
            </a:stretch>
          </a:blipFill>
        </p:spPr>
        <p:txBody>
          <a:bodyPr lIns="457200" tIns="457200"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905255"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9685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38785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70084"/>
            <a:ext cx="2168843" cy="65250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70083"/>
            <a:ext cx="6380798" cy="6525076"/>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3200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B194FA4C-2DE0-994F-9FE9-56269D16BF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45370">
            <a:off x="7414025" y="787985"/>
            <a:ext cx="2508972" cy="2676237"/>
          </a:xfrm>
          <a:prstGeom prst="rect">
            <a:avLst/>
          </a:prstGeom>
        </p:spPr>
      </p:pic>
      <p:pic>
        <p:nvPicPr>
          <p:cNvPr id="18" name="Graphic 17">
            <a:extLst>
              <a:ext uri="{FF2B5EF4-FFF2-40B4-BE49-F238E27FC236}">
                <a16:creationId xmlns:a16="http://schemas.microsoft.com/office/drawing/2014/main" id="{36C84385-BF2D-1A48-8ABF-182D8CFE8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9040" y="5367525"/>
            <a:ext cx="2504662" cy="2237772"/>
          </a:xfrm>
          <a:prstGeom prst="rect">
            <a:avLst/>
          </a:prstGeom>
        </p:spPr>
      </p:pic>
      <p:pic>
        <p:nvPicPr>
          <p:cNvPr id="14" name="Graphic 13">
            <a:extLst>
              <a:ext uri="{FF2B5EF4-FFF2-40B4-BE49-F238E27FC236}">
                <a16:creationId xmlns:a16="http://schemas.microsoft.com/office/drawing/2014/main" id="{FC6B08E2-B34E-D842-A62E-52C605DD453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042650">
            <a:off x="658407" y="4434867"/>
            <a:ext cx="2235274" cy="2662891"/>
          </a:xfrm>
          <a:prstGeom prst="rect">
            <a:avLst/>
          </a:prstGeom>
        </p:spPr>
      </p:pic>
      <p:pic>
        <p:nvPicPr>
          <p:cNvPr id="10" name="Graphic 9">
            <a:extLst>
              <a:ext uri="{FF2B5EF4-FFF2-40B4-BE49-F238E27FC236}">
                <a16:creationId xmlns:a16="http://schemas.microsoft.com/office/drawing/2014/main" id="{36AA9A5D-001C-DB44-A987-D00CEBAFDF8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891533">
            <a:off x="7016427" y="4307121"/>
            <a:ext cx="2438140" cy="2403556"/>
          </a:xfrm>
          <a:prstGeom prst="rect">
            <a:avLst/>
          </a:prstGeom>
        </p:spPr>
      </p:pic>
      <p:pic>
        <p:nvPicPr>
          <p:cNvPr id="9" name="Graphic 8">
            <a:extLst>
              <a:ext uri="{FF2B5EF4-FFF2-40B4-BE49-F238E27FC236}">
                <a16:creationId xmlns:a16="http://schemas.microsoft.com/office/drawing/2014/main" id="{1F717B7B-8014-49A8-8DEE-0B76DC52BBB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506112" y="369605"/>
            <a:ext cx="4873868" cy="4873868"/>
          </a:xfrm>
          <a:prstGeom prst="rect">
            <a:avLst/>
          </a:prstGeom>
        </p:spPr>
      </p:pic>
      <p:pic>
        <p:nvPicPr>
          <p:cNvPr id="11" name="Picture 10">
            <a:extLst>
              <a:ext uri="{FF2B5EF4-FFF2-40B4-BE49-F238E27FC236}">
                <a16:creationId xmlns:a16="http://schemas.microsoft.com/office/drawing/2014/main" id="{2BDD0522-1B9F-4B49-9036-9D80455C400B}"/>
              </a:ext>
            </a:extLst>
          </p:cNvPr>
          <p:cNvPicPr>
            <a:picLocks noChangeAspect="1"/>
          </p:cNvPicPr>
          <p:nvPr userDrawn="1"/>
        </p:nvPicPr>
        <p:blipFill>
          <a:blip r:embed="rId12"/>
          <a:stretch>
            <a:fillRect/>
          </a:stretch>
        </p:blipFill>
        <p:spPr>
          <a:xfrm>
            <a:off x="3280116" y="1179825"/>
            <a:ext cx="3324970" cy="3337061"/>
          </a:xfrm>
          <a:prstGeom prst="rect">
            <a:avLst/>
          </a:prstGeom>
        </p:spPr>
      </p:pic>
      <p:pic>
        <p:nvPicPr>
          <p:cNvPr id="13" name="Graphic 12">
            <a:extLst>
              <a:ext uri="{FF2B5EF4-FFF2-40B4-BE49-F238E27FC236}">
                <a16:creationId xmlns:a16="http://schemas.microsoft.com/office/drawing/2014/main" id="{AEFF3B96-43B8-4405-AB94-25EEBADE306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rot="336419">
            <a:off x="366708" y="786539"/>
            <a:ext cx="1923169" cy="2604651"/>
          </a:xfrm>
          <a:prstGeom prst="rect">
            <a:avLst/>
          </a:prstGeom>
        </p:spPr>
      </p:pic>
      <p:pic>
        <p:nvPicPr>
          <p:cNvPr id="27" name="Graphic 26">
            <a:extLst>
              <a:ext uri="{FF2B5EF4-FFF2-40B4-BE49-F238E27FC236}">
                <a16:creationId xmlns:a16="http://schemas.microsoft.com/office/drawing/2014/main" id="{30283C0C-5422-43FF-BE18-A1A604B036B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496944">
            <a:off x="642492" y="1956383"/>
            <a:ext cx="1371600" cy="33867"/>
          </a:xfrm>
          <a:prstGeom prst="rect">
            <a:avLst/>
          </a:prstGeom>
        </p:spPr>
      </p:pic>
      <p:pic>
        <p:nvPicPr>
          <p:cNvPr id="29" name="Graphic 28">
            <a:extLst>
              <a:ext uri="{FF2B5EF4-FFF2-40B4-BE49-F238E27FC236}">
                <a16:creationId xmlns:a16="http://schemas.microsoft.com/office/drawing/2014/main" id="{7A44C2EB-B795-4B2E-90BF-763FDB6874F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1134069">
            <a:off x="1048976" y="5775753"/>
            <a:ext cx="1371600" cy="33867"/>
          </a:xfrm>
          <a:prstGeom prst="rect">
            <a:avLst/>
          </a:prstGeom>
        </p:spPr>
      </p:pic>
      <p:pic>
        <p:nvPicPr>
          <p:cNvPr id="31" name="Graphic 30">
            <a:extLst>
              <a:ext uri="{FF2B5EF4-FFF2-40B4-BE49-F238E27FC236}">
                <a16:creationId xmlns:a16="http://schemas.microsoft.com/office/drawing/2014/main" id="{BA76D571-91E0-48A9-8FCE-72376A6BD35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1387953">
            <a:off x="7928710" y="1892435"/>
            <a:ext cx="1371600" cy="33867"/>
          </a:xfrm>
          <a:prstGeom prst="rect">
            <a:avLst/>
          </a:prstGeom>
        </p:spPr>
      </p:pic>
      <p:sp>
        <p:nvSpPr>
          <p:cNvPr id="2" name="Title 1">
            <a:extLst>
              <a:ext uri="{FF2B5EF4-FFF2-40B4-BE49-F238E27FC236}">
                <a16:creationId xmlns:a16="http://schemas.microsoft.com/office/drawing/2014/main" id="{767CA9E3-AC82-42CE-84E2-9DD7091FD010}"/>
              </a:ext>
            </a:extLst>
          </p:cNvPr>
          <p:cNvSpPr>
            <a:spLocks noGrp="1"/>
          </p:cNvSpPr>
          <p:nvPr>
            <p:ph type="title" hasCustomPrompt="1"/>
          </p:nvPr>
        </p:nvSpPr>
        <p:spPr>
          <a:xfrm>
            <a:off x="3602736" y="2320160"/>
            <a:ext cx="2743200" cy="1472184"/>
          </a:xfrm>
        </p:spPr>
        <p:txBody>
          <a:bodyPr>
            <a:normAutofit/>
          </a:bodyPr>
          <a:lstStyle>
            <a:lvl1pPr algn="ctr">
              <a:lnSpc>
                <a:spcPts val="5400"/>
              </a:lnSpc>
              <a:defRPr sz="4400" b="1">
                <a:solidFill>
                  <a:schemeClr val="accent1"/>
                </a:solidFill>
              </a:defRPr>
            </a:lvl1pPr>
          </a:lstStyle>
          <a:p>
            <a:r>
              <a:rPr lang="en-US" dirty="0"/>
              <a:t>Add title</a:t>
            </a:r>
          </a:p>
        </p:txBody>
      </p:sp>
      <p:sp>
        <p:nvSpPr>
          <p:cNvPr id="33" name="Text Placeholder 32">
            <a:extLst>
              <a:ext uri="{FF2B5EF4-FFF2-40B4-BE49-F238E27FC236}">
                <a16:creationId xmlns:a16="http://schemas.microsoft.com/office/drawing/2014/main" id="{AE13F347-2D12-4D3C-B05A-1CAD54B29F7C}"/>
              </a:ext>
            </a:extLst>
          </p:cNvPr>
          <p:cNvSpPr>
            <a:spLocks noGrp="1"/>
          </p:cNvSpPr>
          <p:nvPr>
            <p:ph type="body" sz="quarter" idx="10" hasCustomPrompt="1"/>
          </p:nvPr>
        </p:nvSpPr>
        <p:spPr>
          <a:xfrm rot="462530">
            <a:off x="493776" y="1517904"/>
            <a:ext cx="1746504" cy="402336"/>
          </a:xfrm>
        </p:spPr>
        <p:txBody>
          <a:bodyPr>
            <a:normAutofit/>
          </a:bodyPr>
          <a:lstStyle>
            <a:lvl1pPr algn="ctr">
              <a:defRPr sz="2000"/>
            </a:lvl1pPr>
          </a:lstStyle>
          <a:p>
            <a:pPr lvl="0"/>
            <a:r>
              <a:rPr lang="en-US" dirty="0"/>
              <a:t>Add text</a:t>
            </a:r>
          </a:p>
        </p:txBody>
      </p:sp>
      <p:sp>
        <p:nvSpPr>
          <p:cNvPr id="34" name="Text Placeholder 32">
            <a:extLst>
              <a:ext uri="{FF2B5EF4-FFF2-40B4-BE49-F238E27FC236}">
                <a16:creationId xmlns:a16="http://schemas.microsoft.com/office/drawing/2014/main" id="{38EF6AA3-FB4B-4FD2-A9F5-45B69D73F7EB}"/>
              </a:ext>
            </a:extLst>
          </p:cNvPr>
          <p:cNvSpPr>
            <a:spLocks noGrp="1"/>
          </p:cNvSpPr>
          <p:nvPr>
            <p:ph type="body" sz="quarter" idx="11" hasCustomPrompt="1"/>
          </p:nvPr>
        </p:nvSpPr>
        <p:spPr>
          <a:xfrm rot="21076257">
            <a:off x="786384" y="5330952"/>
            <a:ext cx="1746504" cy="402336"/>
          </a:xfrm>
        </p:spPr>
        <p:txBody>
          <a:bodyPr>
            <a:normAutofit/>
          </a:bodyPr>
          <a:lstStyle>
            <a:lvl1pPr algn="ctr">
              <a:defRPr sz="2000"/>
            </a:lvl1pPr>
          </a:lstStyle>
          <a:p>
            <a:pPr lvl="0"/>
            <a:r>
              <a:rPr lang="en-US" dirty="0"/>
              <a:t>Add text</a:t>
            </a:r>
          </a:p>
        </p:txBody>
      </p:sp>
      <p:sp>
        <p:nvSpPr>
          <p:cNvPr id="35" name="Text Placeholder 32">
            <a:extLst>
              <a:ext uri="{FF2B5EF4-FFF2-40B4-BE49-F238E27FC236}">
                <a16:creationId xmlns:a16="http://schemas.microsoft.com/office/drawing/2014/main" id="{0E42CCB3-AA1A-4EDC-9889-6138E5A43BD9}"/>
              </a:ext>
            </a:extLst>
          </p:cNvPr>
          <p:cNvSpPr>
            <a:spLocks noGrp="1"/>
          </p:cNvSpPr>
          <p:nvPr>
            <p:ph type="body" sz="quarter" idx="12" hasCustomPrompt="1"/>
          </p:nvPr>
        </p:nvSpPr>
        <p:spPr>
          <a:xfrm>
            <a:off x="3990975" y="5769864"/>
            <a:ext cx="2057400" cy="402336"/>
          </a:xfrm>
        </p:spPr>
        <p:txBody>
          <a:bodyPr>
            <a:normAutofit/>
          </a:bodyPr>
          <a:lstStyle>
            <a:lvl1pPr algn="ctr">
              <a:defRPr sz="2000"/>
            </a:lvl1pPr>
          </a:lstStyle>
          <a:p>
            <a:pPr lvl="0"/>
            <a:r>
              <a:rPr lang="en-US" dirty="0"/>
              <a:t>Add text</a:t>
            </a:r>
          </a:p>
        </p:txBody>
      </p:sp>
      <p:sp>
        <p:nvSpPr>
          <p:cNvPr id="36" name="Text Placeholder 32">
            <a:extLst>
              <a:ext uri="{FF2B5EF4-FFF2-40B4-BE49-F238E27FC236}">
                <a16:creationId xmlns:a16="http://schemas.microsoft.com/office/drawing/2014/main" id="{65CD2D70-E5CE-4005-898D-ADEBF2BDB950}"/>
              </a:ext>
            </a:extLst>
          </p:cNvPr>
          <p:cNvSpPr>
            <a:spLocks noGrp="1"/>
          </p:cNvSpPr>
          <p:nvPr>
            <p:ph type="body" sz="quarter" idx="13" hasCustomPrompt="1"/>
          </p:nvPr>
        </p:nvSpPr>
        <p:spPr>
          <a:xfrm rot="20865409">
            <a:off x="7319200" y="4932921"/>
            <a:ext cx="1408176" cy="402336"/>
          </a:xfrm>
        </p:spPr>
        <p:txBody>
          <a:bodyPr>
            <a:normAutofit/>
          </a:bodyPr>
          <a:lstStyle>
            <a:lvl1pPr algn="ctr">
              <a:defRPr sz="2000"/>
            </a:lvl1pPr>
          </a:lstStyle>
          <a:p>
            <a:pPr lvl="0"/>
            <a:r>
              <a:rPr lang="en-US" dirty="0"/>
              <a:t>Add text</a:t>
            </a:r>
          </a:p>
        </p:txBody>
      </p:sp>
      <p:sp>
        <p:nvSpPr>
          <p:cNvPr id="38" name="Text Placeholder 32">
            <a:extLst>
              <a:ext uri="{FF2B5EF4-FFF2-40B4-BE49-F238E27FC236}">
                <a16:creationId xmlns:a16="http://schemas.microsoft.com/office/drawing/2014/main" id="{66CAC128-DAA4-4DEB-B22C-6FD6222E60E9}"/>
              </a:ext>
            </a:extLst>
          </p:cNvPr>
          <p:cNvSpPr>
            <a:spLocks noGrp="1"/>
          </p:cNvSpPr>
          <p:nvPr>
            <p:ph type="body" sz="quarter" idx="14" hasCustomPrompt="1"/>
          </p:nvPr>
        </p:nvSpPr>
        <p:spPr>
          <a:xfrm rot="21424352">
            <a:off x="7735824" y="1467368"/>
            <a:ext cx="1746504" cy="402336"/>
          </a:xfrm>
        </p:spPr>
        <p:txBody>
          <a:bodyPr>
            <a:normAutofit/>
          </a:bodyPr>
          <a:lstStyle>
            <a:lvl1pPr algn="ctr">
              <a:defRPr sz="2000"/>
            </a:lvl1pPr>
          </a:lstStyle>
          <a:p>
            <a:pPr lvl="0"/>
            <a:r>
              <a:rPr lang="en-US" dirty="0"/>
              <a:t>Add text</a:t>
            </a:r>
          </a:p>
        </p:txBody>
      </p:sp>
      <p:sp>
        <p:nvSpPr>
          <p:cNvPr id="40" name="Text Placeholder 39">
            <a:extLst>
              <a:ext uri="{FF2B5EF4-FFF2-40B4-BE49-F238E27FC236}">
                <a16:creationId xmlns:a16="http://schemas.microsoft.com/office/drawing/2014/main" id="{9217FCA8-AD80-4367-8B93-77947ECD42FC}"/>
              </a:ext>
            </a:extLst>
          </p:cNvPr>
          <p:cNvSpPr>
            <a:spLocks noGrp="1"/>
          </p:cNvSpPr>
          <p:nvPr>
            <p:ph type="body" sz="quarter" idx="15" hasCustomPrompt="1"/>
          </p:nvPr>
        </p:nvSpPr>
        <p:spPr>
          <a:xfrm rot="435466">
            <a:off x="311201" y="2153171"/>
            <a:ext cx="1828800" cy="832104"/>
          </a:xfrm>
        </p:spPr>
        <p:txBody>
          <a:bodyPr>
            <a:noAutofit/>
          </a:bodyPr>
          <a:lstStyle>
            <a:lvl1pPr algn="ctr">
              <a:defRPr sz="2400">
                <a:solidFill>
                  <a:schemeClr val="accent5"/>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1" name="Text Placeholder 39">
            <a:extLst>
              <a:ext uri="{FF2B5EF4-FFF2-40B4-BE49-F238E27FC236}">
                <a16:creationId xmlns:a16="http://schemas.microsoft.com/office/drawing/2014/main" id="{A26EB10B-C1B7-4602-8644-638ABFBF9087}"/>
              </a:ext>
            </a:extLst>
          </p:cNvPr>
          <p:cNvSpPr>
            <a:spLocks noGrp="1"/>
          </p:cNvSpPr>
          <p:nvPr>
            <p:ph type="body" sz="quarter" idx="16" hasCustomPrompt="1"/>
          </p:nvPr>
        </p:nvSpPr>
        <p:spPr>
          <a:xfrm rot="21014892">
            <a:off x="950976" y="5916168"/>
            <a:ext cx="1691640" cy="832104"/>
          </a:xfrm>
        </p:spPr>
        <p:txBody>
          <a:bodyPr>
            <a:noAutofit/>
          </a:bodyPr>
          <a:lstStyle>
            <a:lvl1pPr algn="ctr">
              <a:defRPr sz="2400">
                <a:solidFill>
                  <a:schemeClr val="accent6"/>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2" name="Text Placeholder 39">
            <a:extLst>
              <a:ext uri="{FF2B5EF4-FFF2-40B4-BE49-F238E27FC236}">
                <a16:creationId xmlns:a16="http://schemas.microsoft.com/office/drawing/2014/main" id="{462471B7-CE57-4BBA-9FD0-5E5FAF6AA7CA}"/>
              </a:ext>
            </a:extLst>
          </p:cNvPr>
          <p:cNvSpPr>
            <a:spLocks noGrp="1"/>
          </p:cNvSpPr>
          <p:nvPr>
            <p:ph type="body" sz="quarter" idx="17" hasCustomPrompt="1"/>
          </p:nvPr>
        </p:nvSpPr>
        <p:spPr>
          <a:xfrm>
            <a:off x="4041648" y="6345936"/>
            <a:ext cx="1901952" cy="832104"/>
          </a:xfrm>
        </p:spPr>
        <p:txBody>
          <a:bodyPr>
            <a:noAutofit/>
          </a:bodyPr>
          <a:lstStyle>
            <a:lvl1pPr algn="ctr">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3" name="Text Placeholder 39">
            <a:extLst>
              <a:ext uri="{FF2B5EF4-FFF2-40B4-BE49-F238E27FC236}">
                <a16:creationId xmlns:a16="http://schemas.microsoft.com/office/drawing/2014/main" id="{2D23A9D7-FC3D-44F2-A43B-EB186586CAE0}"/>
              </a:ext>
            </a:extLst>
          </p:cNvPr>
          <p:cNvSpPr>
            <a:spLocks noGrp="1"/>
          </p:cNvSpPr>
          <p:nvPr>
            <p:ph type="body" sz="quarter" idx="18" hasCustomPrompt="1"/>
          </p:nvPr>
        </p:nvSpPr>
        <p:spPr>
          <a:xfrm rot="20934260">
            <a:off x="7319200" y="5481561"/>
            <a:ext cx="1828800" cy="832104"/>
          </a:xfrm>
        </p:spPr>
        <p:txBody>
          <a:bodyPr>
            <a:noAutofit/>
          </a:bodyPr>
          <a:lstStyle>
            <a:lvl1pPr algn="ctr">
              <a:defRPr sz="2400">
                <a:solidFill>
                  <a:schemeClr val="accent4"/>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4" name="Text Placeholder 39">
            <a:extLst>
              <a:ext uri="{FF2B5EF4-FFF2-40B4-BE49-F238E27FC236}">
                <a16:creationId xmlns:a16="http://schemas.microsoft.com/office/drawing/2014/main" id="{93C58976-3720-42C0-A62D-E3CD4143E153}"/>
              </a:ext>
            </a:extLst>
          </p:cNvPr>
          <p:cNvSpPr>
            <a:spLocks noGrp="1"/>
          </p:cNvSpPr>
          <p:nvPr>
            <p:ph type="body" sz="quarter" idx="19" hasCustomPrompt="1"/>
          </p:nvPr>
        </p:nvSpPr>
        <p:spPr>
          <a:xfrm rot="21378385">
            <a:off x="7717536" y="2055952"/>
            <a:ext cx="1901952" cy="832104"/>
          </a:xfrm>
        </p:spPr>
        <p:txBody>
          <a:bodyPr>
            <a:noAutofit/>
          </a:bodyPr>
          <a:lstStyle>
            <a:lvl1pPr algn="ctr">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5" name="Text Placeholder 32">
            <a:extLst>
              <a:ext uri="{FF2B5EF4-FFF2-40B4-BE49-F238E27FC236}">
                <a16:creationId xmlns:a16="http://schemas.microsoft.com/office/drawing/2014/main" id="{E39D7B93-907E-435D-A657-DCF26F92750A}"/>
              </a:ext>
            </a:extLst>
          </p:cNvPr>
          <p:cNvSpPr>
            <a:spLocks noGrp="1"/>
          </p:cNvSpPr>
          <p:nvPr>
            <p:ph type="body" sz="quarter" idx="20" hasCustomPrompt="1"/>
          </p:nvPr>
        </p:nvSpPr>
        <p:spPr>
          <a:xfrm>
            <a:off x="3749040" y="1837944"/>
            <a:ext cx="2560320" cy="419047"/>
          </a:xfrm>
        </p:spPr>
        <p:txBody>
          <a:bodyPr>
            <a:normAutofit/>
          </a:bodyPr>
          <a:lstStyle>
            <a:lvl1pPr algn="ctr">
              <a:defRPr sz="2000"/>
            </a:lvl1pPr>
          </a:lstStyle>
          <a:p>
            <a:pPr lvl="0"/>
            <a:r>
              <a:rPr lang="en-US" dirty="0"/>
              <a:t>Add text</a:t>
            </a:r>
          </a:p>
        </p:txBody>
      </p:sp>
      <p:pic>
        <p:nvPicPr>
          <p:cNvPr id="39" name="Graphic 38">
            <a:extLst>
              <a:ext uri="{FF2B5EF4-FFF2-40B4-BE49-F238E27FC236}">
                <a16:creationId xmlns:a16="http://schemas.microsoft.com/office/drawing/2014/main" id="{0EA9CD02-09B3-204C-8C79-BDC98ACBC62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288536" y="6133761"/>
            <a:ext cx="1371600" cy="33867"/>
          </a:xfrm>
          <a:prstGeom prst="rect">
            <a:avLst/>
          </a:prstGeom>
        </p:spPr>
      </p:pic>
      <p:pic>
        <p:nvPicPr>
          <p:cNvPr id="46" name="Graphic 45">
            <a:extLst>
              <a:ext uri="{FF2B5EF4-FFF2-40B4-BE49-F238E27FC236}">
                <a16:creationId xmlns:a16="http://schemas.microsoft.com/office/drawing/2014/main" id="{D6849C06-4809-7445-B720-4AB527FE71E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0828177">
            <a:off x="7395864" y="5353656"/>
            <a:ext cx="1371600" cy="33867"/>
          </a:xfrm>
          <a:prstGeom prst="rect">
            <a:avLst/>
          </a:prstGeom>
        </p:spPr>
      </p:pic>
    </p:spTree>
    <p:extLst>
      <p:ext uri="{BB962C8B-B14F-4D97-AF65-F5344CB8AC3E}">
        <p14:creationId xmlns:p14="http://schemas.microsoft.com/office/powerpoint/2010/main" val="194531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0059145" cy="77724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2114127" y="2053445"/>
            <a:ext cx="5839753" cy="1717604"/>
          </a:xfrm>
        </p:spPr>
        <p:txBody>
          <a:bodyPr anchor="b">
            <a:noAutofit/>
          </a:bodyPr>
          <a:lstStyle>
            <a:lvl1pPr algn="ctr">
              <a:defRPr sz="5280">
                <a:effectLst/>
              </a:defRPr>
            </a:lvl1pPr>
          </a:lstStyle>
          <a:p>
            <a:r>
              <a:rPr lang="en-US"/>
              <a:t>Click to edit Master title style</a:t>
            </a:r>
            <a:endParaRPr lang="en-US" dirty="0"/>
          </a:p>
        </p:txBody>
      </p:sp>
      <p:sp>
        <p:nvSpPr>
          <p:cNvPr id="3" name="Subtitle 2"/>
          <p:cNvSpPr>
            <a:spLocks noGrp="1"/>
          </p:cNvSpPr>
          <p:nvPr>
            <p:ph type="subTitle" idx="1"/>
          </p:nvPr>
        </p:nvSpPr>
        <p:spPr>
          <a:xfrm>
            <a:off x="2114127" y="4078104"/>
            <a:ext cx="5839753" cy="1561338"/>
          </a:xfrm>
        </p:spPr>
        <p:txBody>
          <a:bodyPr anchor="t">
            <a:normAutofit/>
          </a:bodyPr>
          <a:lstStyle>
            <a:lvl1pPr marL="0" indent="0" algn="ctr">
              <a:buNone/>
              <a:defRPr sz="2200">
                <a:solidFill>
                  <a:schemeClr val="tx1"/>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671959" y="5728549"/>
            <a:ext cx="740604" cy="316653"/>
          </a:xfrm>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a:xfrm>
            <a:off x="2114127" y="5728549"/>
            <a:ext cx="4471346" cy="316653"/>
          </a:xfrm>
        </p:spPr>
        <p:txBody>
          <a:bodyPr/>
          <a:lstStyle/>
          <a:p>
            <a:endParaRPr lang="en-GB" dirty="0"/>
          </a:p>
        </p:txBody>
      </p:sp>
      <p:sp>
        <p:nvSpPr>
          <p:cNvPr id="6" name="Slide Number Placeholder 5"/>
          <p:cNvSpPr>
            <a:spLocks noGrp="1"/>
          </p:cNvSpPr>
          <p:nvPr>
            <p:ph type="sldNum" sz="quarter" idx="12"/>
          </p:nvPr>
        </p:nvSpPr>
        <p:spPr>
          <a:xfrm>
            <a:off x="7499049" y="5728549"/>
            <a:ext cx="454831" cy="316653"/>
          </a:xfrm>
        </p:spPr>
        <p:txBody>
          <a:bodyPr/>
          <a:lstStyle/>
          <a:p>
            <a:fld id="{C5173171-B59E-40D0-AB5C-F09D32ADC274}" type="slidenum">
              <a:rPr lang="en-GB" smtClean="0"/>
              <a:t>‹#›</a:t>
            </a:fld>
            <a:endParaRPr lang="en-GB" dirty="0"/>
          </a:p>
        </p:txBody>
      </p:sp>
      <p:cxnSp>
        <p:nvCxnSpPr>
          <p:cNvPr id="15" name="Straight Connector 14"/>
          <p:cNvCxnSpPr/>
          <p:nvPr/>
        </p:nvCxnSpPr>
        <p:spPr>
          <a:xfrm>
            <a:off x="2221808" y="3934173"/>
            <a:ext cx="562439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325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406312" y="2670428"/>
            <a:ext cx="725508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spTree>
    <p:extLst>
      <p:ext uri="{BB962C8B-B14F-4D97-AF65-F5344CB8AC3E}">
        <p14:creationId xmlns:p14="http://schemas.microsoft.com/office/powerpoint/2010/main" val="421570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06312" y="1860268"/>
            <a:ext cx="7255087" cy="2065516"/>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406312" y="4232841"/>
            <a:ext cx="7255087" cy="1235350"/>
          </a:xfrm>
        </p:spPr>
        <p:txBody>
          <a:bodyPr anchor="t">
            <a:normAutofit/>
          </a:bodyPr>
          <a:lstStyle>
            <a:lvl1pPr marL="0" indent="0" algn="ctr">
              <a:buNone/>
              <a:defRPr sz="264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cxnSp>
        <p:nvCxnSpPr>
          <p:cNvPr id="31" name="Straight Connector 30"/>
          <p:cNvCxnSpPr/>
          <p:nvPr/>
        </p:nvCxnSpPr>
        <p:spPr>
          <a:xfrm>
            <a:off x="1406313" y="4079311"/>
            <a:ext cx="725508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7136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406312" y="2670428"/>
            <a:ext cx="725508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553" y="1037382"/>
            <a:ext cx="7478607" cy="14777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294553" y="2818791"/>
            <a:ext cx="3671316" cy="390692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9667" y="2818791"/>
            <a:ext cx="3671316" cy="390692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173171-B59E-40D0-AB5C-F09D32ADC274}" type="slidenum">
              <a:rPr lang="en-GB" smtClean="0"/>
              <a:t>‹#›</a:t>
            </a:fld>
            <a:endParaRPr lang="en-GB" dirty="0"/>
          </a:p>
        </p:txBody>
      </p:sp>
    </p:spTree>
    <p:extLst>
      <p:ext uri="{BB962C8B-B14F-4D97-AF65-F5344CB8AC3E}">
        <p14:creationId xmlns:p14="http://schemas.microsoft.com/office/powerpoint/2010/main" val="3881670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4555" y="3013004"/>
            <a:ext cx="3671316" cy="653097"/>
          </a:xfrm>
        </p:spPr>
        <p:txBody>
          <a:bodyPr anchor="b">
            <a:noAutofit/>
          </a:bodyPr>
          <a:lstStyle>
            <a:lvl1pPr marL="0" indent="0">
              <a:buNone/>
              <a:defRPr sz="2640" b="0">
                <a:solidFill>
                  <a:schemeClr val="accent1"/>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1294555" y="3675698"/>
            <a:ext cx="3671316" cy="306750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6015" y="3013004"/>
            <a:ext cx="3671316" cy="653097"/>
          </a:xfrm>
        </p:spPr>
        <p:txBody>
          <a:bodyPr anchor="b">
            <a:noAutofit/>
          </a:bodyPr>
          <a:lstStyle>
            <a:lvl1pPr marL="0" indent="0">
              <a:buNone/>
              <a:defRPr sz="2640" b="0">
                <a:solidFill>
                  <a:schemeClr val="accent1"/>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6015" y="3675698"/>
            <a:ext cx="3671316" cy="306750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5173171-B59E-40D0-AB5C-F09D32ADC274}" type="slidenum">
              <a:rPr lang="en-GB" smtClean="0"/>
              <a:t>‹#›</a:t>
            </a:fld>
            <a:endParaRPr lang="en-GB" dirty="0"/>
          </a:p>
        </p:txBody>
      </p:sp>
      <p:cxnSp>
        <p:nvCxnSpPr>
          <p:cNvPr id="41" name="Straight Connector 40"/>
          <p:cNvCxnSpPr/>
          <p:nvPr/>
        </p:nvCxnSpPr>
        <p:spPr>
          <a:xfrm>
            <a:off x="1406313" y="2668626"/>
            <a:ext cx="725508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266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B194FA4C-2DE0-994F-9FE9-56269D16BF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45370">
            <a:off x="7414025" y="787985"/>
            <a:ext cx="2508972" cy="2676237"/>
          </a:xfrm>
          <a:prstGeom prst="rect">
            <a:avLst/>
          </a:prstGeom>
        </p:spPr>
      </p:pic>
      <p:pic>
        <p:nvPicPr>
          <p:cNvPr id="18" name="Graphic 17">
            <a:extLst>
              <a:ext uri="{FF2B5EF4-FFF2-40B4-BE49-F238E27FC236}">
                <a16:creationId xmlns:a16="http://schemas.microsoft.com/office/drawing/2014/main" id="{36C84385-BF2D-1A48-8ABF-182D8CFE8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9040" y="5367525"/>
            <a:ext cx="2504662" cy="2237772"/>
          </a:xfrm>
          <a:prstGeom prst="rect">
            <a:avLst/>
          </a:prstGeom>
        </p:spPr>
      </p:pic>
      <p:pic>
        <p:nvPicPr>
          <p:cNvPr id="14" name="Graphic 13">
            <a:extLst>
              <a:ext uri="{FF2B5EF4-FFF2-40B4-BE49-F238E27FC236}">
                <a16:creationId xmlns:a16="http://schemas.microsoft.com/office/drawing/2014/main" id="{FC6B08E2-B34E-D842-A62E-52C605DD453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042650">
            <a:off x="658407" y="4434867"/>
            <a:ext cx="2235274" cy="2662891"/>
          </a:xfrm>
          <a:prstGeom prst="rect">
            <a:avLst/>
          </a:prstGeom>
        </p:spPr>
      </p:pic>
      <p:pic>
        <p:nvPicPr>
          <p:cNvPr id="10" name="Graphic 9">
            <a:extLst>
              <a:ext uri="{FF2B5EF4-FFF2-40B4-BE49-F238E27FC236}">
                <a16:creationId xmlns:a16="http://schemas.microsoft.com/office/drawing/2014/main" id="{36AA9A5D-001C-DB44-A987-D00CEBAFDF8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891533">
            <a:off x="7016427" y="4307121"/>
            <a:ext cx="2438140" cy="2403556"/>
          </a:xfrm>
          <a:prstGeom prst="rect">
            <a:avLst/>
          </a:prstGeom>
        </p:spPr>
      </p:pic>
      <p:pic>
        <p:nvPicPr>
          <p:cNvPr id="9" name="Graphic 8">
            <a:extLst>
              <a:ext uri="{FF2B5EF4-FFF2-40B4-BE49-F238E27FC236}">
                <a16:creationId xmlns:a16="http://schemas.microsoft.com/office/drawing/2014/main" id="{1F717B7B-8014-49A8-8DEE-0B76DC52BBB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506112" y="369605"/>
            <a:ext cx="4873868" cy="4873868"/>
          </a:xfrm>
          <a:prstGeom prst="rect">
            <a:avLst/>
          </a:prstGeom>
        </p:spPr>
      </p:pic>
      <p:pic>
        <p:nvPicPr>
          <p:cNvPr id="11" name="Picture 10">
            <a:extLst>
              <a:ext uri="{FF2B5EF4-FFF2-40B4-BE49-F238E27FC236}">
                <a16:creationId xmlns:a16="http://schemas.microsoft.com/office/drawing/2014/main" id="{2BDD0522-1B9F-4B49-9036-9D80455C400B}"/>
              </a:ext>
            </a:extLst>
          </p:cNvPr>
          <p:cNvPicPr>
            <a:picLocks noChangeAspect="1"/>
          </p:cNvPicPr>
          <p:nvPr userDrawn="1"/>
        </p:nvPicPr>
        <p:blipFill>
          <a:blip r:embed="rId12"/>
          <a:stretch>
            <a:fillRect/>
          </a:stretch>
        </p:blipFill>
        <p:spPr>
          <a:xfrm>
            <a:off x="3280116" y="1179825"/>
            <a:ext cx="3324970" cy="3337061"/>
          </a:xfrm>
          <a:prstGeom prst="rect">
            <a:avLst/>
          </a:prstGeom>
        </p:spPr>
      </p:pic>
      <p:pic>
        <p:nvPicPr>
          <p:cNvPr id="13" name="Graphic 12">
            <a:extLst>
              <a:ext uri="{FF2B5EF4-FFF2-40B4-BE49-F238E27FC236}">
                <a16:creationId xmlns:a16="http://schemas.microsoft.com/office/drawing/2014/main" id="{AEFF3B96-43B8-4405-AB94-25EEBADE306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rot="336419">
            <a:off x="366708" y="786539"/>
            <a:ext cx="1923169" cy="2604651"/>
          </a:xfrm>
          <a:prstGeom prst="rect">
            <a:avLst/>
          </a:prstGeom>
        </p:spPr>
      </p:pic>
      <p:pic>
        <p:nvPicPr>
          <p:cNvPr id="27" name="Graphic 26">
            <a:extLst>
              <a:ext uri="{FF2B5EF4-FFF2-40B4-BE49-F238E27FC236}">
                <a16:creationId xmlns:a16="http://schemas.microsoft.com/office/drawing/2014/main" id="{30283C0C-5422-43FF-BE18-A1A604B036B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496944">
            <a:off x="642492" y="1956383"/>
            <a:ext cx="1371600" cy="33867"/>
          </a:xfrm>
          <a:prstGeom prst="rect">
            <a:avLst/>
          </a:prstGeom>
        </p:spPr>
      </p:pic>
      <p:pic>
        <p:nvPicPr>
          <p:cNvPr id="29" name="Graphic 28">
            <a:extLst>
              <a:ext uri="{FF2B5EF4-FFF2-40B4-BE49-F238E27FC236}">
                <a16:creationId xmlns:a16="http://schemas.microsoft.com/office/drawing/2014/main" id="{7A44C2EB-B795-4B2E-90BF-763FDB6874F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1134069">
            <a:off x="1048976" y="5775753"/>
            <a:ext cx="1371600" cy="33867"/>
          </a:xfrm>
          <a:prstGeom prst="rect">
            <a:avLst/>
          </a:prstGeom>
        </p:spPr>
      </p:pic>
      <p:pic>
        <p:nvPicPr>
          <p:cNvPr id="31" name="Graphic 30">
            <a:extLst>
              <a:ext uri="{FF2B5EF4-FFF2-40B4-BE49-F238E27FC236}">
                <a16:creationId xmlns:a16="http://schemas.microsoft.com/office/drawing/2014/main" id="{BA76D571-91E0-48A9-8FCE-72376A6BD35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1387953">
            <a:off x="7928710" y="1892435"/>
            <a:ext cx="1371600" cy="33867"/>
          </a:xfrm>
          <a:prstGeom prst="rect">
            <a:avLst/>
          </a:prstGeom>
        </p:spPr>
      </p:pic>
      <p:sp>
        <p:nvSpPr>
          <p:cNvPr id="2" name="Title 1">
            <a:extLst>
              <a:ext uri="{FF2B5EF4-FFF2-40B4-BE49-F238E27FC236}">
                <a16:creationId xmlns:a16="http://schemas.microsoft.com/office/drawing/2014/main" id="{767CA9E3-AC82-42CE-84E2-9DD7091FD010}"/>
              </a:ext>
            </a:extLst>
          </p:cNvPr>
          <p:cNvSpPr>
            <a:spLocks noGrp="1"/>
          </p:cNvSpPr>
          <p:nvPr>
            <p:ph type="title" hasCustomPrompt="1"/>
          </p:nvPr>
        </p:nvSpPr>
        <p:spPr>
          <a:xfrm>
            <a:off x="3602736" y="2320160"/>
            <a:ext cx="2743200" cy="1472184"/>
          </a:xfrm>
        </p:spPr>
        <p:txBody>
          <a:bodyPr>
            <a:normAutofit/>
          </a:bodyPr>
          <a:lstStyle>
            <a:lvl1pPr algn="ctr">
              <a:lnSpc>
                <a:spcPts val="5400"/>
              </a:lnSpc>
              <a:defRPr sz="4400" b="1">
                <a:solidFill>
                  <a:schemeClr val="accent1"/>
                </a:solidFill>
              </a:defRPr>
            </a:lvl1pPr>
          </a:lstStyle>
          <a:p>
            <a:r>
              <a:rPr lang="en-US" dirty="0"/>
              <a:t>Add title</a:t>
            </a:r>
          </a:p>
        </p:txBody>
      </p:sp>
      <p:sp>
        <p:nvSpPr>
          <p:cNvPr id="33" name="Text Placeholder 32">
            <a:extLst>
              <a:ext uri="{FF2B5EF4-FFF2-40B4-BE49-F238E27FC236}">
                <a16:creationId xmlns:a16="http://schemas.microsoft.com/office/drawing/2014/main" id="{AE13F347-2D12-4D3C-B05A-1CAD54B29F7C}"/>
              </a:ext>
            </a:extLst>
          </p:cNvPr>
          <p:cNvSpPr>
            <a:spLocks noGrp="1"/>
          </p:cNvSpPr>
          <p:nvPr>
            <p:ph type="body" sz="quarter" idx="10" hasCustomPrompt="1"/>
          </p:nvPr>
        </p:nvSpPr>
        <p:spPr>
          <a:xfrm rot="462530">
            <a:off x="493776" y="1517904"/>
            <a:ext cx="1746504" cy="402336"/>
          </a:xfrm>
        </p:spPr>
        <p:txBody>
          <a:bodyPr>
            <a:normAutofit/>
          </a:bodyPr>
          <a:lstStyle>
            <a:lvl1pPr algn="ctr">
              <a:defRPr sz="2000"/>
            </a:lvl1pPr>
          </a:lstStyle>
          <a:p>
            <a:pPr lvl="0"/>
            <a:r>
              <a:rPr lang="en-US" dirty="0"/>
              <a:t>Add text</a:t>
            </a:r>
          </a:p>
        </p:txBody>
      </p:sp>
      <p:sp>
        <p:nvSpPr>
          <p:cNvPr id="34" name="Text Placeholder 32">
            <a:extLst>
              <a:ext uri="{FF2B5EF4-FFF2-40B4-BE49-F238E27FC236}">
                <a16:creationId xmlns:a16="http://schemas.microsoft.com/office/drawing/2014/main" id="{38EF6AA3-FB4B-4FD2-A9F5-45B69D73F7EB}"/>
              </a:ext>
            </a:extLst>
          </p:cNvPr>
          <p:cNvSpPr>
            <a:spLocks noGrp="1"/>
          </p:cNvSpPr>
          <p:nvPr>
            <p:ph type="body" sz="quarter" idx="11" hasCustomPrompt="1"/>
          </p:nvPr>
        </p:nvSpPr>
        <p:spPr>
          <a:xfrm rot="21076257">
            <a:off x="786384" y="5330952"/>
            <a:ext cx="1746504" cy="402336"/>
          </a:xfrm>
        </p:spPr>
        <p:txBody>
          <a:bodyPr>
            <a:normAutofit/>
          </a:bodyPr>
          <a:lstStyle>
            <a:lvl1pPr algn="ctr">
              <a:defRPr sz="2000"/>
            </a:lvl1pPr>
          </a:lstStyle>
          <a:p>
            <a:pPr lvl="0"/>
            <a:r>
              <a:rPr lang="en-US" dirty="0"/>
              <a:t>Add text</a:t>
            </a:r>
          </a:p>
        </p:txBody>
      </p:sp>
      <p:sp>
        <p:nvSpPr>
          <p:cNvPr id="35" name="Text Placeholder 32">
            <a:extLst>
              <a:ext uri="{FF2B5EF4-FFF2-40B4-BE49-F238E27FC236}">
                <a16:creationId xmlns:a16="http://schemas.microsoft.com/office/drawing/2014/main" id="{0E42CCB3-AA1A-4EDC-9889-6138E5A43BD9}"/>
              </a:ext>
            </a:extLst>
          </p:cNvPr>
          <p:cNvSpPr>
            <a:spLocks noGrp="1"/>
          </p:cNvSpPr>
          <p:nvPr>
            <p:ph type="body" sz="quarter" idx="12" hasCustomPrompt="1"/>
          </p:nvPr>
        </p:nvSpPr>
        <p:spPr>
          <a:xfrm>
            <a:off x="3990975" y="5769864"/>
            <a:ext cx="2057400" cy="402336"/>
          </a:xfrm>
        </p:spPr>
        <p:txBody>
          <a:bodyPr>
            <a:normAutofit/>
          </a:bodyPr>
          <a:lstStyle>
            <a:lvl1pPr algn="ctr">
              <a:defRPr sz="2000"/>
            </a:lvl1pPr>
          </a:lstStyle>
          <a:p>
            <a:pPr lvl="0"/>
            <a:r>
              <a:rPr lang="en-US" dirty="0"/>
              <a:t>Add text</a:t>
            </a:r>
          </a:p>
        </p:txBody>
      </p:sp>
      <p:sp>
        <p:nvSpPr>
          <p:cNvPr id="36" name="Text Placeholder 32">
            <a:extLst>
              <a:ext uri="{FF2B5EF4-FFF2-40B4-BE49-F238E27FC236}">
                <a16:creationId xmlns:a16="http://schemas.microsoft.com/office/drawing/2014/main" id="{65CD2D70-E5CE-4005-898D-ADEBF2BDB950}"/>
              </a:ext>
            </a:extLst>
          </p:cNvPr>
          <p:cNvSpPr>
            <a:spLocks noGrp="1"/>
          </p:cNvSpPr>
          <p:nvPr>
            <p:ph type="body" sz="quarter" idx="13" hasCustomPrompt="1"/>
          </p:nvPr>
        </p:nvSpPr>
        <p:spPr>
          <a:xfrm rot="20865409">
            <a:off x="7319200" y="4932921"/>
            <a:ext cx="1408176" cy="402336"/>
          </a:xfrm>
        </p:spPr>
        <p:txBody>
          <a:bodyPr>
            <a:normAutofit/>
          </a:bodyPr>
          <a:lstStyle>
            <a:lvl1pPr algn="ctr">
              <a:defRPr sz="2000"/>
            </a:lvl1pPr>
          </a:lstStyle>
          <a:p>
            <a:pPr lvl="0"/>
            <a:r>
              <a:rPr lang="en-US" dirty="0"/>
              <a:t>Add text</a:t>
            </a:r>
          </a:p>
        </p:txBody>
      </p:sp>
      <p:sp>
        <p:nvSpPr>
          <p:cNvPr id="38" name="Text Placeholder 32">
            <a:extLst>
              <a:ext uri="{FF2B5EF4-FFF2-40B4-BE49-F238E27FC236}">
                <a16:creationId xmlns:a16="http://schemas.microsoft.com/office/drawing/2014/main" id="{66CAC128-DAA4-4DEB-B22C-6FD6222E60E9}"/>
              </a:ext>
            </a:extLst>
          </p:cNvPr>
          <p:cNvSpPr>
            <a:spLocks noGrp="1"/>
          </p:cNvSpPr>
          <p:nvPr>
            <p:ph type="body" sz="quarter" idx="14" hasCustomPrompt="1"/>
          </p:nvPr>
        </p:nvSpPr>
        <p:spPr>
          <a:xfrm rot="21424352">
            <a:off x="7735824" y="1467368"/>
            <a:ext cx="1746504" cy="402336"/>
          </a:xfrm>
        </p:spPr>
        <p:txBody>
          <a:bodyPr>
            <a:normAutofit/>
          </a:bodyPr>
          <a:lstStyle>
            <a:lvl1pPr algn="ctr">
              <a:defRPr sz="2000"/>
            </a:lvl1pPr>
          </a:lstStyle>
          <a:p>
            <a:pPr lvl="0"/>
            <a:r>
              <a:rPr lang="en-US" dirty="0"/>
              <a:t>Add text</a:t>
            </a:r>
          </a:p>
        </p:txBody>
      </p:sp>
      <p:sp>
        <p:nvSpPr>
          <p:cNvPr id="40" name="Text Placeholder 39">
            <a:extLst>
              <a:ext uri="{FF2B5EF4-FFF2-40B4-BE49-F238E27FC236}">
                <a16:creationId xmlns:a16="http://schemas.microsoft.com/office/drawing/2014/main" id="{9217FCA8-AD80-4367-8B93-77947ECD42FC}"/>
              </a:ext>
            </a:extLst>
          </p:cNvPr>
          <p:cNvSpPr>
            <a:spLocks noGrp="1"/>
          </p:cNvSpPr>
          <p:nvPr>
            <p:ph type="body" sz="quarter" idx="15" hasCustomPrompt="1"/>
          </p:nvPr>
        </p:nvSpPr>
        <p:spPr>
          <a:xfrm rot="435466">
            <a:off x="311201" y="2153171"/>
            <a:ext cx="1828800" cy="832104"/>
          </a:xfrm>
        </p:spPr>
        <p:txBody>
          <a:bodyPr>
            <a:noAutofit/>
          </a:bodyPr>
          <a:lstStyle>
            <a:lvl1pPr algn="ctr">
              <a:defRPr sz="2400">
                <a:solidFill>
                  <a:schemeClr val="accent5"/>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1" name="Text Placeholder 39">
            <a:extLst>
              <a:ext uri="{FF2B5EF4-FFF2-40B4-BE49-F238E27FC236}">
                <a16:creationId xmlns:a16="http://schemas.microsoft.com/office/drawing/2014/main" id="{A26EB10B-C1B7-4602-8644-638ABFBF9087}"/>
              </a:ext>
            </a:extLst>
          </p:cNvPr>
          <p:cNvSpPr>
            <a:spLocks noGrp="1"/>
          </p:cNvSpPr>
          <p:nvPr>
            <p:ph type="body" sz="quarter" idx="16" hasCustomPrompt="1"/>
          </p:nvPr>
        </p:nvSpPr>
        <p:spPr>
          <a:xfrm rot="21014892">
            <a:off x="950976" y="5916168"/>
            <a:ext cx="1691640" cy="832104"/>
          </a:xfrm>
        </p:spPr>
        <p:txBody>
          <a:bodyPr>
            <a:noAutofit/>
          </a:bodyPr>
          <a:lstStyle>
            <a:lvl1pPr algn="ctr">
              <a:defRPr sz="2400">
                <a:solidFill>
                  <a:schemeClr val="accent6"/>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2" name="Text Placeholder 39">
            <a:extLst>
              <a:ext uri="{FF2B5EF4-FFF2-40B4-BE49-F238E27FC236}">
                <a16:creationId xmlns:a16="http://schemas.microsoft.com/office/drawing/2014/main" id="{462471B7-CE57-4BBA-9FD0-5E5FAF6AA7CA}"/>
              </a:ext>
            </a:extLst>
          </p:cNvPr>
          <p:cNvSpPr>
            <a:spLocks noGrp="1"/>
          </p:cNvSpPr>
          <p:nvPr>
            <p:ph type="body" sz="quarter" idx="17" hasCustomPrompt="1"/>
          </p:nvPr>
        </p:nvSpPr>
        <p:spPr>
          <a:xfrm>
            <a:off x="4041648" y="6345936"/>
            <a:ext cx="1901952" cy="832104"/>
          </a:xfrm>
        </p:spPr>
        <p:txBody>
          <a:bodyPr>
            <a:noAutofit/>
          </a:bodyPr>
          <a:lstStyle>
            <a:lvl1pPr algn="ctr">
              <a:defRPr sz="2400">
                <a:solidFill>
                  <a:schemeClr val="accent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3" name="Text Placeholder 39">
            <a:extLst>
              <a:ext uri="{FF2B5EF4-FFF2-40B4-BE49-F238E27FC236}">
                <a16:creationId xmlns:a16="http://schemas.microsoft.com/office/drawing/2014/main" id="{2D23A9D7-FC3D-44F2-A43B-EB186586CAE0}"/>
              </a:ext>
            </a:extLst>
          </p:cNvPr>
          <p:cNvSpPr>
            <a:spLocks noGrp="1"/>
          </p:cNvSpPr>
          <p:nvPr>
            <p:ph type="body" sz="quarter" idx="18" hasCustomPrompt="1"/>
          </p:nvPr>
        </p:nvSpPr>
        <p:spPr>
          <a:xfrm rot="20934260">
            <a:off x="7319200" y="5481561"/>
            <a:ext cx="1828800" cy="832104"/>
          </a:xfrm>
        </p:spPr>
        <p:txBody>
          <a:bodyPr>
            <a:noAutofit/>
          </a:bodyPr>
          <a:lstStyle>
            <a:lvl1pPr algn="ctr">
              <a:defRPr sz="2400">
                <a:solidFill>
                  <a:schemeClr val="accent4"/>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4" name="Text Placeholder 39">
            <a:extLst>
              <a:ext uri="{FF2B5EF4-FFF2-40B4-BE49-F238E27FC236}">
                <a16:creationId xmlns:a16="http://schemas.microsoft.com/office/drawing/2014/main" id="{93C58976-3720-42C0-A62D-E3CD4143E153}"/>
              </a:ext>
            </a:extLst>
          </p:cNvPr>
          <p:cNvSpPr>
            <a:spLocks noGrp="1"/>
          </p:cNvSpPr>
          <p:nvPr>
            <p:ph type="body" sz="quarter" idx="19" hasCustomPrompt="1"/>
          </p:nvPr>
        </p:nvSpPr>
        <p:spPr>
          <a:xfrm rot="21378385">
            <a:off x="7717536" y="2055952"/>
            <a:ext cx="1901952" cy="832104"/>
          </a:xfrm>
        </p:spPr>
        <p:txBody>
          <a:bodyPr>
            <a:noAutofit/>
          </a:bodyPr>
          <a:lstStyle>
            <a:lvl1pPr algn="ctr">
              <a:defRPr sz="2400">
                <a:solidFill>
                  <a:schemeClr val="tx2"/>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Add text</a:t>
            </a:r>
          </a:p>
        </p:txBody>
      </p:sp>
      <p:sp>
        <p:nvSpPr>
          <p:cNvPr id="45" name="Text Placeholder 32">
            <a:extLst>
              <a:ext uri="{FF2B5EF4-FFF2-40B4-BE49-F238E27FC236}">
                <a16:creationId xmlns:a16="http://schemas.microsoft.com/office/drawing/2014/main" id="{E39D7B93-907E-435D-A657-DCF26F92750A}"/>
              </a:ext>
            </a:extLst>
          </p:cNvPr>
          <p:cNvSpPr>
            <a:spLocks noGrp="1"/>
          </p:cNvSpPr>
          <p:nvPr>
            <p:ph type="body" sz="quarter" idx="20" hasCustomPrompt="1"/>
          </p:nvPr>
        </p:nvSpPr>
        <p:spPr>
          <a:xfrm>
            <a:off x="3749040" y="1837944"/>
            <a:ext cx="2560320" cy="419047"/>
          </a:xfrm>
        </p:spPr>
        <p:txBody>
          <a:bodyPr>
            <a:normAutofit/>
          </a:bodyPr>
          <a:lstStyle>
            <a:lvl1pPr algn="ctr">
              <a:defRPr sz="2000"/>
            </a:lvl1pPr>
          </a:lstStyle>
          <a:p>
            <a:pPr lvl="0"/>
            <a:r>
              <a:rPr lang="en-US" dirty="0"/>
              <a:t>Add text</a:t>
            </a:r>
          </a:p>
        </p:txBody>
      </p:sp>
      <p:pic>
        <p:nvPicPr>
          <p:cNvPr id="39" name="Graphic 38">
            <a:extLst>
              <a:ext uri="{FF2B5EF4-FFF2-40B4-BE49-F238E27FC236}">
                <a16:creationId xmlns:a16="http://schemas.microsoft.com/office/drawing/2014/main" id="{0EA9CD02-09B3-204C-8C79-BDC98ACBC62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288536" y="6133761"/>
            <a:ext cx="1371600" cy="33867"/>
          </a:xfrm>
          <a:prstGeom prst="rect">
            <a:avLst/>
          </a:prstGeom>
        </p:spPr>
      </p:pic>
      <p:pic>
        <p:nvPicPr>
          <p:cNvPr id="46" name="Graphic 45">
            <a:extLst>
              <a:ext uri="{FF2B5EF4-FFF2-40B4-BE49-F238E27FC236}">
                <a16:creationId xmlns:a16="http://schemas.microsoft.com/office/drawing/2014/main" id="{D6849C06-4809-7445-B720-4AB527FE71E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0828177">
            <a:off x="7395864" y="5353656"/>
            <a:ext cx="1371600" cy="33867"/>
          </a:xfrm>
          <a:prstGeom prst="rect">
            <a:avLst/>
          </a:prstGeom>
        </p:spPr>
      </p:pic>
    </p:spTree>
    <p:extLst>
      <p:ext uri="{BB962C8B-B14F-4D97-AF65-F5344CB8AC3E}">
        <p14:creationId xmlns:p14="http://schemas.microsoft.com/office/powerpoint/2010/main" val="1422738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4552" y="1037382"/>
            <a:ext cx="7478609" cy="147771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173171-B59E-40D0-AB5C-F09D32ADC274}" type="slidenum">
              <a:rPr lang="en-GB" smtClean="0"/>
              <a:t>‹#›</a:t>
            </a:fld>
            <a:endParaRPr lang="en-GB" dirty="0"/>
          </a:p>
        </p:txBody>
      </p:sp>
      <p:cxnSp>
        <p:nvCxnSpPr>
          <p:cNvPr id="14" name="Straight Connector 13"/>
          <p:cNvCxnSpPr/>
          <p:nvPr/>
        </p:nvCxnSpPr>
        <p:spPr>
          <a:xfrm>
            <a:off x="1406313" y="2668626"/>
            <a:ext cx="725508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5817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173171-B59E-40D0-AB5C-F09D32ADC274}" type="slidenum">
              <a:rPr lang="en-GB" smtClean="0"/>
              <a:t>‹#›</a:t>
            </a:fld>
            <a:endParaRPr lang="en-GB" dirty="0"/>
          </a:p>
        </p:txBody>
      </p:sp>
    </p:spTree>
    <p:extLst>
      <p:ext uri="{BB962C8B-B14F-4D97-AF65-F5344CB8AC3E}">
        <p14:creationId xmlns:p14="http://schemas.microsoft.com/office/powerpoint/2010/main" val="1982665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551" y="1573672"/>
            <a:ext cx="2790478" cy="1554480"/>
          </a:xfrm>
        </p:spPr>
        <p:txBody>
          <a:bodyPr anchor="b">
            <a:normAutofit/>
          </a:bodyPr>
          <a:lstStyle>
            <a:lvl1pPr algn="ctr">
              <a:defRPr sz="2640" b="0"/>
            </a:lvl1pPr>
          </a:lstStyle>
          <a:p>
            <a:r>
              <a:rPr lang="en-US"/>
              <a:t>Click to edit Master title style</a:t>
            </a:r>
            <a:endParaRPr lang="en-US" dirty="0"/>
          </a:p>
        </p:txBody>
      </p:sp>
      <p:sp>
        <p:nvSpPr>
          <p:cNvPr id="3" name="Content Placeholder 2"/>
          <p:cNvSpPr>
            <a:spLocks noGrp="1"/>
          </p:cNvSpPr>
          <p:nvPr>
            <p:ph idx="1"/>
          </p:nvPr>
        </p:nvSpPr>
        <p:spPr>
          <a:xfrm>
            <a:off x="4532069" y="1113084"/>
            <a:ext cx="4241093" cy="554623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4551" y="3435207"/>
            <a:ext cx="2790478" cy="2763525"/>
          </a:xfrm>
        </p:spPr>
        <p:txBody>
          <a:bodyPr anchor="t">
            <a:normAutofit/>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173171-B59E-40D0-AB5C-F09D32ADC274}" type="slidenum">
              <a:rPr lang="en-GB" smtClean="0"/>
              <a:t>‹#›</a:t>
            </a:fld>
            <a:endParaRPr lang="en-GB" dirty="0"/>
          </a:p>
        </p:txBody>
      </p:sp>
      <p:cxnSp>
        <p:nvCxnSpPr>
          <p:cNvPr id="16" name="Straight Connector 15"/>
          <p:cNvCxnSpPr/>
          <p:nvPr/>
        </p:nvCxnSpPr>
        <p:spPr>
          <a:xfrm>
            <a:off x="1406313" y="3300871"/>
            <a:ext cx="256695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871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552" y="2135010"/>
            <a:ext cx="3995422" cy="1554480"/>
          </a:xfrm>
        </p:spPr>
        <p:txBody>
          <a:bodyPr anchor="b">
            <a:normAutofit/>
          </a:bodyPr>
          <a:lstStyle>
            <a:lvl1pPr algn="ctr">
              <a:defRPr sz="264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701377" y="1170658"/>
            <a:ext cx="3222409" cy="5431087"/>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760"/>
            </a:lvl1pPr>
            <a:lvl2pPr marL="502920" indent="0">
              <a:buNone/>
              <a:defRPr sz="1760"/>
            </a:lvl2pPr>
            <a:lvl3pPr marL="1005840" indent="0">
              <a:buNone/>
              <a:defRPr sz="1760"/>
            </a:lvl3pPr>
            <a:lvl4pPr marL="1508760" indent="0">
              <a:buNone/>
              <a:defRPr sz="1760"/>
            </a:lvl4pPr>
            <a:lvl5pPr marL="2011680" indent="0">
              <a:buNone/>
              <a:defRPr sz="1760"/>
            </a:lvl5pPr>
            <a:lvl6pPr marL="2514600" indent="0">
              <a:buNone/>
              <a:defRPr sz="1760"/>
            </a:lvl6pPr>
            <a:lvl7pPr marL="3017520" indent="0">
              <a:buNone/>
              <a:defRPr sz="1760"/>
            </a:lvl7pPr>
            <a:lvl8pPr marL="3520440" indent="0">
              <a:buNone/>
              <a:defRPr sz="1760"/>
            </a:lvl8pPr>
            <a:lvl9pPr marL="4023360" indent="0">
              <a:buNone/>
              <a:defRPr sz="1760"/>
            </a:lvl9pPr>
          </a:lstStyle>
          <a:p>
            <a:r>
              <a:rPr lang="en-US" dirty="0"/>
              <a:t>Click icon to add picture</a:t>
            </a:r>
          </a:p>
        </p:txBody>
      </p:sp>
      <p:sp>
        <p:nvSpPr>
          <p:cNvPr id="4" name="Text Placeholder 3"/>
          <p:cNvSpPr>
            <a:spLocks noGrp="1"/>
          </p:cNvSpPr>
          <p:nvPr>
            <p:ph type="body" sz="half" idx="2"/>
          </p:nvPr>
        </p:nvSpPr>
        <p:spPr>
          <a:xfrm>
            <a:off x="1294552" y="3689490"/>
            <a:ext cx="3995421" cy="2072640"/>
          </a:xfrm>
        </p:spPr>
        <p:txBody>
          <a:bodyPr anchor="t">
            <a:normAutofit/>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173171-B59E-40D0-AB5C-F09D32ADC274}" type="slidenum">
              <a:rPr lang="en-GB" smtClean="0"/>
              <a:t>‹#›</a:t>
            </a:fld>
            <a:endParaRPr lang="en-GB" dirty="0"/>
          </a:p>
        </p:txBody>
      </p:sp>
    </p:spTree>
    <p:extLst>
      <p:ext uri="{BB962C8B-B14F-4D97-AF65-F5344CB8AC3E}">
        <p14:creationId xmlns:p14="http://schemas.microsoft.com/office/powerpoint/2010/main" val="38259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553" y="5457470"/>
            <a:ext cx="7478607" cy="642303"/>
          </a:xfrm>
        </p:spPr>
        <p:txBody>
          <a:bodyPr anchor="b">
            <a:normAutofit/>
          </a:bodyPr>
          <a:lstStyle>
            <a:lvl1pPr algn="ctr">
              <a:defRPr sz="264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28886" y="1170658"/>
            <a:ext cx="7800630" cy="3809438"/>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760"/>
            </a:lvl1pPr>
            <a:lvl2pPr marL="502920" indent="0">
              <a:buNone/>
              <a:defRPr sz="1760"/>
            </a:lvl2pPr>
            <a:lvl3pPr marL="1005840" indent="0">
              <a:buNone/>
              <a:defRPr sz="1760"/>
            </a:lvl3pPr>
            <a:lvl4pPr marL="1508760" indent="0">
              <a:buNone/>
              <a:defRPr sz="1760"/>
            </a:lvl4pPr>
            <a:lvl5pPr marL="2011680" indent="0">
              <a:buNone/>
              <a:defRPr sz="1760"/>
            </a:lvl5pPr>
            <a:lvl6pPr marL="2514600" indent="0">
              <a:buNone/>
              <a:defRPr sz="1760"/>
            </a:lvl6pPr>
            <a:lvl7pPr marL="3017520" indent="0">
              <a:buNone/>
              <a:defRPr sz="1760"/>
            </a:lvl7pPr>
            <a:lvl8pPr marL="3520440" indent="0">
              <a:buNone/>
              <a:defRPr sz="1760"/>
            </a:lvl8pPr>
            <a:lvl9pPr marL="4023360" indent="0">
              <a:buNone/>
              <a:defRPr sz="1760"/>
            </a:lvl9pPr>
          </a:lstStyle>
          <a:p>
            <a:r>
              <a:rPr lang="en-US" dirty="0"/>
              <a:t>Click icon to add picture</a:t>
            </a:r>
          </a:p>
        </p:txBody>
      </p:sp>
      <p:sp>
        <p:nvSpPr>
          <p:cNvPr id="4" name="Text Placeholder 3"/>
          <p:cNvSpPr>
            <a:spLocks noGrp="1"/>
          </p:cNvSpPr>
          <p:nvPr>
            <p:ph type="body" sz="half" idx="2"/>
          </p:nvPr>
        </p:nvSpPr>
        <p:spPr>
          <a:xfrm>
            <a:off x="1294553" y="6099774"/>
            <a:ext cx="7478607" cy="559540"/>
          </a:xfrm>
        </p:spPr>
        <p:txBody>
          <a:bodyPr anchor="t">
            <a:normAutofit/>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173171-B59E-40D0-AB5C-F09D32ADC274}" type="slidenum">
              <a:rPr lang="en-GB" smtClean="0"/>
              <a:t>‹#›</a:t>
            </a:fld>
            <a:endParaRPr lang="en-GB" dirty="0"/>
          </a:p>
        </p:txBody>
      </p:sp>
    </p:spTree>
    <p:extLst>
      <p:ext uri="{BB962C8B-B14F-4D97-AF65-F5344CB8AC3E}">
        <p14:creationId xmlns:p14="http://schemas.microsoft.com/office/powerpoint/2010/main" val="368698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553" y="1027789"/>
            <a:ext cx="7478607" cy="3510908"/>
          </a:xfrm>
        </p:spPr>
        <p:txBody>
          <a:bodyPr anchor="ctr">
            <a:normAutofit/>
          </a:bodyPr>
          <a:lstStyle>
            <a:lvl1pPr algn="ctr">
              <a:defRPr sz="3520" b="0" cap="none"/>
            </a:lvl1pPr>
          </a:lstStyle>
          <a:p>
            <a:r>
              <a:rPr lang="en-US"/>
              <a:t>Click to edit Master title style</a:t>
            </a:r>
            <a:endParaRPr lang="en-US" dirty="0"/>
          </a:p>
        </p:txBody>
      </p:sp>
      <p:sp>
        <p:nvSpPr>
          <p:cNvPr id="3" name="Text Placeholder 2"/>
          <p:cNvSpPr>
            <a:spLocks noGrp="1"/>
          </p:cNvSpPr>
          <p:nvPr>
            <p:ph type="body" idx="1"/>
          </p:nvPr>
        </p:nvSpPr>
        <p:spPr>
          <a:xfrm>
            <a:off x="1294551" y="4845755"/>
            <a:ext cx="7478610" cy="1813562"/>
          </a:xfrm>
        </p:spPr>
        <p:txBody>
          <a:bodyPr anchor="ctr">
            <a:normAutofit/>
          </a:bodyPr>
          <a:lstStyle>
            <a:lvl1pPr marL="0" indent="0" algn="ctr">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cxnSp>
        <p:nvCxnSpPr>
          <p:cNvPr id="15" name="Straight Connector 14"/>
          <p:cNvCxnSpPr/>
          <p:nvPr/>
        </p:nvCxnSpPr>
        <p:spPr>
          <a:xfrm>
            <a:off x="1406312" y="4692226"/>
            <a:ext cx="726706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203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7766" y="1113083"/>
            <a:ext cx="7040275" cy="2686757"/>
          </a:xfrm>
        </p:spPr>
        <p:txBody>
          <a:bodyPr anchor="ctr">
            <a:normAutofit/>
          </a:bodyPr>
          <a:lstStyle>
            <a:lvl1pPr algn="ctr">
              <a:defRPr sz="352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760220" y="3799840"/>
            <a:ext cx="6482078" cy="738857"/>
          </a:xfrm>
        </p:spPr>
        <p:txBody>
          <a:bodyPr anchor="ctr">
            <a:normAutofit/>
          </a:bodyPr>
          <a:lstStyle>
            <a:lvl1pPr marL="0" indent="0" algn="r">
              <a:buFontTx/>
              <a:buNone/>
              <a:defRPr sz="1980"/>
            </a:lvl1pPr>
            <a:lvl2pPr marL="502920" indent="0">
              <a:buFontTx/>
              <a:buNone/>
              <a:defRPr/>
            </a:lvl2pPr>
            <a:lvl3pPr marL="1005840" indent="0">
              <a:buFontTx/>
              <a:buNone/>
              <a:defRPr/>
            </a:lvl3pPr>
            <a:lvl4pPr marL="1508760" indent="0">
              <a:buFontTx/>
              <a:buNone/>
              <a:defRPr/>
            </a:lvl4pPr>
            <a:lvl5pPr marL="2011680" indent="0">
              <a:buFontTx/>
              <a:buNone/>
              <a:defRPr/>
            </a:lvl5pPr>
          </a:lstStyle>
          <a:p>
            <a:pPr lvl="0"/>
            <a:r>
              <a:rPr lang="en-US"/>
              <a:t>Click to edit Master text styles</a:t>
            </a:r>
          </a:p>
        </p:txBody>
      </p:sp>
      <p:sp>
        <p:nvSpPr>
          <p:cNvPr id="3" name="Text Placeholder 2"/>
          <p:cNvSpPr>
            <a:spLocks noGrp="1"/>
          </p:cNvSpPr>
          <p:nvPr>
            <p:ph type="body" idx="1"/>
          </p:nvPr>
        </p:nvSpPr>
        <p:spPr>
          <a:xfrm>
            <a:off x="1294549" y="4922521"/>
            <a:ext cx="7478612" cy="1736796"/>
          </a:xfrm>
        </p:spPr>
        <p:txBody>
          <a:bodyPr anchor="ctr">
            <a:normAutofit/>
          </a:bodyPr>
          <a:lstStyle>
            <a:lvl1pPr marL="0" indent="0" algn="ctr">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sp>
        <p:nvSpPr>
          <p:cNvPr id="14" name="TextBox 13"/>
          <p:cNvSpPr txBox="1"/>
          <p:nvPr/>
        </p:nvSpPr>
        <p:spPr>
          <a:xfrm>
            <a:off x="934966" y="1026077"/>
            <a:ext cx="503051" cy="662746"/>
          </a:xfrm>
          <a:prstGeom prst="rect">
            <a:avLst/>
          </a:prstGeom>
        </p:spPr>
        <p:txBody>
          <a:bodyPr vert="horz" lIns="100584" tIns="50292" rIns="100584" bIns="50292" rtlCol="0" anchor="ctr">
            <a:noAutofit/>
          </a:bodyPr>
          <a:lstStyle/>
          <a:p>
            <a:pPr lvl="0"/>
            <a:r>
              <a:rPr lang="en-US" sz="7920" dirty="0">
                <a:solidFill>
                  <a:schemeClr val="tx1"/>
                </a:solidFill>
                <a:effectLst/>
              </a:rPr>
              <a:t>“</a:t>
            </a:r>
          </a:p>
        </p:txBody>
      </p:sp>
      <p:sp>
        <p:nvSpPr>
          <p:cNvPr id="15" name="TextBox 14"/>
          <p:cNvSpPr txBox="1"/>
          <p:nvPr/>
        </p:nvSpPr>
        <p:spPr>
          <a:xfrm>
            <a:off x="8396854" y="3204919"/>
            <a:ext cx="503051" cy="662746"/>
          </a:xfrm>
          <a:prstGeom prst="rect">
            <a:avLst/>
          </a:prstGeom>
        </p:spPr>
        <p:txBody>
          <a:bodyPr vert="horz" lIns="100584" tIns="50292" rIns="100584" bIns="50292" rtlCol="0" anchor="ctr">
            <a:noAutofit/>
          </a:bodyPr>
          <a:lstStyle/>
          <a:p>
            <a:pPr lvl="0" algn="r"/>
            <a:r>
              <a:rPr lang="en-US" sz="7920" dirty="0">
                <a:solidFill>
                  <a:schemeClr val="tx1"/>
                </a:solidFill>
                <a:effectLst/>
              </a:rPr>
              <a:t>”</a:t>
            </a:r>
          </a:p>
        </p:txBody>
      </p:sp>
      <p:cxnSp>
        <p:nvCxnSpPr>
          <p:cNvPr id="19" name="Straight Connector 18"/>
          <p:cNvCxnSpPr/>
          <p:nvPr/>
        </p:nvCxnSpPr>
        <p:spPr>
          <a:xfrm>
            <a:off x="1406313" y="4692226"/>
            <a:ext cx="725508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1012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4556" y="3749725"/>
            <a:ext cx="7478601" cy="1664640"/>
          </a:xfrm>
        </p:spPr>
        <p:txBody>
          <a:bodyPr anchor="b">
            <a:normAutofit/>
          </a:bodyPr>
          <a:lstStyle>
            <a:lvl1pPr algn="l">
              <a:defRPr sz="3520" b="0" cap="none"/>
            </a:lvl1pPr>
          </a:lstStyle>
          <a:p>
            <a:r>
              <a:rPr lang="en-US"/>
              <a:t>Click to edit Master title style</a:t>
            </a:r>
            <a:endParaRPr lang="en-US" dirty="0"/>
          </a:p>
        </p:txBody>
      </p:sp>
      <p:sp>
        <p:nvSpPr>
          <p:cNvPr id="3" name="Text Placeholder 2"/>
          <p:cNvSpPr>
            <a:spLocks noGrp="1"/>
          </p:cNvSpPr>
          <p:nvPr>
            <p:ph type="body" idx="1"/>
          </p:nvPr>
        </p:nvSpPr>
        <p:spPr>
          <a:xfrm>
            <a:off x="1294555" y="5414365"/>
            <a:ext cx="7478603" cy="975120"/>
          </a:xfrm>
        </p:spPr>
        <p:txBody>
          <a:bodyPr anchor="t">
            <a:normAutofit/>
          </a:bodyPr>
          <a:lstStyle>
            <a:lvl1pPr marL="0" indent="0" algn="l">
              <a:buNone/>
              <a:defRPr sz="198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spTree>
    <p:extLst>
      <p:ext uri="{BB962C8B-B14F-4D97-AF65-F5344CB8AC3E}">
        <p14:creationId xmlns:p14="http://schemas.microsoft.com/office/powerpoint/2010/main" val="1062330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550358" y="1113083"/>
            <a:ext cx="6957685" cy="2542824"/>
          </a:xfrm>
        </p:spPr>
        <p:txBody>
          <a:bodyPr anchor="ctr">
            <a:normAutofit/>
          </a:bodyPr>
          <a:lstStyle>
            <a:lvl1pPr algn="ctr">
              <a:defRPr sz="352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294555" y="4124554"/>
            <a:ext cx="7478603" cy="1005230"/>
          </a:xfrm>
        </p:spPr>
        <p:txBody>
          <a:bodyPr anchor="b">
            <a:normAutofit/>
          </a:bodyPr>
          <a:lstStyle>
            <a:lvl1pPr marL="0" indent="0" algn="l">
              <a:spcBef>
                <a:spcPts val="0"/>
              </a:spcBef>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4551" y="5133623"/>
            <a:ext cx="7478610" cy="1525693"/>
          </a:xfrm>
        </p:spPr>
        <p:txBody>
          <a:bodyPr anchor="t">
            <a:normAutofit/>
          </a:bodyPr>
          <a:lstStyle>
            <a:lvl1pPr marL="0" indent="0" algn="l">
              <a:buNone/>
              <a:defRPr sz="1760">
                <a:solidFill>
                  <a:schemeClr val="tx1"/>
                </a:solidFill>
              </a:defRPr>
            </a:lvl1pPr>
            <a:lvl2pPr marL="502920" indent="0">
              <a:buNone/>
              <a:defRPr sz="176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sp>
        <p:nvSpPr>
          <p:cNvPr id="12" name="TextBox 11"/>
          <p:cNvSpPr txBox="1"/>
          <p:nvPr/>
        </p:nvSpPr>
        <p:spPr>
          <a:xfrm>
            <a:off x="965867" y="1016481"/>
            <a:ext cx="503051" cy="662746"/>
          </a:xfrm>
          <a:prstGeom prst="rect">
            <a:avLst/>
          </a:prstGeom>
        </p:spPr>
        <p:txBody>
          <a:bodyPr vert="horz" lIns="100584" tIns="50292" rIns="100584" bIns="50292" rtlCol="0" anchor="ctr">
            <a:noAutofit/>
          </a:bodyPr>
          <a:lstStyle/>
          <a:p>
            <a:pPr lvl="0"/>
            <a:r>
              <a:rPr lang="en-US" sz="8800" dirty="0">
                <a:solidFill>
                  <a:schemeClr val="tx1"/>
                </a:solidFill>
                <a:effectLst/>
              </a:rPr>
              <a:t>“</a:t>
            </a:r>
          </a:p>
        </p:txBody>
      </p:sp>
      <p:sp>
        <p:nvSpPr>
          <p:cNvPr id="13" name="TextBox 12"/>
          <p:cNvSpPr txBox="1"/>
          <p:nvPr/>
        </p:nvSpPr>
        <p:spPr>
          <a:xfrm>
            <a:off x="8414776" y="2955425"/>
            <a:ext cx="503051" cy="662746"/>
          </a:xfrm>
          <a:prstGeom prst="rect">
            <a:avLst/>
          </a:prstGeom>
        </p:spPr>
        <p:txBody>
          <a:bodyPr vert="horz" lIns="100584" tIns="50292" rIns="100584" bIns="50292" rtlCol="0" anchor="ctr">
            <a:noAutofit/>
          </a:bodyPr>
          <a:lstStyle/>
          <a:p>
            <a:pPr lvl="0" algn="r"/>
            <a:r>
              <a:rPr lang="en-US" sz="8800" dirty="0">
                <a:solidFill>
                  <a:schemeClr val="tx1"/>
                </a:solidFill>
                <a:effectLst/>
              </a:rPr>
              <a:t>”</a:t>
            </a:r>
          </a:p>
        </p:txBody>
      </p:sp>
      <p:cxnSp>
        <p:nvCxnSpPr>
          <p:cNvPr id="26" name="Straight Connector 25"/>
          <p:cNvCxnSpPr/>
          <p:nvPr/>
        </p:nvCxnSpPr>
        <p:spPr>
          <a:xfrm>
            <a:off x="1406313" y="3886200"/>
            <a:ext cx="725508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892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4552" y="1113082"/>
            <a:ext cx="7478607" cy="2600396"/>
          </a:xfrm>
        </p:spPr>
        <p:txBody>
          <a:bodyPr vert="horz" lIns="91440" tIns="45720" rIns="91440" bIns="45720" rtlCol="0" anchor="ctr">
            <a:normAutofit/>
          </a:bodyPr>
          <a:lstStyle>
            <a:lvl1pPr>
              <a:defRPr lang="en-US" sz="352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4555" y="4041648"/>
            <a:ext cx="7478603" cy="1025957"/>
          </a:xfrm>
        </p:spPr>
        <p:txBody>
          <a:bodyPr anchor="b">
            <a:normAutofit/>
          </a:bodyPr>
          <a:lstStyle>
            <a:lvl1pPr marL="0" indent="0" algn="l">
              <a:spcBef>
                <a:spcPts val="0"/>
              </a:spcBef>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4553" y="5066454"/>
            <a:ext cx="7478607" cy="1592863"/>
          </a:xfrm>
        </p:spPr>
        <p:txBody>
          <a:bodyPr anchor="t">
            <a:normAutofit/>
          </a:bodyPr>
          <a:lstStyle>
            <a:lvl1pPr marL="0" indent="0" algn="l">
              <a:buNone/>
              <a:defRPr sz="1760">
                <a:solidFill>
                  <a:schemeClr val="tx1"/>
                </a:solidFill>
              </a:defRPr>
            </a:lvl1pPr>
            <a:lvl2pPr marL="502920" indent="0">
              <a:buNone/>
              <a:defRPr sz="176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cxnSp>
        <p:nvCxnSpPr>
          <p:cNvPr id="15" name="Straight Connector 14"/>
          <p:cNvCxnSpPr/>
          <p:nvPr/>
        </p:nvCxnSpPr>
        <p:spPr>
          <a:xfrm>
            <a:off x="1406317" y="3886200"/>
            <a:ext cx="726706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1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369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4551" y="2822154"/>
            <a:ext cx="7478610" cy="383716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cxnSp>
        <p:nvCxnSpPr>
          <p:cNvPr id="14" name="Straight Connector 13"/>
          <p:cNvCxnSpPr/>
          <p:nvPr/>
        </p:nvCxnSpPr>
        <p:spPr>
          <a:xfrm>
            <a:off x="1406313" y="2668626"/>
            <a:ext cx="726706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9768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334" y="1027790"/>
            <a:ext cx="1780823" cy="563152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4554" y="1027790"/>
            <a:ext cx="5407060" cy="563152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CDACDF-4738-4757-918F-2975D142010A}" type="datetimeFigureOut">
              <a:rPr lang="en-GB" smtClean="0"/>
              <a:t>27/09/2022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173171-B59E-40D0-AB5C-F09D32ADC274}" type="slidenum">
              <a:rPr lang="en-GB" smtClean="0"/>
              <a:t>‹#›</a:t>
            </a:fld>
            <a:endParaRPr lang="en-GB" dirty="0"/>
          </a:p>
        </p:txBody>
      </p:sp>
      <p:cxnSp>
        <p:nvCxnSpPr>
          <p:cNvPr id="14" name="Straight Connector 13"/>
          <p:cNvCxnSpPr/>
          <p:nvPr/>
        </p:nvCxnSpPr>
        <p:spPr>
          <a:xfrm>
            <a:off x="6870063" y="1027790"/>
            <a:ext cx="0" cy="5631525"/>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069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a:t>
            </a:fld>
            <a:endParaRPr lang="en-US" dirty="0"/>
          </a:p>
        </p:txBody>
      </p:sp>
    </p:spTree>
    <p:extLst>
      <p:ext uri="{BB962C8B-B14F-4D97-AF65-F5344CB8AC3E}">
        <p14:creationId xmlns:p14="http://schemas.microsoft.com/office/powerpoint/2010/main" val="223152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235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05256" y="2091832"/>
            <a:ext cx="4073652" cy="4559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29784" y="2091835"/>
            <a:ext cx="4073652" cy="4559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1378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905256"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6119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6202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9/27/2022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36852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3.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0597152"/>
      </p:ext>
    </p:extLst>
  </p:cSld>
  <p:clrMap bg1="lt1" tx1="dk1" bg2="lt2" tx2="dk2" accent1="accent1" accent2="accent2" accent3="accent3" accent4="accent4" accent5="accent5" accent6="accent6" hlink="hlink" folHlink="folHlink"/>
  <p:sldLayoutIdLst>
    <p:sldLayoutId id="2147483669" r:id="rId1"/>
    <p:sldLayoutId id="2147483672" r:id="rId2"/>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0" indent="0" algn="l" defTabSz="1005840" rtl="0" eaLnBrk="1" latinLnBrk="0" hangingPunct="1">
        <a:lnSpc>
          <a:spcPct val="90000"/>
        </a:lnSpc>
        <a:spcBef>
          <a:spcPts val="1100"/>
        </a:spcBef>
        <a:buFont typeface="Arial" panose="020B0604020202020204" pitchFamily="34" charset="0"/>
        <a:buNone/>
        <a:defRPr sz="3080" kern="1200">
          <a:solidFill>
            <a:schemeClr val="tx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264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orient="horz" pos="144">
          <p15:clr>
            <a:srgbClr val="F26B43"/>
          </p15:clr>
        </p15:guide>
        <p15:guide id="3" pos="6192">
          <p15:clr>
            <a:srgbClr val="F26B43"/>
          </p15:clr>
        </p15:guide>
        <p15:guide id="4" orient="horz" pos="47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4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96DFF08F-DC6B-4601-B491-B0F83F6DD2DA}" type="datetimeFigureOut">
              <a:rPr lang="en-US" dirty="0"/>
              <a:pPr/>
              <a:t>9/27/2022</a:t>
            </a:fld>
            <a:endParaRPr lang="en-US" dirty="0"/>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8701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0067714" cy="77724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294553" y="1037382"/>
            <a:ext cx="7478607" cy="1477716"/>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4551" y="2822154"/>
            <a:ext cx="7478610" cy="3904330"/>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92338" y="6755271"/>
            <a:ext cx="1263111" cy="316653"/>
          </a:xfrm>
          <a:prstGeom prst="rect">
            <a:avLst/>
          </a:prstGeom>
        </p:spPr>
        <p:txBody>
          <a:bodyPr vert="horz" lIns="91440" tIns="45720" rIns="91440" bIns="45720" rtlCol="0" anchor="ctr"/>
          <a:lstStyle>
            <a:lvl1pPr algn="r">
              <a:defRPr sz="1100" b="0" i="0">
                <a:solidFill>
                  <a:schemeClr val="tx1"/>
                </a:solidFill>
                <a:effectLst/>
                <a:latin typeface="+mn-lt"/>
              </a:defRPr>
            </a:lvl1pPr>
          </a:lstStyle>
          <a:p>
            <a:fld id="{B61BEF0D-F0BB-DE4B-95CE-6DB70DBA9567}" type="datetimeFigureOut">
              <a:rPr lang="en-US" dirty="0"/>
              <a:pPr/>
              <a:t>9/27/2022</a:t>
            </a:fld>
            <a:endParaRPr lang="en-US" dirty="0"/>
          </a:p>
        </p:txBody>
      </p:sp>
      <p:sp>
        <p:nvSpPr>
          <p:cNvPr id="5" name="Footer Placeholder 4"/>
          <p:cNvSpPr>
            <a:spLocks noGrp="1"/>
          </p:cNvSpPr>
          <p:nvPr>
            <p:ph type="ftr" sz="quarter" idx="3"/>
          </p:nvPr>
        </p:nvSpPr>
        <p:spPr>
          <a:xfrm>
            <a:off x="1294552" y="6755271"/>
            <a:ext cx="5615134" cy="316653"/>
          </a:xfrm>
          <a:prstGeom prst="rect">
            <a:avLst/>
          </a:prstGeom>
        </p:spPr>
        <p:txBody>
          <a:bodyPr vert="horz" lIns="91440" tIns="45720" rIns="91440" bIns="45720" rtlCol="0" anchor="ctr"/>
          <a:lstStyle>
            <a:lvl1pPr algn="l">
              <a:defRPr sz="11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338100" y="6755271"/>
            <a:ext cx="435061" cy="316653"/>
          </a:xfrm>
          <a:prstGeom prst="rect">
            <a:avLst/>
          </a:prstGeom>
        </p:spPr>
        <p:txBody>
          <a:bodyPr vert="horz" lIns="91440" tIns="45720" rIns="91440" bIns="45720" rtlCol="0" anchor="ctr"/>
          <a:lstStyle>
            <a:lvl1pPr algn="r">
              <a:defRPr sz="11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76147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ctr" defTabSz="50292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4325" indent="-314325" algn="l" defTabSz="502920" rtl="0" eaLnBrk="1" latinLnBrk="0" hangingPunct="1">
        <a:spcBef>
          <a:spcPct val="20000"/>
        </a:spcBef>
        <a:spcAft>
          <a:spcPts val="660"/>
        </a:spcAft>
        <a:buClr>
          <a:schemeClr val="accent1"/>
        </a:buClr>
        <a:buSzPct val="115000"/>
        <a:buFont typeface="Arial"/>
        <a:buChar char="•"/>
        <a:defRPr sz="2640" kern="1200" cap="none">
          <a:solidFill>
            <a:schemeClr val="tx1">
              <a:lumMod val="85000"/>
              <a:lumOff val="15000"/>
            </a:schemeClr>
          </a:solidFill>
          <a:effectLst/>
          <a:latin typeface="+mn-lt"/>
          <a:ea typeface="+mn-ea"/>
          <a:cs typeface="+mn-cs"/>
        </a:defRPr>
      </a:lvl1pPr>
      <a:lvl2pPr marL="817245" indent="-314325" algn="l" defTabSz="502920" rtl="0" eaLnBrk="1" latinLnBrk="0" hangingPunct="1">
        <a:spcBef>
          <a:spcPct val="20000"/>
        </a:spcBef>
        <a:spcAft>
          <a:spcPts val="660"/>
        </a:spcAft>
        <a:buClr>
          <a:schemeClr val="accent1"/>
        </a:buClr>
        <a:buSzPct val="115000"/>
        <a:buFont typeface="Arial"/>
        <a:buChar char="•"/>
        <a:defRPr sz="2200" kern="1200" cap="none">
          <a:solidFill>
            <a:schemeClr val="tx1">
              <a:lumMod val="85000"/>
              <a:lumOff val="15000"/>
            </a:schemeClr>
          </a:solidFill>
          <a:effectLst/>
          <a:latin typeface="+mn-lt"/>
          <a:ea typeface="+mn-ea"/>
          <a:cs typeface="+mn-cs"/>
        </a:defRPr>
      </a:lvl2pPr>
      <a:lvl3pPr marL="1320165" indent="-314325" algn="l" defTabSz="502920" rtl="0" eaLnBrk="1" latinLnBrk="0" hangingPunct="1">
        <a:spcBef>
          <a:spcPct val="20000"/>
        </a:spcBef>
        <a:spcAft>
          <a:spcPts val="660"/>
        </a:spcAft>
        <a:buClr>
          <a:schemeClr val="accent1"/>
        </a:buClr>
        <a:buSzPct val="115000"/>
        <a:buFont typeface="Arial"/>
        <a:buChar char="•"/>
        <a:defRPr sz="1980" kern="1200" cap="none">
          <a:solidFill>
            <a:schemeClr val="tx1">
              <a:lumMod val="85000"/>
              <a:lumOff val="15000"/>
            </a:schemeClr>
          </a:solidFill>
          <a:effectLst/>
          <a:latin typeface="+mn-lt"/>
          <a:ea typeface="+mn-ea"/>
          <a:cs typeface="+mn-cs"/>
        </a:defRPr>
      </a:lvl3pPr>
      <a:lvl4pPr marL="1697355" indent="-188595" algn="l" defTabSz="502920" rtl="0" eaLnBrk="1" latinLnBrk="0" hangingPunct="1">
        <a:spcBef>
          <a:spcPct val="20000"/>
        </a:spcBef>
        <a:spcAft>
          <a:spcPts val="660"/>
        </a:spcAft>
        <a:buClr>
          <a:schemeClr val="accent1"/>
        </a:buClr>
        <a:buSzPct val="115000"/>
        <a:buFont typeface="Arial"/>
        <a:buChar char="•"/>
        <a:defRPr sz="1760" kern="1200" cap="none">
          <a:solidFill>
            <a:schemeClr val="tx1">
              <a:lumMod val="85000"/>
              <a:lumOff val="15000"/>
            </a:schemeClr>
          </a:solidFill>
          <a:effectLst/>
          <a:latin typeface="+mn-lt"/>
          <a:ea typeface="+mn-ea"/>
          <a:cs typeface="+mn-cs"/>
        </a:defRPr>
      </a:lvl4pPr>
      <a:lvl5pPr marL="2200275" indent="-188595" algn="l" defTabSz="502920" rtl="0" eaLnBrk="1" latinLnBrk="0" hangingPunct="1">
        <a:spcBef>
          <a:spcPct val="20000"/>
        </a:spcBef>
        <a:spcAft>
          <a:spcPts val="660"/>
        </a:spcAft>
        <a:buClr>
          <a:schemeClr val="accent1"/>
        </a:buClr>
        <a:buSzPct val="115000"/>
        <a:buFont typeface="Arial"/>
        <a:buChar char="•"/>
        <a:defRPr sz="1540" kern="1200" cap="none">
          <a:solidFill>
            <a:schemeClr val="tx1">
              <a:lumMod val="85000"/>
              <a:lumOff val="15000"/>
            </a:schemeClr>
          </a:solidFill>
          <a:effectLst/>
          <a:latin typeface="+mn-lt"/>
          <a:ea typeface="+mn-ea"/>
          <a:cs typeface="+mn-cs"/>
        </a:defRPr>
      </a:lvl5pPr>
      <a:lvl6pPr marL="2766060" indent="-251460" algn="l" defTabSz="502920" rtl="0" eaLnBrk="1" latinLnBrk="0" hangingPunct="1">
        <a:spcBef>
          <a:spcPct val="20000"/>
        </a:spcBef>
        <a:spcAft>
          <a:spcPts val="660"/>
        </a:spcAft>
        <a:buClr>
          <a:schemeClr val="accent1"/>
        </a:buClr>
        <a:buSzPct val="115000"/>
        <a:buFont typeface="Arial"/>
        <a:buChar char="•"/>
        <a:defRPr sz="1540" kern="1200" cap="none">
          <a:solidFill>
            <a:schemeClr val="tx1">
              <a:lumMod val="85000"/>
              <a:lumOff val="15000"/>
            </a:schemeClr>
          </a:solidFill>
          <a:effectLst/>
          <a:latin typeface="+mn-lt"/>
          <a:ea typeface="+mn-ea"/>
          <a:cs typeface="+mn-cs"/>
        </a:defRPr>
      </a:lvl6pPr>
      <a:lvl7pPr marL="3268980" indent="-251460" algn="l" defTabSz="502920" rtl="0" eaLnBrk="1" latinLnBrk="0" hangingPunct="1">
        <a:spcBef>
          <a:spcPct val="20000"/>
        </a:spcBef>
        <a:spcAft>
          <a:spcPts val="660"/>
        </a:spcAft>
        <a:buClr>
          <a:schemeClr val="accent1"/>
        </a:buClr>
        <a:buSzPct val="115000"/>
        <a:buFont typeface="Arial"/>
        <a:buChar char="•"/>
        <a:defRPr sz="1540" kern="1200" cap="none">
          <a:solidFill>
            <a:schemeClr val="tx1">
              <a:lumMod val="85000"/>
              <a:lumOff val="15000"/>
            </a:schemeClr>
          </a:solidFill>
          <a:effectLst/>
          <a:latin typeface="+mn-lt"/>
          <a:ea typeface="+mn-ea"/>
          <a:cs typeface="+mn-cs"/>
        </a:defRPr>
      </a:lvl7pPr>
      <a:lvl8pPr marL="3771900" indent="-251460" algn="l" defTabSz="502920" rtl="0" eaLnBrk="1" latinLnBrk="0" hangingPunct="1">
        <a:spcBef>
          <a:spcPct val="20000"/>
        </a:spcBef>
        <a:spcAft>
          <a:spcPts val="660"/>
        </a:spcAft>
        <a:buClr>
          <a:schemeClr val="accent1"/>
        </a:buClr>
        <a:buSzPct val="115000"/>
        <a:buFont typeface="Arial"/>
        <a:buChar char="•"/>
        <a:defRPr sz="1540" kern="1200" cap="none">
          <a:solidFill>
            <a:schemeClr val="tx1">
              <a:lumMod val="85000"/>
              <a:lumOff val="15000"/>
            </a:schemeClr>
          </a:solidFill>
          <a:effectLst/>
          <a:latin typeface="+mn-lt"/>
          <a:ea typeface="+mn-ea"/>
          <a:cs typeface="+mn-cs"/>
        </a:defRPr>
      </a:lvl8pPr>
      <a:lvl9pPr marL="4274820" indent="-251460" algn="l" defTabSz="502920" rtl="0" eaLnBrk="1" latinLnBrk="0" hangingPunct="1">
        <a:spcBef>
          <a:spcPct val="20000"/>
        </a:spcBef>
        <a:spcAft>
          <a:spcPts val="660"/>
        </a:spcAft>
        <a:buClr>
          <a:schemeClr val="accent1"/>
        </a:buClr>
        <a:buSzPct val="115000"/>
        <a:buFont typeface="Arial"/>
        <a:buChar char="•"/>
        <a:defRPr sz="1540" kern="1200" cap="none">
          <a:solidFill>
            <a:schemeClr val="tx1">
              <a:lumMod val="85000"/>
              <a:lumOff val="15000"/>
            </a:schemeClr>
          </a:solidFill>
          <a:effectLst/>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hyperlink" Target="mailto:mfox3@nhs.net" TargetMode="External"/><Relationship Id="rId7"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mailto:helen.azar@nhs.net"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padlet.com/BASSETLAW_SUICIDE_PREVENTION_ALLIANCE/2qcffi0evgy8cvtf" TargetMode="External"/><Relationship Id="rId13" Type="http://schemas.openxmlformats.org/officeDocument/2006/relationships/image" Target="../media/image40.png"/><Relationship Id="rId3" Type="http://schemas.openxmlformats.org/officeDocument/2006/relationships/hyperlink" Target="https://www.zerosuicidealliance.com/" TargetMode="External"/><Relationship Id="rId7" Type="http://schemas.openxmlformats.org/officeDocument/2006/relationships/image" Target="../media/image37.png"/><Relationship Id="rId12" Type="http://schemas.openxmlformats.org/officeDocument/2006/relationships/hyperlink" Target="mailto:mfox3@nhs.net" TargetMode="External"/><Relationship Id="rId2" Type="http://schemas.openxmlformats.org/officeDocument/2006/relationships/image" Target="../media/image34.jpeg"/><Relationship Id="rId1" Type="http://schemas.openxmlformats.org/officeDocument/2006/relationships/slideLayout" Target="../slideLayouts/slideLayout14.xml"/><Relationship Id="rId6" Type="http://schemas.openxmlformats.org/officeDocument/2006/relationships/hyperlink" Target="https://commons.wikimedia.org/wiki/File:Yellow_Ribbon.png" TargetMode="External"/><Relationship Id="rId11" Type="http://schemas.openxmlformats.org/officeDocument/2006/relationships/image" Target="../media/image32.JPG"/><Relationship Id="rId5" Type="http://schemas.openxmlformats.org/officeDocument/2006/relationships/image" Target="../media/image36.png"/><Relationship Id="rId10" Type="http://schemas.openxmlformats.org/officeDocument/2006/relationships/image" Target="../media/image39.svg"/><Relationship Id="rId4" Type="http://schemas.openxmlformats.org/officeDocument/2006/relationships/image" Target="../media/image35.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hyperlink" Target="http://www.freedbeeches.org.uk/" TargetMode="External"/><Relationship Id="rId26" Type="http://schemas.openxmlformats.org/officeDocument/2006/relationships/image" Target="../media/image52.png"/><Relationship Id="rId39" Type="http://schemas.openxmlformats.org/officeDocument/2006/relationships/image" Target="../media/image60.png"/><Relationship Id="rId21" Type="http://schemas.openxmlformats.org/officeDocument/2006/relationships/image" Target="../media/image49.png"/><Relationship Id="rId34" Type="http://schemas.openxmlformats.org/officeDocument/2006/relationships/image" Target="../media/image56.png"/><Relationship Id="rId42" Type="http://schemas.openxmlformats.org/officeDocument/2006/relationships/image" Target="../media/image62.png"/><Relationship Id="rId47" Type="http://schemas.openxmlformats.org/officeDocument/2006/relationships/image" Target="../media/image65.png"/><Relationship Id="rId50" Type="http://schemas.openxmlformats.org/officeDocument/2006/relationships/hyperlink" Target="https://www.themix.org.uk/" TargetMode="External"/><Relationship Id="rId55" Type="http://schemas.openxmlformats.org/officeDocument/2006/relationships/image" Target="../media/image69.png"/><Relationship Id="rId63" Type="http://schemas.openxmlformats.org/officeDocument/2006/relationships/hyperlink" Target="https://nhs-my.sharepoint.com/personal/mfox3_nhs_net/Documents/Admin/SP/Toolkit%20launch%20flyer%20PNG.png" TargetMode="External"/><Relationship Id="rId7" Type="http://schemas.openxmlformats.org/officeDocument/2006/relationships/image" Target="../media/image42.png"/><Relationship Id="rId2" Type="http://schemas.openxmlformats.org/officeDocument/2006/relationships/hyperlink" Target="https://www.ripplesuicideprevention.com/" TargetMode="External"/><Relationship Id="rId16" Type="http://schemas.openxmlformats.org/officeDocument/2006/relationships/hyperlink" Target="http://www.muddyfork.org/" TargetMode="External"/><Relationship Id="rId29" Type="http://schemas.openxmlformats.org/officeDocument/2006/relationships/hyperlink" Target="http://www.youngminds.org.uk/" TargetMode="External"/><Relationship Id="rId11" Type="http://schemas.openxmlformats.org/officeDocument/2006/relationships/image" Target="../media/image44.PNG"/><Relationship Id="rId24" Type="http://schemas.openxmlformats.org/officeDocument/2006/relationships/image" Target="../media/image51.png"/><Relationship Id="rId32" Type="http://schemas.openxmlformats.org/officeDocument/2006/relationships/image" Target="../media/image55.png"/><Relationship Id="rId37" Type="http://schemas.openxmlformats.org/officeDocument/2006/relationships/image" Target="../media/image59.gif"/><Relationship Id="rId40" Type="http://schemas.openxmlformats.org/officeDocument/2006/relationships/hyperlink" Target="https://www.yourspacetofeelgood.com/" TargetMode="External"/><Relationship Id="rId45" Type="http://schemas.openxmlformats.org/officeDocument/2006/relationships/image" Target="../media/image64.png"/><Relationship Id="rId53" Type="http://schemas.openxmlformats.org/officeDocument/2006/relationships/image" Target="../media/image68.png"/><Relationship Id="rId58" Type="http://schemas.openxmlformats.org/officeDocument/2006/relationships/hyperlink" Target="https://harmless.org.uk/events/crisis-help-emotional-social-support-chess-bassetlaw/" TargetMode="External"/><Relationship Id="rId5" Type="http://schemas.openxmlformats.org/officeDocument/2006/relationships/image" Target="../media/image41.png"/><Relationship Id="rId61" Type="http://schemas.openxmlformats.org/officeDocument/2006/relationships/image" Target="../media/image72.png"/><Relationship Id="rId19" Type="http://schemas.openxmlformats.org/officeDocument/2006/relationships/image" Target="../media/image48.png"/><Relationship Id="rId14" Type="http://schemas.openxmlformats.org/officeDocument/2006/relationships/hyperlink" Target="https://www.facebook.com/groups/457132082431436/?ref=share" TargetMode="External"/><Relationship Id="rId22" Type="http://schemas.openxmlformats.org/officeDocument/2006/relationships/hyperlink" Target="https://aurorawellbeing.org.uk/centres/aurora-bassetlaw/" TargetMode="External"/><Relationship Id="rId27" Type="http://schemas.openxmlformats.org/officeDocument/2006/relationships/hyperlink" Target="http://www.childrensbereavementcentre.co.uk/" TargetMode="External"/><Relationship Id="rId30" Type="http://schemas.openxmlformats.org/officeDocument/2006/relationships/image" Target="../media/image54.png"/><Relationship Id="rId35" Type="http://schemas.openxmlformats.org/officeDocument/2006/relationships/image" Target="../media/image57.png"/><Relationship Id="rId43" Type="http://schemas.openxmlformats.org/officeDocument/2006/relationships/image" Target="../media/image63.png"/><Relationship Id="rId48" Type="http://schemas.openxmlformats.org/officeDocument/2006/relationships/hyperlink" Target="https://nottalone.org.uk/?a=yp" TargetMode="External"/><Relationship Id="rId56" Type="http://schemas.openxmlformats.org/officeDocument/2006/relationships/hyperlink" Target="https://www.oasiscommunitycentre.org/men-on-the-edge" TargetMode="External"/><Relationship Id="rId64" Type="http://schemas.openxmlformats.org/officeDocument/2006/relationships/image" Target="../media/image73.png"/><Relationship Id="rId8" Type="http://schemas.openxmlformats.org/officeDocument/2006/relationships/hyperlink" Target="http://www.tomorrowproject.org.uk/" TargetMode="External"/><Relationship Id="rId51" Type="http://schemas.openxmlformats.org/officeDocument/2006/relationships/image" Target="../media/image67.png"/><Relationship Id="rId3" Type="http://schemas.openxmlformats.org/officeDocument/2006/relationships/hyperlink" Target="https://nhs-my.sharepoint.com/personal/mfox3_nhs_net/Documents/Desktop/HBP%20poster.pdf" TargetMode="External"/><Relationship Id="rId12" Type="http://schemas.openxmlformats.org/officeDocument/2006/relationships/hyperlink" Target="http://www.bassetlawca.org.uk/" TargetMode="External"/><Relationship Id="rId17" Type="http://schemas.openxmlformats.org/officeDocument/2006/relationships/image" Target="../media/image47.png"/><Relationship Id="rId25" Type="http://schemas.openxmlformats.org/officeDocument/2006/relationships/hyperlink" Target="https://uksobs.org/" TargetMode="External"/><Relationship Id="rId33" Type="http://schemas.openxmlformats.org/officeDocument/2006/relationships/hyperlink" Target="http://www.menwalktalk.co.uk/notts" TargetMode="External"/><Relationship Id="rId38" Type="http://schemas.openxmlformats.org/officeDocument/2006/relationships/hyperlink" Target="https://www.oasiscommunitycentre.org/" TargetMode="External"/><Relationship Id="rId46" Type="http://schemas.openxmlformats.org/officeDocument/2006/relationships/hyperlink" Target="https://www.stayalive.app/" TargetMode="External"/><Relationship Id="rId59" Type="http://schemas.openxmlformats.org/officeDocument/2006/relationships/image" Target="../media/image71.png"/><Relationship Id="rId20" Type="http://schemas.openxmlformats.org/officeDocument/2006/relationships/hyperlink" Target="http://www.nottinghamshiremind.org.uk/" TargetMode="External"/><Relationship Id="rId41" Type="http://schemas.openxmlformats.org/officeDocument/2006/relationships/image" Target="../media/image61.png"/><Relationship Id="rId54" Type="http://schemas.openxmlformats.org/officeDocument/2006/relationships/hyperlink" Target="https://www.thecalmzone.net/" TargetMode="External"/><Relationship Id="rId62" Type="http://schemas.openxmlformats.org/officeDocument/2006/relationships/image" Target="../media/image32.JPG"/><Relationship Id="rId1" Type="http://schemas.openxmlformats.org/officeDocument/2006/relationships/slideLayout" Target="../slideLayouts/slideLayout15.xml"/><Relationship Id="rId6" Type="http://schemas.openxmlformats.org/officeDocument/2006/relationships/hyperlink" Target="https://www.talkzone.org.uk/" TargetMode="External"/><Relationship Id="rId15" Type="http://schemas.openxmlformats.org/officeDocument/2006/relationships/image" Target="../media/image46.png"/><Relationship Id="rId23" Type="http://schemas.openxmlformats.org/officeDocument/2006/relationships/image" Target="../media/image50.png"/><Relationship Id="rId28" Type="http://schemas.openxmlformats.org/officeDocument/2006/relationships/image" Target="../media/image53.png"/><Relationship Id="rId36" Type="http://schemas.openxmlformats.org/officeDocument/2006/relationships/image" Target="../media/image58.jpeg"/><Relationship Id="rId49" Type="http://schemas.openxmlformats.org/officeDocument/2006/relationships/image" Target="../media/image66.png"/><Relationship Id="rId57" Type="http://schemas.openxmlformats.org/officeDocument/2006/relationships/image" Target="../media/image70.png"/><Relationship Id="rId10" Type="http://schemas.openxmlformats.org/officeDocument/2006/relationships/hyperlink" Target="https://www.bassetlawactioncentre.org.uk/" TargetMode="External"/><Relationship Id="rId31" Type="http://schemas.openxmlformats.org/officeDocument/2006/relationships/hyperlink" Target="https://www.insightiapt.org/locations/bassetlaw/" TargetMode="External"/><Relationship Id="rId44" Type="http://schemas.openxmlformats.org/officeDocument/2006/relationships/hyperlink" Target="https://www.papyrus-uk.org/" TargetMode="External"/><Relationship Id="rId52" Type="http://schemas.openxmlformats.org/officeDocument/2006/relationships/hyperlink" Target="https://www.kooth.com/" TargetMode="External"/><Relationship Id="rId60" Type="http://schemas.openxmlformats.org/officeDocument/2006/relationships/hyperlink" Target="https://giveusashout.org/" TargetMode="External"/><Relationship Id="rId4" Type="http://schemas.openxmlformats.org/officeDocument/2006/relationships/hyperlink" Target="https://harmless.org.uk/" TargetMode="Externa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32.JP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hyperlink" Target="https://wmhdofficial.com/" TargetMode="External"/><Relationship Id="rId2" Type="http://schemas.openxmlformats.org/officeDocument/2006/relationships/hyperlink" Target="https://www.ripplesuicideprevention.com/" TargetMode="External"/><Relationship Id="rId1" Type="http://schemas.openxmlformats.org/officeDocument/2006/relationships/slideLayout" Target="../slideLayouts/slideLayout1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2.png"/><Relationship Id="rId10" Type="http://schemas.openxmlformats.org/officeDocument/2006/relationships/image" Target="../media/image80.png"/><Relationship Id="rId4" Type="http://schemas.openxmlformats.org/officeDocument/2006/relationships/hyperlink" Target="Call%20116123%20(free,%2024/7)" TargetMode="External"/><Relationship Id="rId9" Type="http://schemas.openxmlformats.org/officeDocument/2006/relationships/image" Target="../media/image79.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84.pn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8" Type="http://schemas.openxmlformats.org/officeDocument/2006/relationships/hyperlink" Target="https://notts-insight-test.nottinghamcity.gov.uk/research-areas/jsna/cross-cutting-themes/suicide-prevention-2016/" TargetMode="External"/><Relationship Id="rId13" Type="http://schemas.openxmlformats.org/officeDocument/2006/relationships/image" Target="../media/image32.JPG"/><Relationship Id="rId3" Type="http://schemas.openxmlformats.org/officeDocument/2006/relationships/hyperlink" Target="https://www.iasp.info/wspd/" TargetMode="External"/><Relationship Id="rId7" Type="http://schemas.openxmlformats.org/officeDocument/2006/relationships/hyperlink" Target="https://www.nottinghamshire.gov.uk/media/4344085/safetotalkaboutsuicideleaflet.pdf" TargetMode="External"/><Relationship Id="rId12"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hyperlink" Target="https://www.nottinghamshire.gov.uk/care/adult-social-care/mental-health-wellbeing/suicide-awareness" TargetMode="External"/><Relationship Id="rId11" Type="http://schemas.openxmlformats.org/officeDocument/2006/relationships/image" Target="../media/image83.png"/><Relationship Id="rId5" Type="http://schemas.openxmlformats.org/officeDocument/2006/relationships/hyperlink" Target="https://mentalhealth-uk.org/get-involved/mental-health-awareness-days/world-suicide-prevention-day/" TargetMode="External"/><Relationship Id="rId10" Type="http://schemas.openxmlformats.org/officeDocument/2006/relationships/hyperlink" Target="https://hopeandinspiration.eventbrite.co.uk/" TargetMode="External"/><Relationship Id="rId4" Type="http://schemas.openxmlformats.org/officeDocument/2006/relationships/hyperlink" Target="https://www.samaritans.org/support-us/campaign/world-suicide-prevention-day/" TargetMode="External"/><Relationship Id="rId9" Type="http://schemas.openxmlformats.org/officeDocument/2006/relationships/hyperlink" Target="https://imhblog.wordpress.com/2016/01/22/emma-nielsen-mind-your-cs-and-ss-the-language-of-self-harm-and-suicide-and-why-it-matter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mentalhealth.org.uk/our-work/public-engagement/world-mental-health-day" TargetMode="External"/><Relationship Id="rId3" Type="http://schemas.openxmlformats.org/officeDocument/2006/relationships/hyperlink" Target="https://harmless.org.uk/understanding-self-harm/" TargetMode="External"/><Relationship Id="rId7" Type="http://schemas.openxmlformats.org/officeDocument/2006/relationships/hyperlink" Target="https://www.who.int/campaigns/world-mental-health-day" TargetMode="External"/><Relationship Id="rId12" Type="http://schemas.openxmlformats.org/officeDocument/2006/relationships/hyperlink" Target="https://www.understandinguniversalcredit.gov.uk/communicating-help-for-households-and-cost-of-living-payments/"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74.png"/><Relationship Id="rId11" Type="http://schemas.openxmlformats.org/officeDocument/2006/relationships/hyperlink" Target="https://eur01.safelinks.protection.outlook.com/?url=https%3A%2F%2Fyoutu.be%2FwChwcM5IUtQ&amp;data=05%7C01%7Crachel.clark%40nottscc.gov.uk%7C7ddfaafc014c4268804f08da80f00592%7C6e5a37bba9614e4fbaae2798a2245f30%7C0%7C0%7C637964065618732566%7CUnknown%7CTWFpbGZsb3d8eyJWIjoiMC4wLjAwMDAiLCJQIjoiV2luMzIiLCJBTiI6Ik1haWwiLCJXVCI6Mn0%3D%7C3000%7C%7C%7C&amp;sdata=C5D%2Bor1qA085aLiWFIds%2Bzv8PzorXGZUR97Xj8n7hmE%3D&amp;reserved=0" TargetMode="External"/><Relationship Id="rId5" Type="http://schemas.openxmlformats.org/officeDocument/2006/relationships/image" Target="../media/image32.JPG"/><Relationship Id="rId10" Type="http://schemas.openxmlformats.org/officeDocument/2006/relationships/hyperlink" Target="https://eur01.safelinks.protection.outlook.com/?url=https%3A%2F%2Fyoutu.be%2FBhrGkFBtcIo&amp;data=05%7C01%7Crachel.clark%40nottscc.gov.uk%7C7ddfaafc014c4268804f08da80f00592%7C6e5a37bba9614e4fbaae2798a2245f30%7C0%7C0%7C637964065618732566%7CUnknown%7CTWFpbGZsb3d8eyJWIjoiMC4wLjAwMDAiLCJQIjoiV2luMzIiLCJBTiI6Ik1haWwiLCJXVCI6Mn0%3D%7C3000%7C%7C%7C&amp;sdata=zXPODgwGVVSPpSIg0qCHGbGjVl4m4RIZUyCaS7BYo8I%3D&amp;reserved=0" TargetMode="External"/><Relationship Id="rId4" Type="http://schemas.openxmlformats.org/officeDocument/2006/relationships/hyperlink" Target="https://www.nottinghamshire.gov.uk/media/2892426/nottmnottsspguidanceflstaffvolunteerspublic.pdf" TargetMode="External"/><Relationship Id="rId9" Type="http://schemas.openxmlformats.org/officeDocument/2006/relationships/hyperlink" Target="https://www.un.org/en/healthy-workforce/world-mental-health-day"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zerosuicidealliance.com/suicide-awareness-training-veteran-edition" TargetMode="External"/><Relationship Id="rId13" Type="http://schemas.openxmlformats.org/officeDocument/2006/relationships/image" Target="../media/image87.png"/><Relationship Id="rId18" Type="http://schemas.openxmlformats.org/officeDocument/2006/relationships/hyperlink" Target="https://www.artsteps.com/view/5f5629e114ea3e3565139fe9" TargetMode="External"/><Relationship Id="rId26" Type="http://schemas.openxmlformats.org/officeDocument/2006/relationships/image" Target="../media/image51.png"/><Relationship Id="rId3" Type="http://schemas.openxmlformats.org/officeDocument/2006/relationships/image" Target="../media/image83.png"/><Relationship Id="rId21" Type="http://schemas.openxmlformats.org/officeDocument/2006/relationships/image" Target="../media/image91.png"/><Relationship Id="rId7" Type="http://schemas.openxmlformats.org/officeDocument/2006/relationships/hyperlink" Target="https://www.thecalmzone.net/the-words" TargetMode="External"/><Relationship Id="rId12" Type="http://schemas.openxmlformats.org/officeDocument/2006/relationships/hyperlink" Target="https://www.thecalmzone.net/" TargetMode="External"/><Relationship Id="rId17" Type="http://schemas.openxmlformats.org/officeDocument/2006/relationships/image" Target="../media/image89.png"/><Relationship Id="rId25" Type="http://schemas.openxmlformats.org/officeDocument/2006/relationships/hyperlink" Target="https://padlet.com/BASSETLAW_SUICIDE_PREVENTION_ALLIANCE/2qcffi0evgy8cvtf" TargetMode="External"/><Relationship Id="rId2" Type="http://schemas.openxmlformats.org/officeDocument/2006/relationships/notesSlide" Target="../notesSlides/notesSlide5.xml"/><Relationship Id="rId16" Type="http://schemas.openxmlformats.org/officeDocument/2006/relationships/hyperlink" Target="https://open.spotify.com/episode/0ObzYH8EO5WVpA6ItwDMQS" TargetMode="External"/><Relationship Id="rId20" Type="http://schemas.openxmlformats.org/officeDocument/2006/relationships/hyperlink" Target="https://www.ripplesuicideprevention.com/" TargetMode="External"/><Relationship Id="rId1" Type="http://schemas.openxmlformats.org/officeDocument/2006/relationships/slideLayout" Target="../slideLayouts/slideLayout21.xml"/><Relationship Id="rId6" Type="http://schemas.openxmlformats.org/officeDocument/2006/relationships/hyperlink" Target="https://www.thecalmzone.net/thelastphoto" TargetMode="External"/><Relationship Id="rId11" Type="http://schemas.openxmlformats.org/officeDocument/2006/relationships/image" Target="../media/image86.png"/><Relationship Id="rId24" Type="http://schemas.openxmlformats.org/officeDocument/2006/relationships/image" Target="../media/image93.jpg"/><Relationship Id="rId5" Type="http://schemas.openxmlformats.org/officeDocument/2006/relationships/image" Target="../media/image32.JPG"/><Relationship Id="rId15" Type="http://schemas.openxmlformats.org/officeDocument/2006/relationships/image" Target="../media/image88.png"/><Relationship Id="rId23" Type="http://schemas.openxmlformats.org/officeDocument/2006/relationships/image" Target="../media/image92.png"/><Relationship Id="rId10" Type="http://schemas.openxmlformats.org/officeDocument/2006/relationships/hyperlink" Target="https://www.zerosuicidealliance.com/suicide-awareness-training-uni-students" TargetMode="External"/><Relationship Id="rId19"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5.png"/><Relationship Id="rId14" Type="http://schemas.openxmlformats.org/officeDocument/2006/relationships/hyperlink" Target="https://www.helpforheroes.org.uk/get-help/mental-health-and-wellbeing/suicide-awareness/" TargetMode="External"/><Relationship Id="rId22" Type="http://schemas.openxmlformats.org/officeDocument/2006/relationships/hyperlink" Target="https://www.nottinghamshire.gov.uk/care/adult-social-care/mental-health-wellbeing/suicide-and-self-harm-prevention" TargetMode="External"/><Relationship Id="rId27" Type="http://schemas.openxmlformats.org/officeDocument/2006/relationships/hyperlink" Target="file:///C:\Users\foxmel\OneDrive%20-%20NHS\Desktop\Bassetlaw%20MH%20Community%20Providers%20poster.%2006.07.22%20(6).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hyperlink" Target="https://www.nottinghamshirehealthcare.nhs.uk/help-in-a-crisis" TargetMode="External"/><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83.png"/><Relationship Id="rId5" Type="http://schemas.openxmlformats.org/officeDocument/2006/relationships/hyperlink" Target="https://www.thecalmzone.net/help/webchat/" TargetMode="External"/><Relationship Id="rId4" Type="http://schemas.openxmlformats.org/officeDocument/2006/relationships/hyperlink" Target="https://www.samaritan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102" name="Group 3101">
            <a:extLst>
              <a:ext uri="{FF2B5EF4-FFF2-40B4-BE49-F238E27FC236}">
                <a16:creationId xmlns:a16="http://schemas.microsoft.com/office/drawing/2014/main" id="{77323988-68C0-4B0D-8286-8DE0800926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982" y="0"/>
            <a:ext cx="10089718" cy="7770375"/>
            <a:chOff x="-15736" y="0"/>
            <a:chExt cx="12229962" cy="6856214"/>
          </a:xfrm>
        </p:grpSpPr>
        <p:pic>
          <p:nvPicPr>
            <p:cNvPr id="3103" name="Picture 3102">
              <a:extLst>
                <a:ext uri="{FF2B5EF4-FFF2-40B4-BE49-F238E27FC236}">
                  <a16:creationId xmlns:a16="http://schemas.microsoft.com/office/drawing/2014/main" id="{F0FB6368-6162-400C-9AC0-F58CF8525A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04" name="Rectangle 3103">
              <a:extLst>
                <a:ext uri="{FF2B5EF4-FFF2-40B4-BE49-F238E27FC236}">
                  <a16:creationId xmlns:a16="http://schemas.microsoft.com/office/drawing/2014/main" id="{07B5F496-894A-4677-BDE1-D0ABDCD98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105" name="Picture 3104">
              <a:extLst>
                <a:ext uri="{FF2B5EF4-FFF2-40B4-BE49-F238E27FC236}">
                  <a16:creationId xmlns:a16="http://schemas.microsoft.com/office/drawing/2014/main" id="{66060984-F24C-454F-9216-18E3D5333FA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06" name="Picture 3105">
              <a:extLst>
                <a:ext uri="{FF2B5EF4-FFF2-40B4-BE49-F238E27FC236}">
                  <a16:creationId xmlns:a16="http://schemas.microsoft.com/office/drawing/2014/main" id="{1A65851C-43A8-4582-B23B-6411FE1B25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108" name="Straight Connector 3107">
            <a:extLst>
              <a:ext uri="{FF2B5EF4-FFF2-40B4-BE49-F238E27FC236}">
                <a16:creationId xmlns:a16="http://schemas.microsoft.com/office/drawing/2014/main" id="{C68D0762-2AD1-4A2A-AAB1-29818A9433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1839" y="2744328"/>
            <a:ext cx="7761021"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110" name="Rectangle 3109">
            <a:extLst>
              <a:ext uri="{FF2B5EF4-FFF2-40B4-BE49-F238E27FC236}">
                <a16:creationId xmlns:a16="http://schemas.microsoft.com/office/drawing/2014/main" id="{C8474B35-BF18-44A9-A265-A7C78D549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2" name="Group 3111">
            <a:extLst>
              <a:ext uri="{FF2B5EF4-FFF2-40B4-BE49-F238E27FC236}">
                <a16:creationId xmlns:a16="http://schemas.microsoft.com/office/drawing/2014/main" id="{7F687631-1164-4445-BB09-8825F510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982" y="0"/>
            <a:ext cx="10089718" cy="7770375"/>
            <a:chOff x="-15736" y="0"/>
            <a:chExt cx="12229962" cy="6856214"/>
          </a:xfrm>
        </p:grpSpPr>
        <p:pic>
          <p:nvPicPr>
            <p:cNvPr id="3113" name="Picture 3112">
              <a:extLst>
                <a:ext uri="{FF2B5EF4-FFF2-40B4-BE49-F238E27FC236}">
                  <a16:creationId xmlns:a16="http://schemas.microsoft.com/office/drawing/2014/main" id="{918BBC1B-B70A-4E37-92BB-74A700CFF72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14" name="Rectangle 3113">
              <a:extLst>
                <a:ext uri="{FF2B5EF4-FFF2-40B4-BE49-F238E27FC236}">
                  <a16:creationId xmlns:a16="http://schemas.microsoft.com/office/drawing/2014/main" id="{199462B3-7467-4CD3-B259-E64F0ACD2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115" name="Picture 3114">
              <a:extLst>
                <a:ext uri="{FF2B5EF4-FFF2-40B4-BE49-F238E27FC236}">
                  <a16:creationId xmlns:a16="http://schemas.microsoft.com/office/drawing/2014/main" id="{3EEF50E1-7C4C-429F-952D-1BCBE2F220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16" name="Picture 3115">
              <a:extLst>
                <a:ext uri="{FF2B5EF4-FFF2-40B4-BE49-F238E27FC236}">
                  <a16:creationId xmlns:a16="http://schemas.microsoft.com/office/drawing/2014/main" id="{7AD9A323-6942-423A-B954-E4CFA26D5E4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3" name="TextBox 13"/>
          <p:cNvSpPr txBox="1"/>
          <p:nvPr/>
        </p:nvSpPr>
        <p:spPr>
          <a:xfrm>
            <a:off x="3816869" y="727030"/>
            <a:ext cx="5172824" cy="147771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ln w="3175" cmpd="sng">
                  <a:noFill/>
                </a:ln>
                <a:latin typeface="Calibri" panose="020F0502020204030204" pitchFamily="34" charset="0"/>
                <a:ea typeface="+mj-ea"/>
                <a:cs typeface="Calibri" panose="020F0502020204030204" pitchFamily="34" charset="0"/>
              </a:rPr>
              <a:t>Bassetlaw </a:t>
            </a:r>
            <a:r>
              <a:rPr lang="en-GB" sz="2800" b="1" dirty="0">
                <a:effectLst/>
                <a:latin typeface="Calibri" panose="020F0502020204030204" pitchFamily="34" charset="0"/>
                <a:ea typeface="Calibri" panose="020F0502020204030204" pitchFamily="34" charset="0"/>
                <a:cs typeface="Calibri" panose="020F0502020204030204" pitchFamily="34" charset="0"/>
              </a:rPr>
              <a:t>Suicide Prevention &amp; Mental Health Awareness Month </a:t>
            </a:r>
            <a:endParaRPr lang="en-US" sz="2800" b="1" dirty="0">
              <a:ln w="3175" cmpd="sng">
                <a:noFill/>
              </a:ln>
              <a:latin typeface="Calibri" panose="020F0502020204030204" pitchFamily="34" charset="0"/>
              <a:ea typeface="+mj-ea"/>
              <a:cs typeface="Calibri" panose="020F0502020204030204" pitchFamily="34" charset="0"/>
            </a:endParaRPr>
          </a:p>
        </p:txBody>
      </p:sp>
      <p:sp>
        <p:nvSpPr>
          <p:cNvPr id="3118" name="Rectangle 3117">
            <a:extLst>
              <a:ext uri="{FF2B5EF4-FFF2-40B4-BE49-F238E27FC236}">
                <a16:creationId xmlns:a16="http://schemas.microsoft.com/office/drawing/2014/main" id="{576DA225-F5D6-439A-B39E-B3595D307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431" y="1237826"/>
            <a:ext cx="2534717" cy="5140147"/>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ED288B4-1BC9-4402-AB73-2FF45F9B0B7F}"/>
              </a:ext>
            </a:extLst>
          </p:cNvPr>
          <p:cNvPicPr>
            <a:picLocks noChangeAspect="1"/>
          </p:cNvPicPr>
          <p:nvPr/>
        </p:nvPicPr>
        <p:blipFill rotWithShape="1">
          <a:blip r:embed="rId6"/>
          <a:srcRect r="20805" b="-5"/>
          <a:stretch/>
        </p:blipFill>
        <p:spPr>
          <a:xfrm>
            <a:off x="964857" y="4657308"/>
            <a:ext cx="2371479" cy="1526676"/>
          </a:xfrm>
          <a:prstGeom prst="rect">
            <a:avLst/>
          </a:prstGeom>
        </p:spPr>
      </p:pic>
      <p:cxnSp>
        <p:nvCxnSpPr>
          <p:cNvPr id="3120" name="Straight Connector 3119">
            <a:extLst>
              <a:ext uri="{FF2B5EF4-FFF2-40B4-BE49-F238E27FC236}">
                <a16:creationId xmlns:a16="http://schemas.microsoft.com/office/drawing/2014/main" id="{FF138D5A-7DB9-4540-8DC0-4421D4DD1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13827" y="2720724"/>
            <a:ext cx="497890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CCC60AE-70CF-4E0C-947A-ED18DD82AD98}"/>
              </a:ext>
            </a:extLst>
          </p:cNvPr>
          <p:cNvSpPr txBox="1"/>
          <p:nvPr/>
        </p:nvSpPr>
        <p:spPr>
          <a:xfrm>
            <a:off x="3611696" y="2417414"/>
            <a:ext cx="5712575" cy="4451437"/>
          </a:xfrm>
          <a:prstGeom prst="rect">
            <a:avLst/>
          </a:prstGeom>
        </p:spPr>
        <p:txBody>
          <a:bodyPr vert="horz" lIns="91440" tIns="45720" rIns="91440" bIns="45720" rtlCol="0" anchor="t">
            <a:normAutofit/>
          </a:bodyPr>
          <a:lstStyle/>
          <a:p>
            <a:pPr marL="356235" lvl="1">
              <a:lnSpc>
                <a:spcPct val="90000"/>
              </a:lnSpc>
              <a:spcBef>
                <a:spcPct val="20000"/>
              </a:spcBef>
              <a:spcAft>
                <a:spcPts val="600"/>
              </a:spcAft>
              <a:buClr>
                <a:schemeClr val="accent1"/>
              </a:buClr>
              <a:buSzPct val="115000"/>
              <a:buFont typeface="Arial"/>
              <a:buChar char="•"/>
            </a:pPr>
            <a:endParaRPr lang="en-US" sz="900" dirty="0">
              <a:solidFill>
                <a:schemeClr val="tx1">
                  <a:lumMod val="85000"/>
                  <a:lumOff val="15000"/>
                </a:schemeClr>
              </a:solidFill>
            </a:endParaRPr>
          </a:p>
          <a:p>
            <a:pPr>
              <a:lnSpc>
                <a:spcPct val="90000"/>
              </a:lnSpc>
              <a:spcBef>
                <a:spcPct val="20000"/>
              </a:spcBef>
              <a:spcAft>
                <a:spcPts val="600"/>
              </a:spcAft>
              <a:buClr>
                <a:schemeClr val="accent1"/>
              </a:buClr>
              <a:buSzPct val="115000"/>
              <a:buFont typeface="Arial"/>
              <a:buChar char="•"/>
            </a:pPr>
            <a:endParaRPr lang="en-US" sz="900" dirty="0">
              <a:solidFill>
                <a:schemeClr val="tx1">
                  <a:lumMod val="85000"/>
                  <a:lumOff val="15000"/>
                </a:schemeClr>
              </a:solidFill>
            </a:endParaRPr>
          </a:p>
          <a:p>
            <a:pPr>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latin typeface="Calibri" panose="020F0502020204030204" pitchFamily="34" charset="0"/>
              <a:cs typeface="Calibri" panose="020F0502020204030204" pitchFamily="34" charset="0"/>
            </a:endParaRPr>
          </a:p>
          <a:p>
            <a:pPr>
              <a:lnSpc>
                <a:spcPct val="90000"/>
              </a:lnSpc>
              <a:spcBef>
                <a:spcPct val="20000"/>
              </a:spcBef>
              <a:spcAft>
                <a:spcPts val="600"/>
              </a:spcAft>
              <a:buClr>
                <a:schemeClr val="accent1"/>
              </a:buClr>
              <a:buSzPct val="115000"/>
              <a:buFont typeface="Arial"/>
              <a:buChar char="•"/>
            </a:pPr>
            <a:endParaRPr lang="en-US" sz="2200" dirty="0">
              <a:solidFill>
                <a:schemeClr val="tx1">
                  <a:lumMod val="85000"/>
                  <a:lumOff val="15000"/>
                </a:schemeClr>
              </a:solidFill>
              <a:latin typeface="Calibri" panose="020F0502020204030204" pitchFamily="34" charset="0"/>
              <a:cs typeface="Calibri" panose="020F0502020204030204" pitchFamily="34" charset="0"/>
            </a:endParaRPr>
          </a:p>
          <a:p>
            <a:pPr>
              <a:lnSpc>
                <a:spcPct val="90000"/>
              </a:lnSpc>
              <a:spcBef>
                <a:spcPct val="20000"/>
              </a:spcBef>
              <a:spcAft>
                <a:spcPts val="600"/>
              </a:spcAft>
              <a:buClr>
                <a:schemeClr val="accent1"/>
              </a:buClr>
              <a:buSzPct val="115000"/>
            </a:pPr>
            <a:r>
              <a:rPr lang="en-US" sz="2200" dirty="0">
                <a:solidFill>
                  <a:schemeClr val="tx1">
                    <a:lumMod val="85000"/>
                    <a:lumOff val="15000"/>
                  </a:schemeClr>
                </a:solidFill>
                <a:latin typeface="Calibri" panose="020F0502020204030204" pitchFamily="34" charset="0"/>
                <a:cs typeface="Calibri" panose="020F0502020204030204" pitchFamily="34" charset="0"/>
              </a:rPr>
              <a:t> </a:t>
            </a:r>
          </a:p>
          <a:p>
            <a:pPr marL="356235" lvl="1">
              <a:lnSpc>
                <a:spcPct val="90000"/>
              </a:lnSpc>
              <a:spcBef>
                <a:spcPct val="20000"/>
              </a:spcBef>
              <a:spcAft>
                <a:spcPts val="600"/>
              </a:spcAft>
              <a:buClr>
                <a:schemeClr val="accent1"/>
              </a:buClr>
              <a:buSzPct val="115000"/>
              <a:buFont typeface="Arial"/>
              <a:buChar char="•"/>
            </a:pPr>
            <a:endParaRPr lang="en-US" sz="900" dirty="0">
              <a:solidFill>
                <a:schemeClr val="tx1">
                  <a:lumMod val="85000"/>
                  <a:lumOff val="15000"/>
                </a:schemeClr>
              </a:solidFill>
            </a:endParaRPr>
          </a:p>
        </p:txBody>
      </p:sp>
      <p:sp>
        <p:nvSpPr>
          <p:cNvPr id="12" name="TextBox 12"/>
          <p:cNvSpPr txBox="1"/>
          <p:nvPr/>
        </p:nvSpPr>
        <p:spPr>
          <a:xfrm>
            <a:off x="6218809" y="3331060"/>
            <a:ext cx="5239" cy="418256"/>
          </a:xfrm>
          <a:prstGeom prst="rect">
            <a:avLst/>
          </a:prstGeom>
        </p:spPr>
        <p:txBody>
          <a:bodyPr lIns="0" tIns="0" rIns="0" bIns="0" rtlCol="0" anchor="t">
            <a:spAutoFit/>
          </a:bodyPr>
          <a:lstStyle/>
          <a:p>
            <a:pPr algn="ctr">
              <a:lnSpc>
                <a:spcPts val="4003"/>
              </a:lnSpc>
            </a:pPr>
            <a:endParaRPr sz="990" dirty="0"/>
          </a:p>
        </p:txBody>
      </p:sp>
      <p:pic>
        <p:nvPicPr>
          <p:cNvPr id="3075" name="Picture 3">
            <a:extLst>
              <a:ext uri="{FF2B5EF4-FFF2-40B4-BE49-F238E27FC236}">
                <a16:creationId xmlns:a16="http://schemas.microsoft.com/office/drawing/2014/main" id="{0294C922-5BEE-4410-9F41-5FDF5A550A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871" y="2963820"/>
            <a:ext cx="2383887" cy="127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This presentation has been developed by Bassetlaw Place Transformation Team in dedication and support of anyone in crisis.&#10;">
            <a:extLst>
              <a:ext uri="{FF2B5EF4-FFF2-40B4-BE49-F238E27FC236}">
                <a16:creationId xmlns:a16="http://schemas.microsoft.com/office/drawing/2014/main" id="{2634D729-20C0-463A-9B5D-D34336927ED8}"/>
              </a:ext>
              <a:ext uri="{C183D7F6-B498-43B3-948B-1728B52AA6E4}">
                <adec:decorative xmlns:adec="http://schemas.microsoft.com/office/drawing/2017/decorative" val="0"/>
              </a:ext>
            </a:extLst>
          </p:cNvPr>
          <p:cNvPicPr>
            <a:picLocks noChangeAspect="1"/>
          </p:cNvPicPr>
          <p:nvPr/>
        </p:nvPicPr>
        <p:blipFill rotWithShape="1">
          <a:blip r:embed="rId8"/>
          <a:srcRect l="1983" r="3640"/>
          <a:stretch/>
        </p:blipFill>
        <p:spPr>
          <a:xfrm>
            <a:off x="976845" y="1418030"/>
            <a:ext cx="2347505" cy="1185830"/>
          </a:xfrm>
          <a:prstGeom prst="rect">
            <a:avLst/>
          </a:prstGeom>
        </p:spPr>
      </p:pic>
      <p:pic>
        <p:nvPicPr>
          <p:cNvPr id="4" name="Picture 3">
            <a:extLst>
              <a:ext uri="{FF2B5EF4-FFF2-40B4-BE49-F238E27FC236}">
                <a16:creationId xmlns:a16="http://schemas.microsoft.com/office/drawing/2014/main" id="{3527DAC0-A106-43D5-8DC3-EDA54DE8C60C}"/>
              </a:ext>
            </a:extLst>
          </p:cNvPr>
          <p:cNvPicPr>
            <a:picLocks noChangeAspect="1"/>
          </p:cNvPicPr>
          <p:nvPr/>
        </p:nvPicPr>
        <p:blipFill>
          <a:blip r:embed="rId9">
            <a:alphaModFix/>
          </a:blip>
          <a:stretch>
            <a:fillRect/>
          </a:stretch>
        </p:blipFill>
        <p:spPr>
          <a:xfrm>
            <a:off x="3805043" y="2423129"/>
            <a:ext cx="5172075" cy="438150"/>
          </a:xfrm>
          <a:prstGeom prst="rect">
            <a:avLst/>
          </a:prstGeom>
        </p:spPr>
      </p:pic>
      <p:sp>
        <p:nvSpPr>
          <p:cNvPr id="46" name="TextBox 45">
            <a:extLst>
              <a:ext uri="{FF2B5EF4-FFF2-40B4-BE49-F238E27FC236}">
                <a16:creationId xmlns:a16="http://schemas.microsoft.com/office/drawing/2014/main" id="{272C96EA-DB6A-40C8-9142-752A636468AC}"/>
              </a:ext>
            </a:extLst>
          </p:cNvPr>
          <p:cNvSpPr txBox="1"/>
          <p:nvPr/>
        </p:nvSpPr>
        <p:spPr>
          <a:xfrm>
            <a:off x="3634735" y="2054129"/>
            <a:ext cx="5666496" cy="4949496"/>
          </a:xfrm>
          <a:prstGeom prst="rect">
            <a:avLst/>
          </a:prstGeom>
          <a:noFill/>
        </p:spPr>
        <p:txBody>
          <a:bodyPr wrap="square" rtlCol="0">
            <a:spAutoFit/>
          </a:bodyPr>
          <a:lstStyle/>
          <a:p>
            <a:pPr>
              <a:lnSpc>
                <a:spcPct val="107000"/>
              </a:lnSpc>
              <a:spcAft>
                <a:spcPts val="800"/>
              </a:spcAft>
            </a:pPr>
            <a:r>
              <a:rPr lang="en-GB"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Suicide Prevention Day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observed on September 10 each year to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raise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awareness that suicide is a major preventable cause of premature death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promote worldwide action to prevent suicides.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Mental Health Day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observed on the 10th October each year to</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raise awareness of mental health issues, promote worldwide action to prevent mental ill-health and provide information and support for people experiencing mental ill health. </a:t>
            </a:r>
          </a:p>
          <a:p>
            <a:pPr>
              <a:lnSpc>
                <a:spcPct val="107000"/>
              </a:lnSpc>
              <a:spcAft>
                <a:spcPts val="800"/>
              </a:spcAft>
            </a:pP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Mental health problems exist in our lives, families, workplaces and communities, impacting everyone. We</a:t>
            </a:r>
            <a:r>
              <a:rPr lang="en-GB"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4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need to do as much as possible to prevent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suicide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mental ill-health – as individuals and as a society.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action agreed by Bassetlaw partners is to launch the first month long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Suicide Prevention and Mental Health </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wareness </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ampaign to run between September and October. </a:t>
            </a:r>
          </a:p>
          <a:p>
            <a:pPr>
              <a:lnSpc>
                <a:spcPct val="107000"/>
              </a:lnSpc>
              <a:spcAft>
                <a:spcPts val="800"/>
              </a:spcAft>
            </a:pPr>
            <a:endPar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encourage you to join us in taking simple </a:t>
            </a: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and effective </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to support our Bassetlaw communities.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39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6218809" y="3331060"/>
            <a:ext cx="5239" cy="418256"/>
          </a:xfrm>
          <a:prstGeom prst="rect">
            <a:avLst/>
          </a:prstGeom>
        </p:spPr>
        <p:txBody>
          <a:bodyPr lIns="0" tIns="0" rIns="0" bIns="0" rtlCol="0" anchor="t">
            <a:spAutoFit/>
          </a:bodyPr>
          <a:lstStyle/>
          <a:p>
            <a:pPr algn="ctr">
              <a:lnSpc>
                <a:spcPts val="4003"/>
              </a:lnSpc>
            </a:pPr>
            <a:endParaRPr sz="990" dirty="0"/>
          </a:p>
        </p:txBody>
      </p:sp>
      <p:sp>
        <p:nvSpPr>
          <p:cNvPr id="13" name="TextBox 13"/>
          <p:cNvSpPr txBox="1"/>
          <p:nvPr/>
        </p:nvSpPr>
        <p:spPr>
          <a:xfrm>
            <a:off x="-603743" y="855937"/>
            <a:ext cx="5860589" cy="923330"/>
          </a:xfrm>
          <a:prstGeom prst="rect">
            <a:avLst/>
          </a:prstGeom>
        </p:spPr>
        <p:txBody>
          <a:bodyPr wrap="square" lIns="0" tIns="0" rIns="0" bIns="0" rtlCol="0" anchor="t">
            <a:spAutoFit/>
          </a:bodyPr>
          <a:lstStyle/>
          <a:p>
            <a:pPr algn="ctr">
              <a:lnSpc>
                <a:spcPts val="3619"/>
              </a:lnSpc>
            </a:pPr>
            <a:endParaRPr lang="en-US" sz="3200" b="1" dirty="0">
              <a:latin typeface="Calibri" panose="020F0502020204030204" pitchFamily="34" charset="0"/>
              <a:cs typeface="Calibri" panose="020F0502020204030204" pitchFamily="34" charset="0"/>
            </a:endParaRPr>
          </a:p>
          <a:p>
            <a:pPr algn="ctr">
              <a:lnSpc>
                <a:spcPts val="3619"/>
              </a:lnSpc>
            </a:pPr>
            <a:r>
              <a:rPr lang="en-US" sz="3200" dirty="0">
                <a:solidFill>
                  <a:srgbClr val="000000"/>
                </a:solidFill>
                <a:latin typeface="Corben"/>
              </a:rPr>
              <a:t> </a:t>
            </a:r>
          </a:p>
        </p:txBody>
      </p:sp>
      <p:sp>
        <p:nvSpPr>
          <p:cNvPr id="21" name="TextBox 20">
            <a:extLst>
              <a:ext uri="{FF2B5EF4-FFF2-40B4-BE49-F238E27FC236}">
                <a16:creationId xmlns:a16="http://schemas.microsoft.com/office/drawing/2014/main" id="{2CCC60AE-70CF-4E0C-947A-ED18DD82AD98}"/>
              </a:ext>
            </a:extLst>
          </p:cNvPr>
          <p:cNvSpPr txBox="1"/>
          <p:nvPr/>
        </p:nvSpPr>
        <p:spPr>
          <a:xfrm>
            <a:off x="734744" y="2055955"/>
            <a:ext cx="8583716" cy="584775"/>
          </a:xfrm>
          <a:prstGeom prst="rect">
            <a:avLst/>
          </a:prstGeom>
          <a:noFill/>
        </p:spPr>
        <p:txBody>
          <a:bodyPr wrap="square" rtlCol="0">
            <a:spAutoFit/>
          </a:bodyPr>
          <a:lstStyle/>
          <a:p>
            <a:pPr marL="356235" lvl="1"/>
            <a:endParaRPr lang="en-US" sz="1600" dirty="0">
              <a:latin typeface="Calibri" panose="020F0502020204030204" pitchFamily="34" charset="0"/>
              <a:ea typeface="+mn-lt"/>
              <a:cs typeface="Calibri" panose="020F0502020204030204" pitchFamily="34" charset="0"/>
            </a:endParaRPr>
          </a:p>
          <a:p>
            <a:pPr marL="356235" lvl="1"/>
            <a:endParaRPr lang="en-US" sz="1600" dirty="0">
              <a:latin typeface="Calibri" panose="020F0502020204030204" pitchFamily="34" charset="0"/>
              <a:ea typeface="+mn-lt"/>
              <a:cs typeface="Calibri" panose="020F0502020204030204" pitchFamily="34" charset="0"/>
            </a:endParaRPr>
          </a:p>
        </p:txBody>
      </p:sp>
      <p:sp>
        <p:nvSpPr>
          <p:cNvPr id="14" name="TextBox 13">
            <a:extLst>
              <a:ext uri="{FF2B5EF4-FFF2-40B4-BE49-F238E27FC236}">
                <a16:creationId xmlns:a16="http://schemas.microsoft.com/office/drawing/2014/main" id="{86A473D7-F2C1-44B0-8673-07FE8B2C81D0}"/>
              </a:ext>
            </a:extLst>
          </p:cNvPr>
          <p:cNvSpPr txBox="1"/>
          <p:nvPr/>
        </p:nvSpPr>
        <p:spPr>
          <a:xfrm>
            <a:off x="981074" y="2775892"/>
            <a:ext cx="7668186" cy="3185487"/>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Calibri" panose="020F0502020204030204" pitchFamily="34" charset="0"/>
              </a:rPr>
              <a:t> </a:t>
            </a:r>
          </a:p>
          <a:p>
            <a:r>
              <a:rPr lang="en-GB" sz="1600" b="1" dirty="0">
                <a:effectLst/>
                <a:latin typeface="Calibri" panose="020F0502020204030204" pitchFamily="34" charset="0"/>
                <a:ea typeface="Calibri" panose="020F0502020204030204" pitchFamily="34" charset="0"/>
                <a:cs typeface="Calibri" panose="020F0502020204030204" pitchFamily="34" charset="0"/>
              </a:rPr>
              <a:t>We encourage input from a range of colleagues across Bassetlaw Place within the</a:t>
            </a:r>
            <a:r>
              <a:rPr lang="en-GB" sz="1600" b="1" u="sng" dirty="0">
                <a:effectLst/>
                <a:latin typeface="Calibri" panose="020F0502020204030204" pitchFamily="34" charset="0"/>
                <a:ea typeface="Calibri" panose="020F0502020204030204" pitchFamily="34" charset="0"/>
                <a:cs typeface="Calibri" panose="020F0502020204030204" pitchFamily="34" charset="0"/>
              </a:rPr>
              <a:t> NEW </a:t>
            </a:r>
            <a:r>
              <a:rPr lang="en-GB" sz="1600" b="1" dirty="0">
                <a:effectLst/>
                <a:latin typeface="Calibri" panose="020F0502020204030204" pitchFamily="34" charset="0"/>
                <a:ea typeface="Calibri" panose="020F0502020204030204" pitchFamily="34" charset="0"/>
                <a:cs typeface="Calibri" panose="020F0502020204030204" pitchFamily="34" charset="0"/>
              </a:rPr>
              <a:t>Bassetlaw Suicide Prevention Alliance working group</a:t>
            </a:r>
            <a:r>
              <a:rPr lang="en-GB" sz="1600" b="1" dirty="0">
                <a:latin typeface="Calibri" panose="020F0502020204030204" pitchFamily="34" charset="0"/>
                <a:ea typeface="Calibri" panose="020F0502020204030204" pitchFamily="34" charset="0"/>
                <a:cs typeface="Calibri" panose="020F0502020204030204" pitchFamily="34" charset="0"/>
              </a:rPr>
              <a:t> to support our work focused on preventing suicides, or within our existing Adults and Children and Young People’s Mental Health Alliances. </a:t>
            </a:r>
            <a:endParaRPr lang="en-GB" sz="1600" b="1" dirty="0">
              <a:effectLst/>
              <a:latin typeface="Calibri" panose="020F0502020204030204" pitchFamily="34" charset="0"/>
              <a:ea typeface="Calibri" panose="020F0502020204030204" pitchFamily="34" charset="0"/>
              <a:cs typeface="Calibri" panose="020F0502020204030204" pitchFamily="34" charset="0"/>
            </a:endParaRPr>
          </a:p>
          <a:p>
            <a:endParaRPr lang="en-GB" sz="1600" b="1" dirty="0">
              <a:latin typeface="Calibri" panose="020F0502020204030204" pitchFamily="34" charset="0"/>
              <a:ea typeface="Calibri" panose="020F0502020204030204" pitchFamily="34" charset="0"/>
              <a:cs typeface="Calibri" panose="020F0502020204030204" pitchFamily="34" charset="0"/>
            </a:endParaRPr>
          </a:p>
          <a:p>
            <a:r>
              <a:rPr lang="en-GB" sz="1600" b="1" dirty="0">
                <a:effectLst/>
                <a:latin typeface="Calibri" panose="020F0502020204030204" pitchFamily="34" charset="0"/>
                <a:ea typeface="Calibri" panose="020F0502020204030204" pitchFamily="34" charset="0"/>
                <a:cs typeface="Calibri" panose="020F0502020204030204" pitchFamily="34" charset="0"/>
              </a:rPr>
              <a:t>Please contact Mel Fox </a:t>
            </a:r>
            <a:r>
              <a:rPr lang="en-US" sz="1600" b="1"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mfox3@nhs.net</a:t>
            </a:r>
            <a:r>
              <a:rPr lang="en-GB" sz="1600" b="1" dirty="0">
                <a:effectLst/>
                <a:latin typeface="Calibri" panose="020F0502020204030204" pitchFamily="34" charset="0"/>
                <a:ea typeface="Calibri" panose="020F0502020204030204" pitchFamily="34" charset="0"/>
                <a:cs typeface="Calibri" panose="020F0502020204030204" pitchFamily="34" charset="0"/>
              </a:rPr>
              <a:t> to discuss your contributions to the Bassetlaw Suicide Prevention Alliance working group</a:t>
            </a:r>
            <a:r>
              <a:rPr lang="en-GB" sz="1600" b="1" dirty="0">
                <a:latin typeface="Calibri" panose="020F0502020204030204" pitchFamily="34" charset="0"/>
                <a:ea typeface="Calibri" panose="020F0502020204030204" pitchFamily="34" charset="0"/>
                <a:cs typeface="Calibri" panose="020F0502020204030204" pitchFamily="34" charset="0"/>
              </a:rPr>
              <a:t> or Mental Health Alliances. </a:t>
            </a:r>
            <a:endParaRPr lang="en-GB" sz="1600" b="1" dirty="0">
              <a:effectLst/>
              <a:latin typeface="Calibri" panose="020F0502020204030204" pitchFamily="34" charset="0"/>
              <a:ea typeface="Calibri" panose="020F0502020204030204" pitchFamily="34" charset="0"/>
              <a:cs typeface="Calibri" panose="020F0502020204030204" pitchFamily="34" charset="0"/>
            </a:endParaRPr>
          </a:p>
          <a:p>
            <a:endParaRPr lang="en-GB" sz="1600" b="1" dirty="0">
              <a:latin typeface="Calibri" panose="020F0502020204030204" pitchFamily="34" charset="0"/>
              <a:cs typeface="Calibri" panose="020F0502020204030204" pitchFamily="34" charset="0"/>
            </a:endParaRPr>
          </a:p>
          <a:p>
            <a:r>
              <a:rPr lang="en-GB" sz="1600" b="1" dirty="0">
                <a:latin typeface="Calibri" panose="020F0502020204030204" pitchFamily="34" charset="0"/>
                <a:cs typeface="Calibri" panose="020F0502020204030204" pitchFamily="34" charset="0"/>
              </a:rPr>
              <a:t>Bassetlaw Mental Health, Suicide Prevention and Health Inequalities Lead  </a:t>
            </a:r>
          </a:p>
          <a:p>
            <a:r>
              <a:rPr lang="en-GB" sz="1600" b="1" dirty="0">
                <a:latin typeface="Calibri" panose="020F0502020204030204" pitchFamily="34" charset="0"/>
                <a:cs typeface="Calibri" panose="020F0502020204030204" pitchFamily="34" charset="0"/>
              </a:rPr>
              <a:t>Helen Azar: </a:t>
            </a:r>
            <a:r>
              <a:rPr lang="en-GB" sz="1600" b="1" dirty="0">
                <a:latin typeface="Calibri" panose="020F0502020204030204" pitchFamily="34" charset="0"/>
                <a:cs typeface="Calibri" panose="020F0502020204030204" pitchFamily="34" charset="0"/>
                <a:hlinkClick r:id="rId4"/>
              </a:rPr>
              <a:t>helen.azar@nhs.net</a:t>
            </a:r>
            <a:r>
              <a:rPr lang="en-GB" sz="1600" b="1" dirty="0">
                <a:latin typeface="Calibri" panose="020F0502020204030204" pitchFamily="34" charset="0"/>
                <a:cs typeface="Calibri" panose="020F0502020204030204" pitchFamily="34" charset="0"/>
              </a:rPr>
              <a:t> </a:t>
            </a:r>
          </a:p>
          <a:p>
            <a:endParaRPr lang="en-GB" sz="1800" dirty="0">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13F07915-0483-4B23-B53E-5E00E3F44BB7}"/>
              </a:ext>
            </a:extLst>
          </p:cNvPr>
          <p:cNvSpPr txBox="1"/>
          <p:nvPr/>
        </p:nvSpPr>
        <p:spPr>
          <a:xfrm>
            <a:off x="803962" y="941937"/>
            <a:ext cx="6168338" cy="1815882"/>
          </a:xfrm>
          <a:prstGeom prst="rect">
            <a:avLst/>
          </a:prstGeom>
          <a:noFill/>
        </p:spPr>
        <p:txBody>
          <a:bodyPr wrap="square">
            <a:spAutoFit/>
          </a:bodyPr>
          <a:lstStyle/>
          <a:p>
            <a:r>
              <a:rPr lang="en-GB" sz="2800" b="1" dirty="0">
                <a:latin typeface="Calibri" panose="020F0502020204030204" pitchFamily="34" charset="0"/>
                <a:cs typeface="Calibri" panose="020F0502020204030204" pitchFamily="34" charset="0"/>
              </a:rPr>
              <a:t>Want to know more about how you can be involved to support s</a:t>
            </a:r>
            <a:r>
              <a:rPr lang="en-GB" sz="2800" b="1" dirty="0">
                <a:effectLst/>
                <a:latin typeface="Calibri" panose="020F0502020204030204" pitchFamily="34" charset="0"/>
                <a:ea typeface="Calibri" panose="020F0502020204030204" pitchFamily="34" charset="0"/>
                <a:cs typeface="Calibri" panose="020F0502020204030204" pitchFamily="34" charset="0"/>
              </a:rPr>
              <a:t>uicide prevention and mental ill health across Bassetlaw</a:t>
            </a:r>
            <a:r>
              <a:rPr lang="en-GB" sz="2800" b="1" dirty="0">
                <a:latin typeface="Calibri" panose="020F0502020204030204" pitchFamily="34" charset="0"/>
                <a:cs typeface="Calibri" panose="020F0502020204030204" pitchFamily="34" charset="0"/>
              </a:rPr>
              <a:t>? </a:t>
            </a:r>
          </a:p>
        </p:txBody>
      </p:sp>
      <p:pic>
        <p:nvPicPr>
          <p:cNvPr id="11" name="object 3">
            <a:extLst>
              <a:ext uri="{FF2B5EF4-FFF2-40B4-BE49-F238E27FC236}">
                <a16:creationId xmlns:a16="http://schemas.microsoft.com/office/drawing/2014/main" id="{D0257612-005B-44D5-B906-3D1F727B9EA8}"/>
              </a:ext>
            </a:extLst>
          </p:cNvPr>
          <p:cNvPicPr/>
          <p:nvPr/>
        </p:nvPicPr>
        <p:blipFill>
          <a:blip r:embed="rId5" cstate="print"/>
          <a:stretch>
            <a:fillRect/>
          </a:stretch>
        </p:blipFill>
        <p:spPr>
          <a:xfrm>
            <a:off x="7145518" y="761283"/>
            <a:ext cx="2002302" cy="1444203"/>
          </a:xfrm>
          <a:prstGeom prst="rect">
            <a:avLst/>
          </a:prstGeom>
        </p:spPr>
      </p:pic>
      <p:pic>
        <p:nvPicPr>
          <p:cNvPr id="17" name="object 5">
            <a:extLst>
              <a:ext uri="{FF2B5EF4-FFF2-40B4-BE49-F238E27FC236}">
                <a16:creationId xmlns:a16="http://schemas.microsoft.com/office/drawing/2014/main" id="{4A5A0F30-D682-4AAF-AB04-C4CDA1AFDB9B}"/>
              </a:ext>
            </a:extLst>
          </p:cNvPr>
          <p:cNvPicPr/>
          <p:nvPr/>
        </p:nvPicPr>
        <p:blipFill>
          <a:blip r:embed="rId6" cstate="print"/>
          <a:stretch>
            <a:fillRect/>
          </a:stretch>
        </p:blipFill>
        <p:spPr>
          <a:xfrm>
            <a:off x="734744" y="5793672"/>
            <a:ext cx="1944535" cy="1165879"/>
          </a:xfrm>
          <a:prstGeom prst="rect">
            <a:avLst/>
          </a:prstGeom>
        </p:spPr>
      </p:pic>
      <p:sp>
        <p:nvSpPr>
          <p:cNvPr id="22" name="object 2">
            <a:extLst>
              <a:ext uri="{FF2B5EF4-FFF2-40B4-BE49-F238E27FC236}">
                <a16:creationId xmlns:a16="http://schemas.microsoft.com/office/drawing/2014/main" id="{8A26C0D2-FDA6-4ACD-B1EE-794F4235887C}"/>
              </a:ext>
            </a:extLst>
          </p:cNvPr>
          <p:cNvSpPr/>
          <p:nvPr/>
        </p:nvSpPr>
        <p:spPr>
          <a:xfrm rot="199452">
            <a:off x="833639" y="5835509"/>
            <a:ext cx="1746743" cy="1074302"/>
          </a:xfrm>
          <a:custGeom>
            <a:avLst/>
            <a:gdLst/>
            <a:ahLst/>
            <a:cxnLst/>
            <a:rect l="l" t="t" r="r" b="b"/>
            <a:pathLst>
              <a:path w="4964430" h="3454400">
                <a:moveTo>
                  <a:pt x="2872725" y="63500"/>
                </a:moveTo>
                <a:lnTo>
                  <a:pt x="1375375" y="63500"/>
                </a:lnTo>
                <a:lnTo>
                  <a:pt x="1186519" y="114300"/>
                </a:lnTo>
                <a:lnTo>
                  <a:pt x="1140363" y="139700"/>
                </a:lnTo>
                <a:lnTo>
                  <a:pt x="1049522" y="165100"/>
                </a:lnTo>
                <a:lnTo>
                  <a:pt x="1004894" y="190500"/>
                </a:lnTo>
                <a:lnTo>
                  <a:pt x="960831" y="203200"/>
                </a:lnTo>
                <a:lnTo>
                  <a:pt x="917363" y="228600"/>
                </a:lnTo>
                <a:lnTo>
                  <a:pt x="832326" y="279400"/>
                </a:lnTo>
                <a:lnTo>
                  <a:pt x="790814" y="292100"/>
                </a:lnTo>
                <a:lnTo>
                  <a:pt x="750010" y="317500"/>
                </a:lnTo>
                <a:lnTo>
                  <a:pt x="709944" y="355600"/>
                </a:lnTo>
                <a:lnTo>
                  <a:pt x="670644" y="381000"/>
                </a:lnTo>
                <a:lnTo>
                  <a:pt x="632138" y="406400"/>
                </a:lnTo>
                <a:lnTo>
                  <a:pt x="594456" y="431800"/>
                </a:lnTo>
                <a:lnTo>
                  <a:pt x="557625" y="469900"/>
                </a:lnTo>
                <a:lnTo>
                  <a:pt x="521674" y="495300"/>
                </a:lnTo>
                <a:lnTo>
                  <a:pt x="486632" y="533400"/>
                </a:lnTo>
                <a:lnTo>
                  <a:pt x="452527" y="558800"/>
                </a:lnTo>
                <a:lnTo>
                  <a:pt x="419388" y="596900"/>
                </a:lnTo>
                <a:lnTo>
                  <a:pt x="387244" y="635000"/>
                </a:lnTo>
                <a:lnTo>
                  <a:pt x="356122" y="673100"/>
                </a:lnTo>
                <a:lnTo>
                  <a:pt x="326052" y="711200"/>
                </a:lnTo>
                <a:lnTo>
                  <a:pt x="297062" y="749300"/>
                </a:lnTo>
                <a:lnTo>
                  <a:pt x="269181" y="787400"/>
                </a:lnTo>
                <a:lnTo>
                  <a:pt x="242436" y="825500"/>
                </a:lnTo>
                <a:lnTo>
                  <a:pt x="216858" y="876300"/>
                </a:lnTo>
                <a:lnTo>
                  <a:pt x="192473" y="914400"/>
                </a:lnTo>
                <a:lnTo>
                  <a:pt x="169311" y="952500"/>
                </a:lnTo>
                <a:lnTo>
                  <a:pt x="147401" y="1003300"/>
                </a:lnTo>
                <a:lnTo>
                  <a:pt x="126770" y="1054100"/>
                </a:lnTo>
                <a:lnTo>
                  <a:pt x="108281" y="1092200"/>
                </a:lnTo>
                <a:lnTo>
                  <a:pt x="91173" y="1143000"/>
                </a:lnTo>
                <a:lnTo>
                  <a:pt x="75468" y="1181100"/>
                </a:lnTo>
                <a:lnTo>
                  <a:pt x="61186" y="1231900"/>
                </a:lnTo>
                <a:lnTo>
                  <a:pt x="48346" y="1270000"/>
                </a:lnTo>
                <a:lnTo>
                  <a:pt x="36969" y="1320800"/>
                </a:lnTo>
                <a:lnTo>
                  <a:pt x="27076" y="1371600"/>
                </a:lnTo>
                <a:lnTo>
                  <a:pt x="18686" y="1409700"/>
                </a:lnTo>
                <a:lnTo>
                  <a:pt x="11820" y="1460500"/>
                </a:lnTo>
                <a:lnTo>
                  <a:pt x="6498" y="1511300"/>
                </a:lnTo>
                <a:lnTo>
                  <a:pt x="2741" y="1549400"/>
                </a:lnTo>
                <a:lnTo>
                  <a:pt x="568" y="1600200"/>
                </a:lnTo>
                <a:lnTo>
                  <a:pt x="0" y="1651000"/>
                </a:lnTo>
                <a:lnTo>
                  <a:pt x="1057" y="1689100"/>
                </a:lnTo>
                <a:lnTo>
                  <a:pt x="3759" y="1739900"/>
                </a:lnTo>
                <a:lnTo>
                  <a:pt x="8127" y="1778000"/>
                </a:lnTo>
                <a:lnTo>
                  <a:pt x="14181" y="1828800"/>
                </a:lnTo>
                <a:lnTo>
                  <a:pt x="21941" y="1879600"/>
                </a:lnTo>
                <a:lnTo>
                  <a:pt x="31427" y="1917700"/>
                </a:lnTo>
                <a:lnTo>
                  <a:pt x="42661" y="1968500"/>
                </a:lnTo>
                <a:lnTo>
                  <a:pt x="55661" y="2006600"/>
                </a:lnTo>
                <a:lnTo>
                  <a:pt x="70448" y="2044700"/>
                </a:lnTo>
                <a:lnTo>
                  <a:pt x="87043" y="2095500"/>
                </a:lnTo>
                <a:lnTo>
                  <a:pt x="105465" y="2133600"/>
                </a:lnTo>
                <a:lnTo>
                  <a:pt x="125735" y="2171700"/>
                </a:lnTo>
                <a:lnTo>
                  <a:pt x="147874" y="2222500"/>
                </a:lnTo>
                <a:lnTo>
                  <a:pt x="171901" y="2260600"/>
                </a:lnTo>
                <a:lnTo>
                  <a:pt x="197836" y="2298700"/>
                </a:lnTo>
                <a:lnTo>
                  <a:pt x="225701" y="2336800"/>
                </a:lnTo>
                <a:lnTo>
                  <a:pt x="255515" y="2374900"/>
                </a:lnTo>
                <a:lnTo>
                  <a:pt x="287298" y="2400300"/>
                </a:lnTo>
                <a:lnTo>
                  <a:pt x="321071" y="2438400"/>
                </a:lnTo>
                <a:lnTo>
                  <a:pt x="356855" y="2476500"/>
                </a:lnTo>
                <a:lnTo>
                  <a:pt x="394668" y="2501900"/>
                </a:lnTo>
                <a:lnTo>
                  <a:pt x="380609" y="2552700"/>
                </a:lnTo>
                <a:lnTo>
                  <a:pt x="366970" y="2603500"/>
                </a:lnTo>
                <a:lnTo>
                  <a:pt x="353718" y="2654300"/>
                </a:lnTo>
                <a:lnTo>
                  <a:pt x="340817" y="2692400"/>
                </a:lnTo>
                <a:lnTo>
                  <a:pt x="328232" y="2743200"/>
                </a:lnTo>
                <a:lnTo>
                  <a:pt x="315928" y="2794000"/>
                </a:lnTo>
                <a:lnTo>
                  <a:pt x="303871" y="2844800"/>
                </a:lnTo>
                <a:lnTo>
                  <a:pt x="292025" y="2882900"/>
                </a:lnTo>
                <a:lnTo>
                  <a:pt x="280355" y="2933700"/>
                </a:lnTo>
                <a:lnTo>
                  <a:pt x="268826" y="2984500"/>
                </a:lnTo>
                <a:lnTo>
                  <a:pt x="257404" y="3035300"/>
                </a:lnTo>
                <a:lnTo>
                  <a:pt x="246053" y="3086100"/>
                </a:lnTo>
                <a:lnTo>
                  <a:pt x="223426" y="3175000"/>
                </a:lnTo>
                <a:lnTo>
                  <a:pt x="212079" y="3225800"/>
                </a:lnTo>
                <a:lnTo>
                  <a:pt x="200664" y="3276600"/>
                </a:lnTo>
                <a:lnTo>
                  <a:pt x="189145" y="3327400"/>
                </a:lnTo>
                <a:lnTo>
                  <a:pt x="188472" y="3340100"/>
                </a:lnTo>
                <a:lnTo>
                  <a:pt x="195270" y="3352800"/>
                </a:lnTo>
                <a:lnTo>
                  <a:pt x="207429" y="3365500"/>
                </a:lnTo>
                <a:lnTo>
                  <a:pt x="222841" y="3378200"/>
                </a:lnTo>
                <a:lnTo>
                  <a:pt x="212519" y="3416300"/>
                </a:lnTo>
                <a:lnTo>
                  <a:pt x="227092" y="3441700"/>
                </a:lnTo>
                <a:lnTo>
                  <a:pt x="258015" y="3454400"/>
                </a:lnTo>
                <a:lnTo>
                  <a:pt x="296744" y="3454400"/>
                </a:lnTo>
                <a:lnTo>
                  <a:pt x="343544" y="3429000"/>
                </a:lnTo>
                <a:lnTo>
                  <a:pt x="389362" y="3403600"/>
                </a:lnTo>
                <a:lnTo>
                  <a:pt x="478565" y="3352800"/>
                </a:lnTo>
                <a:lnTo>
                  <a:pt x="522206" y="3314700"/>
                </a:lnTo>
                <a:lnTo>
                  <a:pt x="281383" y="3314700"/>
                </a:lnTo>
                <a:lnTo>
                  <a:pt x="294556" y="3263900"/>
                </a:lnTo>
                <a:lnTo>
                  <a:pt x="307854" y="3213100"/>
                </a:lnTo>
                <a:lnTo>
                  <a:pt x="321260" y="3162300"/>
                </a:lnTo>
                <a:lnTo>
                  <a:pt x="334753" y="3111500"/>
                </a:lnTo>
                <a:lnTo>
                  <a:pt x="348315" y="3060700"/>
                </a:lnTo>
                <a:lnTo>
                  <a:pt x="361928" y="3022600"/>
                </a:lnTo>
                <a:lnTo>
                  <a:pt x="416496" y="2819400"/>
                </a:lnTo>
                <a:lnTo>
                  <a:pt x="430072" y="2768600"/>
                </a:lnTo>
                <a:lnTo>
                  <a:pt x="443585" y="2717800"/>
                </a:lnTo>
                <a:lnTo>
                  <a:pt x="457014" y="2667000"/>
                </a:lnTo>
                <a:lnTo>
                  <a:pt x="470341" y="2616200"/>
                </a:lnTo>
                <a:lnTo>
                  <a:pt x="483547" y="2565400"/>
                </a:lnTo>
                <a:lnTo>
                  <a:pt x="496613" y="2514600"/>
                </a:lnTo>
                <a:lnTo>
                  <a:pt x="505194" y="2501900"/>
                </a:lnTo>
                <a:lnTo>
                  <a:pt x="508010" y="2476500"/>
                </a:lnTo>
                <a:lnTo>
                  <a:pt x="503789" y="2463800"/>
                </a:lnTo>
                <a:lnTo>
                  <a:pt x="491262" y="2451100"/>
                </a:lnTo>
                <a:lnTo>
                  <a:pt x="456859" y="2413000"/>
                </a:lnTo>
                <a:lnTo>
                  <a:pt x="423759" y="2374900"/>
                </a:lnTo>
                <a:lnTo>
                  <a:pt x="392033" y="2336800"/>
                </a:lnTo>
                <a:lnTo>
                  <a:pt x="361752" y="2298700"/>
                </a:lnTo>
                <a:lnTo>
                  <a:pt x="332987" y="2260600"/>
                </a:lnTo>
                <a:lnTo>
                  <a:pt x="305808" y="2222500"/>
                </a:lnTo>
                <a:lnTo>
                  <a:pt x="280286" y="2184400"/>
                </a:lnTo>
                <a:lnTo>
                  <a:pt x="256491" y="2133600"/>
                </a:lnTo>
                <a:lnTo>
                  <a:pt x="234494" y="2095500"/>
                </a:lnTo>
                <a:lnTo>
                  <a:pt x="214366" y="2057400"/>
                </a:lnTo>
                <a:lnTo>
                  <a:pt x="196177" y="2006600"/>
                </a:lnTo>
                <a:lnTo>
                  <a:pt x="179999" y="1968500"/>
                </a:lnTo>
                <a:lnTo>
                  <a:pt x="165902" y="1917700"/>
                </a:lnTo>
                <a:lnTo>
                  <a:pt x="153956" y="1866900"/>
                </a:lnTo>
                <a:lnTo>
                  <a:pt x="144232" y="1828800"/>
                </a:lnTo>
                <a:lnTo>
                  <a:pt x="136801" y="1778000"/>
                </a:lnTo>
                <a:lnTo>
                  <a:pt x="131734" y="1727200"/>
                </a:lnTo>
                <a:lnTo>
                  <a:pt x="129101" y="1676400"/>
                </a:lnTo>
                <a:lnTo>
                  <a:pt x="128972" y="1625600"/>
                </a:lnTo>
                <a:lnTo>
                  <a:pt x="131419" y="1574800"/>
                </a:lnTo>
                <a:lnTo>
                  <a:pt x="135871" y="1524000"/>
                </a:lnTo>
                <a:lnTo>
                  <a:pt x="142121" y="1485900"/>
                </a:lnTo>
                <a:lnTo>
                  <a:pt x="150131" y="1435100"/>
                </a:lnTo>
                <a:lnTo>
                  <a:pt x="159867" y="1384300"/>
                </a:lnTo>
                <a:lnTo>
                  <a:pt x="171290" y="1333500"/>
                </a:lnTo>
                <a:lnTo>
                  <a:pt x="184365" y="1295400"/>
                </a:lnTo>
                <a:lnTo>
                  <a:pt x="199054" y="1244600"/>
                </a:lnTo>
                <a:lnTo>
                  <a:pt x="215321" y="1193800"/>
                </a:lnTo>
                <a:lnTo>
                  <a:pt x="233129" y="1155700"/>
                </a:lnTo>
                <a:lnTo>
                  <a:pt x="252441" y="1104900"/>
                </a:lnTo>
                <a:lnTo>
                  <a:pt x="273220" y="1066800"/>
                </a:lnTo>
                <a:lnTo>
                  <a:pt x="295430" y="1016000"/>
                </a:lnTo>
                <a:lnTo>
                  <a:pt x="319035" y="977900"/>
                </a:lnTo>
                <a:lnTo>
                  <a:pt x="343997" y="939800"/>
                </a:lnTo>
                <a:lnTo>
                  <a:pt x="370279" y="889000"/>
                </a:lnTo>
                <a:lnTo>
                  <a:pt x="397845" y="850900"/>
                </a:lnTo>
                <a:lnTo>
                  <a:pt x="426658" y="812800"/>
                </a:lnTo>
                <a:lnTo>
                  <a:pt x="456682" y="774700"/>
                </a:lnTo>
                <a:lnTo>
                  <a:pt x="487880" y="736600"/>
                </a:lnTo>
                <a:lnTo>
                  <a:pt x="520214" y="711200"/>
                </a:lnTo>
                <a:lnTo>
                  <a:pt x="556621" y="673100"/>
                </a:lnTo>
                <a:lnTo>
                  <a:pt x="593738" y="635000"/>
                </a:lnTo>
                <a:lnTo>
                  <a:pt x="631547" y="596900"/>
                </a:lnTo>
                <a:lnTo>
                  <a:pt x="670027" y="558800"/>
                </a:lnTo>
                <a:lnTo>
                  <a:pt x="709160" y="533400"/>
                </a:lnTo>
                <a:lnTo>
                  <a:pt x="789308" y="482600"/>
                </a:lnTo>
                <a:lnTo>
                  <a:pt x="830285" y="444500"/>
                </a:lnTo>
                <a:lnTo>
                  <a:pt x="871837" y="419100"/>
                </a:lnTo>
                <a:lnTo>
                  <a:pt x="913947" y="406400"/>
                </a:lnTo>
                <a:lnTo>
                  <a:pt x="999762" y="355600"/>
                </a:lnTo>
                <a:lnTo>
                  <a:pt x="1043429" y="342900"/>
                </a:lnTo>
                <a:lnTo>
                  <a:pt x="1087576" y="317500"/>
                </a:lnTo>
                <a:lnTo>
                  <a:pt x="1177236" y="292100"/>
                </a:lnTo>
                <a:lnTo>
                  <a:pt x="1222710" y="266700"/>
                </a:lnTo>
                <a:lnTo>
                  <a:pt x="1314851" y="241300"/>
                </a:lnTo>
                <a:lnTo>
                  <a:pt x="1361480" y="241300"/>
                </a:lnTo>
                <a:lnTo>
                  <a:pt x="1503370" y="203200"/>
                </a:lnTo>
                <a:lnTo>
                  <a:pt x="1551271" y="203200"/>
                </a:lnTo>
                <a:lnTo>
                  <a:pt x="1599441" y="190500"/>
                </a:lnTo>
                <a:lnTo>
                  <a:pt x="1696517" y="190500"/>
                </a:lnTo>
                <a:lnTo>
                  <a:pt x="1745383" y="177800"/>
                </a:lnTo>
                <a:lnTo>
                  <a:pt x="3405300" y="177800"/>
                </a:lnTo>
                <a:lnTo>
                  <a:pt x="3214896" y="127000"/>
                </a:lnTo>
                <a:lnTo>
                  <a:pt x="3166690" y="127000"/>
                </a:lnTo>
                <a:lnTo>
                  <a:pt x="3020636" y="88900"/>
                </a:lnTo>
                <a:lnTo>
                  <a:pt x="2971520" y="88900"/>
                </a:lnTo>
                <a:lnTo>
                  <a:pt x="2872725" y="63500"/>
                </a:lnTo>
                <a:close/>
              </a:path>
              <a:path w="4964430" h="3454400">
                <a:moveTo>
                  <a:pt x="3341178" y="3340100"/>
                </a:moveTo>
                <a:lnTo>
                  <a:pt x="2888574" y="3340100"/>
                </a:lnTo>
                <a:lnTo>
                  <a:pt x="2938527" y="3352800"/>
                </a:lnTo>
                <a:lnTo>
                  <a:pt x="3290890" y="3352800"/>
                </a:lnTo>
                <a:lnTo>
                  <a:pt x="3341178" y="3340100"/>
                </a:lnTo>
                <a:close/>
              </a:path>
              <a:path w="4964430" h="3454400">
                <a:moveTo>
                  <a:pt x="3491175" y="3327400"/>
                </a:moveTo>
                <a:lnTo>
                  <a:pt x="2740082" y="3327400"/>
                </a:lnTo>
                <a:lnTo>
                  <a:pt x="2789315" y="3340100"/>
                </a:lnTo>
                <a:lnTo>
                  <a:pt x="3441357" y="3340100"/>
                </a:lnTo>
                <a:lnTo>
                  <a:pt x="3491175" y="3327400"/>
                </a:lnTo>
                <a:close/>
              </a:path>
              <a:path w="4964430" h="3454400">
                <a:moveTo>
                  <a:pt x="1687688" y="2844800"/>
                </a:moveTo>
                <a:lnTo>
                  <a:pt x="1194822" y="2844800"/>
                </a:lnTo>
                <a:lnTo>
                  <a:pt x="1241958" y="2870200"/>
                </a:lnTo>
                <a:lnTo>
                  <a:pt x="1383583" y="2921000"/>
                </a:lnTo>
                <a:lnTo>
                  <a:pt x="1430879" y="2946400"/>
                </a:lnTo>
                <a:lnTo>
                  <a:pt x="1478226" y="2959100"/>
                </a:lnTo>
                <a:lnTo>
                  <a:pt x="1525630" y="2984500"/>
                </a:lnTo>
                <a:lnTo>
                  <a:pt x="1573096" y="2997200"/>
                </a:lnTo>
                <a:lnTo>
                  <a:pt x="1620627" y="3022600"/>
                </a:lnTo>
                <a:lnTo>
                  <a:pt x="1715908" y="3048000"/>
                </a:lnTo>
                <a:lnTo>
                  <a:pt x="1763667" y="3073400"/>
                </a:lnTo>
                <a:lnTo>
                  <a:pt x="1859446" y="3098800"/>
                </a:lnTo>
                <a:lnTo>
                  <a:pt x="1907475" y="3124200"/>
                </a:lnTo>
                <a:lnTo>
                  <a:pt x="2003839" y="3149600"/>
                </a:lnTo>
                <a:lnTo>
                  <a:pt x="2052182" y="3175000"/>
                </a:lnTo>
                <a:lnTo>
                  <a:pt x="2542693" y="3302000"/>
                </a:lnTo>
                <a:lnTo>
                  <a:pt x="2592557" y="3302000"/>
                </a:lnTo>
                <a:lnTo>
                  <a:pt x="2691161" y="3327400"/>
                </a:lnTo>
                <a:lnTo>
                  <a:pt x="3540764" y="3327400"/>
                </a:lnTo>
                <a:lnTo>
                  <a:pt x="3831469" y="3251200"/>
                </a:lnTo>
                <a:lnTo>
                  <a:pt x="3878445" y="3225800"/>
                </a:lnTo>
                <a:lnTo>
                  <a:pt x="3924903" y="3213100"/>
                </a:lnTo>
                <a:lnTo>
                  <a:pt x="3970808" y="3187700"/>
                </a:lnTo>
                <a:lnTo>
                  <a:pt x="4016122" y="3175000"/>
                </a:lnTo>
                <a:lnTo>
                  <a:pt x="3019652" y="3175000"/>
                </a:lnTo>
                <a:lnTo>
                  <a:pt x="2969677" y="3162300"/>
                </a:lnTo>
                <a:lnTo>
                  <a:pt x="2870123" y="3162300"/>
                </a:lnTo>
                <a:lnTo>
                  <a:pt x="2820540" y="3149600"/>
                </a:lnTo>
                <a:lnTo>
                  <a:pt x="2771084" y="3149600"/>
                </a:lnTo>
                <a:lnTo>
                  <a:pt x="2721753" y="3136900"/>
                </a:lnTo>
                <a:lnTo>
                  <a:pt x="2672545" y="3136900"/>
                </a:lnTo>
                <a:lnTo>
                  <a:pt x="2476903" y="3086100"/>
                </a:lnTo>
                <a:lnTo>
                  <a:pt x="2428281" y="3086100"/>
                </a:lnTo>
                <a:lnTo>
                  <a:pt x="2234886" y="3035300"/>
                </a:lnTo>
                <a:lnTo>
                  <a:pt x="2186801" y="3009900"/>
                </a:lnTo>
                <a:lnTo>
                  <a:pt x="1995459" y="2959100"/>
                </a:lnTo>
                <a:lnTo>
                  <a:pt x="1947863" y="2933700"/>
                </a:lnTo>
                <a:lnTo>
                  <a:pt x="1852945" y="2908300"/>
                </a:lnTo>
                <a:lnTo>
                  <a:pt x="1805619" y="2882900"/>
                </a:lnTo>
                <a:lnTo>
                  <a:pt x="1711225" y="2857500"/>
                </a:lnTo>
                <a:lnTo>
                  <a:pt x="1687688" y="2844800"/>
                </a:lnTo>
                <a:close/>
              </a:path>
              <a:path w="4964430" h="3454400">
                <a:moveTo>
                  <a:pt x="1104992" y="2616200"/>
                </a:moveTo>
                <a:lnTo>
                  <a:pt x="1060789" y="2616200"/>
                </a:lnTo>
                <a:lnTo>
                  <a:pt x="1026306" y="2628900"/>
                </a:lnTo>
                <a:lnTo>
                  <a:pt x="1003240" y="2654300"/>
                </a:lnTo>
                <a:lnTo>
                  <a:pt x="993289" y="2692400"/>
                </a:lnTo>
                <a:lnTo>
                  <a:pt x="998153" y="2730500"/>
                </a:lnTo>
                <a:lnTo>
                  <a:pt x="1019529" y="2768600"/>
                </a:lnTo>
                <a:lnTo>
                  <a:pt x="979298" y="2794000"/>
                </a:lnTo>
                <a:lnTo>
                  <a:pt x="939253" y="2832100"/>
                </a:lnTo>
                <a:lnTo>
                  <a:pt x="780698" y="2933700"/>
                </a:lnTo>
                <a:lnTo>
                  <a:pt x="741408" y="2971800"/>
                </a:lnTo>
                <a:lnTo>
                  <a:pt x="624190" y="3048000"/>
                </a:lnTo>
                <a:lnTo>
                  <a:pt x="585913" y="3086100"/>
                </a:lnTo>
                <a:lnTo>
                  <a:pt x="469265" y="3162300"/>
                </a:lnTo>
                <a:lnTo>
                  <a:pt x="430476" y="3200400"/>
                </a:lnTo>
                <a:lnTo>
                  <a:pt x="392083" y="3225800"/>
                </a:lnTo>
                <a:lnTo>
                  <a:pt x="354297" y="3251200"/>
                </a:lnTo>
                <a:lnTo>
                  <a:pt x="317327" y="3289300"/>
                </a:lnTo>
                <a:lnTo>
                  <a:pt x="281383" y="3314700"/>
                </a:lnTo>
                <a:lnTo>
                  <a:pt x="522206" y="3314700"/>
                </a:lnTo>
                <a:lnTo>
                  <a:pt x="565376" y="3289300"/>
                </a:lnTo>
                <a:lnTo>
                  <a:pt x="608203" y="3251200"/>
                </a:lnTo>
                <a:lnTo>
                  <a:pt x="650815" y="3225800"/>
                </a:lnTo>
                <a:lnTo>
                  <a:pt x="693339" y="3187700"/>
                </a:lnTo>
                <a:lnTo>
                  <a:pt x="735904" y="3162300"/>
                </a:lnTo>
                <a:lnTo>
                  <a:pt x="776930" y="3136900"/>
                </a:lnTo>
                <a:lnTo>
                  <a:pt x="818041" y="3098800"/>
                </a:lnTo>
                <a:lnTo>
                  <a:pt x="900588" y="3048000"/>
                </a:lnTo>
                <a:lnTo>
                  <a:pt x="942060" y="3009900"/>
                </a:lnTo>
                <a:lnTo>
                  <a:pt x="1152136" y="2882900"/>
                </a:lnTo>
                <a:lnTo>
                  <a:pt x="1194822" y="2844800"/>
                </a:lnTo>
                <a:lnTo>
                  <a:pt x="1687688" y="2844800"/>
                </a:lnTo>
                <a:lnTo>
                  <a:pt x="1664152" y="2832100"/>
                </a:lnTo>
                <a:lnTo>
                  <a:pt x="1617159" y="2819400"/>
                </a:lnTo>
                <a:lnTo>
                  <a:pt x="1570245" y="2794000"/>
                </a:lnTo>
                <a:lnTo>
                  <a:pt x="1476644" y="2768600"/>
                </a:lnTo>
                <a:lnTo>
                  <a:pt x="1429954" y="2743200"/>
                </a:lnTo>
                <a:lnTo>
                  <a:pt x="1383334" y="2730500"/>
                </a:lnTo>
                <a:lnTo>
                  <a:pt x="1290299" y="2692400"/>
                </a:lnTo>
                <a:lnTo>
                  <a:pt x="1243880" y="2667000"/>
                </a:lnTo>
                <a:lnTo>
                  <a:pt x="1197523" y="2654300"/>
                </a:lnTo>
                <a:lnTo>
                  <a:pt x="1151228" y="2628900"/>
                </a:lnTo>
                <a:lnTo>
                  <a:pt x="1104992" y="2616200"/>
                </a:lnTo>
                <a:close/>
              </a:path>
              <a:path w="4964430" h="3454400">
                <a:moveTo>
                  <a:pt x="3405300" y="177800"/>
                </a:moveTo>
                <a:lnTo>
                  <a:pt x="2191595" y="177800"/>
                </a:lnTo>
                <a:lnTo>
                  <a:pt x="2241536" y="190500"/>
                </a:lnTo>
                <a:lnTo>
                  <a:pt x="2389549" y="190500"/>
                </a:lnTo>
                <a:lnTo>
                  <a:pt x="2438836" y="203200"/>
                </a:lnTo>
                <a:lnTo>
                  <a:pt x="2537812" y="203200"/>
                </a:lnTo>
                <a:lnTo>
                  <a:pt x="2587458" y="215900"/>
                </a:lnTo>
                <a:lnTo>
                  <a:pt x="2637183" y="215900"/>
                </a:lnTo>
                <a:lnTo>
                  <a:pt x="2686965" y="228600"/>
                </a:lnTo>
                <a:lnTo>
                  <a:pt x="2736784" y="228600"/>
                </a:lnTo>
                <a:lnTo>
                  <a:pt x="2786619" y="241300"/>
                </a:lnTo>
                <a:lnTo>
                  <a:pt x="2836449" y="241300"/>
                </a:lnTo>
                <a:lnTo>
                  <a:pt x="2886253" y="254000"/>
                </a:lnTo>
                <a:lnTo>
                  <a:pt x="2936011" y="254000"/>
                </a:lnTo>
                <a:lnTo>
                  <a:pt x="2985701" y="266700"/>
                </a:lnTo>
                <a:lnTo>
                  <a:pt x="3035304" y="266700"/>
                </a:lnTo>
                <a:lnTo>
                  <a:pt x="3183376" y="304800"/>
                </a:lnTo>
                <a:lnTo>
                  <a:pt x="3232419" y="304800"/>
                </a:lnTo>
                <a:lnTo>
                  <a:pt x="3474340" y="368300"/>
                </a:lnTo>
                <a:lnTo>
                  <a:pt x="3521920" y="393700"/>
                </a:lnTo>
                <a:lnTo>
                  <a:pt x="3662678" y="431800"/>
                </a:lnTo>
                <a:lnTo>
                  <a:pt x="3708867" y="457200"/>
                </a:lnTo>
                <a:lnTo>
                  <a:pt x="3754657" y="469900"/>
                </a:lnTo>
                <a:lnTo>
                  <a:pt x="3844954" y="520700"/>
                </a:lnTo>
                <a:lnTo>
                  <a:pt x="3889420" y="533400"/>
                </a:lnTo>
                <a:lnTo>
                  <a:pt x="3976884" y="584200"/>
                </a:lnTo>
                <a:lnTo>
                  <a:pt x="4092262" y="660400"/>
                </a:lnTo>
                <a:lnTo>
                  <a:pt x="4167128" y="711200"/>
                </a:lnTo>
                <a:lnTo>
                  <a:pt x="4203779" y="749300"/>
                </a:lnTo>
                <a:lnTo>
                  <a:pt x="4239835" y="774700"/>
                </a:lnTo>
                <a:lnTo>
                  <a:pt x="4275241" y="800100"/>
                </a:lnTo>
                <a:lnTo>
                  <a:pt x="4309941" y="838200"/>
                </a:lnTo>
                <a:lnTo>
                  <a:pt x="4343880" y="863600"/>
                </a:lnTo>
                <a:lnTo>
                  <a:pt x="4377004" y="901700"/>
                </a:lnTo>
                <a:lnTo>
                  <a:pt x="4409256" y="939800"/>
                </a:lnTo>
                <a:lnTo>
                  <a:pt x="4440581" y="977900"/>
                </a:lnTo>
                <a:lnTo>
                  <a:pt x="4470924" y="1016000"/>
                </a:lnTo>
                <a:lnTo>
                  <a:pt x="4500230" y="1041400"/>
                </a:lnTo>
                <a:lnTo>
                  <a:pt x="4528444" y="1079500"/>
                </a:lnTo>
                <a:lnTo>
                  <a:pt x="4555509" y="1130300"/>
                </a:lnTo>
                <a:lnTo>
                  <a:pt x="4581371" y="1168400"/>
                </a:lnTo>
                <a:lnTo>
                  <a:pt x="4605975" y="1206500"/>
                </a:lnTo>
                <a:lnTo>
                  <a:pt x="4629266" y="1244600"/>
                </a:lnTo>
                <a:lnTo>
                  <a:pt x="4651187" y="1282700"/>
                </a:lnTo>
                <a:lnTo>
                  <a:pt x="4671683" y="1333500"/>
                </a:lnTo>
                <a:lnTo>
                  <a:pt x="4690701" y="1371600"/>
                </a:lnTo>
                <a:lnTo>
                  <a:pt x="4708183" y="1409700"/>
                </a:lnTo>
                <a:lnTo>
                  <a:pt x="4724075" y="1460500"/>
                </a:lnTo>
                <a:lnTo>
                  <a:pt x="4738322" y="1498600"/>
                </a:lnTo>
                <a:lnTo>
                  <a:pt x="4750867" y="1549400"/>
                </a:lnTo>
                <a:lnTo>
                  <a:pt x="4761657" y="1587500"/>
                </a:lnTo>
                <a:lnTo>
                  <a:pt x="4770636" y="1638300"/>
                </a:lnTo>
                <a:lnTo>
                  <a:pt x="4777747" y="1676400"/>
                </a:lnTo>
                <a:lnTo>
                  <a:pt x="4782937" y="1727200"/>
                </a:lnTo>
                <a:lnTo>
                  <a:pt x="4786150" y="1778000"/>
                </a:lnTo>
                <a:lnTo>
                  <a:pt x="4787329" y="1816100"/>
                </a:lnTo>
                <a:lnTo>
                  <a:pt x="4786422" y="1866900"/>
                </a:lnTo>
                <a:lnTo>
                  <a:pt x="4783371" y="1905000"/>
                </a:lnTo>
                <a:lnTo>
                  <a:pt x="4778121" y="1955800"/>
                </a:lnTo>
                <a:lnTo>
                  <a:pt x="4770618" y="2006600"/>
                </a:lnTo>
                <a:lnTo>
                  <a:pt x="4760806" y="2057400"/>
                </a:lnTo>
                <a:lnTo>
                  <a:pt x="4748630" y="2095500"/>
                </a:lnTo>
                <a:lnTo>
                  <a:pt x="4734439" y="2146300"/>
                </a:lnTo>
                <a:lnTo>
                  <a:pt x="4718587" y="2184400"/>
                </a:lnTo>
                <a:lnTo>
                  <a:pt x="4701115" y="2235200"/>
                </a:lnTo>
                <a:lnTo>
                  <a:pt x="4682068" y="2273300"/>
                </a:lnTo>
                <a:lnTo>
                  <a:pt x="4661488" y="2324100"/>
                </a:lnTo>
                <a:lnTo>
                  <a:pt x="4639420" y="2362200"/>
                </a:lnTo>
                <a:lnTo>
                  <a:pt x="4615908" y="2400300"/>
                </a:lnTo>
                <a:lnTo>
                  <a:pt x="4590994" y="2438400"/>
                </a:lnTo>
                <a:lnTo>
                  <a:pt x="4564722" y="2489200"/>
                </a:lnTo>
                <a:lnTo>
                  <a:pt x="4537136" y="2527300"/>
                </a:lnTo>
                <a:lnTo>
                  <a:pt x="4508279" y="2552700"/>
                </a:lnTo>
                <a:lnTo>
                  <a:pt x="4478194" y="2590800"/>
                </a:lnTo>
                <a:lnTo>
                  <a:pt x="4446926" y="2628900"/>
                </a:lnTo>
                <a:lnTo>
                  <a:pt x="4414518" y="2667000"/>
                </a:lnTo>
                <a:lnTo>
                  <a:pt x="4381013" y="2692400"/>
                </a:lnTo>
                <a:lnTo>
                  <a:pt x="4346455" y="2730500"/>
                </a:lnTo>
                <a:lnTo>
                  <a:pt x="4310888" y="2755900"/>
                </a:lnTo>
                <a:lnTo>
                  <a:pt x="4274354" y="2794000"/>
                </a:lnTo>
                <a:lnTo>
                  <a:pt x="4236898" y="2819400"/>
                </a:lnTo>
                <a:lnTo>
                  <a:pt x="4198563" y="2844800"/>
                </a:lnTo>
                <a:lnTo>
                  <a:pt x="4159392" y="2870200"/>
                </a:lnTo>
                <a:lnTo>
                  <a:pt x="4119430" y="2895600"/>
                </a:lnTo>
                <a:lnTo>
                  <a:pt x="4078719" y="2921000"/>
                </a:lnTo>
                <a:lnTo>
                  <a:pt x="3995226" y="2971800"/>
                </a:lnTo>
                <a:lnTo>
                  <a:pt x="3952531" y="2984500"/>
                </a:lnTo>
                <a:lnTo>
                  <a:pt x="3909262" y="3009900"/>
                </a:lnTo>
                <a:lnTo>
                  <a:pt x="3865462" y="3022600"/>
                </a:lnTo>
                <a:lnTo>
                  <a:pt x="3821175" y="3048000"/>
                </a:lnTo>
                <a:lnTo>
                  <a:pt x="3731314" y="3073400"/>
                </a:lnTo>
                <a:lnTo>
                  <a:pt x="3685827" y="3098800"/>
                </a:lnTo>
                <a:lnTo>
                  <a:pt x="3593956" y="3124200"/>
                </a:lnTo>
                <a:lnTo>
                  <a:pt x="3547660" y="3124200"/>
                </a:lnTo>
                <a:lnTo>
                  <a:pt x="3454564" y="3149600"/>
                </a:lnTo>
                <a:lnTo>
                  <a:pt x="3407851" y="3149600"/>
                </a:lnTo>
                <a:lnTo>
                  <a:pt x="3361087" y="3162300"/>
                </a:lnTo>
                <a:lnTo>
                  <a:pt x="3267576" y="3162300"/>
                </a:lnTo>
                <a:lnTo>
                  <a:pt x="3220917" y="3175000"/>
                </a:lnTo>
                <a:lnTo>
                  <a:pt x="4016122" y="3175000"/>
                </a:lnTo>
                <a:lnTo>
                  <a:pt x="4104838" y="3124200"/>
                </a:lnTo>
                <a:lnTo>
                  <a:pt x="4148166" y="3098800"/>
                </a:lnTo>
                <a:lnTo>
                  <a:pt x="4273131" y="3022600"/>
                </a:lnTo>
                <a:lnTo>
                  <a:pt x="4313861" y="2984500"/>
                </a:lnTo>
                <a:lnTo>
                  <a:pt x="4354009" y="2959100"/>
                </a:lnTo>
                <a:lnTo>
                  <a:pt x="4393505" y="2921000"/>
                </a:lnTo>
                <a:lnTo>
                  <a:pt x="4432277" y="2895600"/>
                </a:lnTo>
                <a:lnTo>
                  <a:pt x="4470255" y="2857500"/>
                </a:lnTo>
                <a:lnTo>
                  <a:pt x="4507365" y="2819400"/>
                </a:lnTo>
                <a:lnTo>
                  <a:pt x="4543539" y="2794000"/>
                </a:lnTo>
                <a:lnTo>
                  <a:pt x="4578703" y="2755900"/>
                </a:lnTo>
                <a:lnTo>
                  <a:pt x="4612788" y="2717800"/>
                </a:lnTo>
                <a:lnTo>
                  <a:pt x="4645721" y="2679700"/>
                </a:lnTo>
                <a:lnTo>
                  <a:pt x="4677432" y="2641600"/>
                </a:lnTo>
                <a:lnTo>
                  <a:pt x="4707849" y="2603500"/>
                </a:lnTo>
                <a:lnTo>
                  <a:pt x="4736900" y="2552700"/>
                </a:lnTo>
                <a:lnTo>
                  <a:pt x="4764516" y="2514600"/>
                </a:lnTo>
                <a:lnTo>
                  <a:pt x="4790623" y="2476500"/>
                </a:lnTo>
                <a:lnTo>
                  <a:pt x="4815152" y="2425700"/>
                </a:lnTo>
                <a:lnTo>
                  <a:pt x="4838031" y="2387600"/>
                </a:lnTo>
                <a:lnTo>
                  <a:pt x="4859189" y="2336800"/>
                </a:lnTo>
                <a:lnTo>
                  <a:pt x="4878553" y="2286000"/>
                </a:lnTo>
                <a:lnTo>
                  <a:pt x="4896054" y="2247900"/>
                </a:lnTo>
                <a:lnTo>
                  <a:pt x="4911620" y="2197100"/>
                </a:lnTo>
                <a:lnTo>
                  <a:pt x="4925179" y="2146300"/>
                </a:lnTo>
                <a:lnTo>
                  <a:pt x="4936878" y="2095500"/>
                </a:lnTo>
                <a:lnTo>
                  <a:pt x="4946441" y="2044700"/>
                </a:lnTo>
                <a:lnTo>
                  <a:pt x="4953908" y="1993900"/>
                </a:lnTo>
                <a:lnTo>
                  <a:pt x="4959318" y="1943100"/>
                </a:lnTo>
                <a:lnTo>
                  <a:pt x="4962710" y="1892300"/>
                </a:lnTo>
                <a:lnTo>
                  <a:pt x="4964126" y="1841500"/>
                </a:lnTo>
                <a:lnTo>
                  <a:pt x="4963604" y="1803400"/>
                </a:lnTo>
                <a:lnTo>
                  <a:pt x="4961184" y="1752600"/>
                </a:lnTo>
                <a:lnTo>
                  <a:pt x="4956905" y="1701800"/>
                </a:lnTo>
                <a:lnTo>
                  <a:pt x="4950808" y="1651000"/>
                </a:lnTo>
                <a:lnTo>
                  <a:pt x="4942931" y="1600200"/>
                </a:lnTo>
                <a:lnTo>
                  <a:pt x="4933316" y="1549400"/>
                </a:lnTo>
                <a:lnTo>
                  <a:pt x="4922000" y="1511300"/>
                </a:lnTo>
                <a:lnTo>
                  <a:pt x="4909024" y="1460500"/>
                </a:lnTo>
                <a:lnTo>
                  <a:pt x="4894428" y="1409700"/>
                </a:lnTo>
                <a:lnTo>
                  <a:pt x="4878252" y="1358900"/>
                </a:lnTo>
                <a:lnTo>
                  <a:pt x="4860534" y="1320800"/>
                </a:lnTo>
                <a:lnTo>
                  <a:pt x="4841314" y="1270000"/>
                </a:lnTo>
                <a:lnTo>
                  <a:pt x="4820633" y="1231900"/>
                </a:lnTo>
                <a:lnTo>
                  <a:pt x="4798530" y="1181100"/>
                </a:lnTo>
                <a:lnTo>
                  <a:pt x="4775044" y="1143000"/>
                </a:lnTo>
                <a:lnTo>
                  <a:pt x="4750216" y="1092200"/>
                </a:lnTo>
                <a:lnTo>
                  <a:pt x="4724084" y="1054100"/>
                </a:lnTo>
                <a:lnTo>
                  <a:pt x="4696689" y="1003300"/>
                </a:lnTo>
                <a:lnTo>
                  <a:pt x="4668070" y="965200"/>
                </a:lnTo>
                <a:lnTo>
                  <a:pt x="4638267" y="927100"/>
                </a:lnTo>
                <a:lnTo>
                  <a:pt x="4607990" y="889000"/>
                </a:lnTo>
                <a:lnTo>
                  <a:pt x="4576659" y="850900"/>
                </a:lnTo>
                <a:lnTo>
                  <a:pt x="4544307" y="812800"/>
                </a:lnTo>
                <a:lnTo>
                  <a:pt x="4510967" y="774700"/>
                </a:lnTo>
                <a:lnTo>
                  <a:pt x="4476671" y="736600"/>
                </a:lnTo>
                <a:lnTo>
                  <a:pt x="4441453" y="711200"/>
                </a:lnTo>
                <a:lnTo>
                  <a:pt x="4405346" y="673100"/>
                </a:lnTo>
                <a:lnTo>
                  <a:pt x="4368383" y="635000"/>
                </a:lnTo>
                <a:lnTo>
                  <a:pt x="4330597" y="609600"/>
                </a:lnTo>
                <a:lnTo>
                  <a:pt x="4292020" y="584200"/>
                </a:lnTo>
                <a:lnTo>
                  <a:pt x="4252686" y="546100"/>
                </a:lnTo>
                <a:lnTo>
                  <a:pt x="4212628" y="520700"/>
                </a:lnTo>
                <a:lnTo>
                  <a:pt x="4130470" y="469900"/>
                </a:lnTo>
                <a:lnTo>
                  <a:pt x="4045812" y="419100"/>
                </a:lnTo>
                <a:lnTo>
                  <a:pt x="4002628" y="393700"/>
                </a:lnTo>
                <a:lnTo>
                  <a:pt x="3958917" y="381000"/>
                </a:lnTo>
                <a:lnTo>
                  <a:pt x="3870048" y="330200"/>
                </a:lnTo>
                <a:lnTo>
                  <a:pt x="3824957" y="317500"/>
                </a:lnTo>
                <a:lnTo>
                  <a:pt x="3779471" y="292100"/>
                </a:lnTo>
                <a:lnTo>
                  <a:pt x="3687448" y="266700"/>
                </a:lnTo>
                <a:lnTo>
                  <a:pt x="3640977" y="241300"/>
                </a:lnTo>
                <a:lnTo>
                  <a:pt x="3405300" y="177800"/>
                </a:lnTo>
                <a:close/>
              </a:path>
              <a:path w="4964430" h="3454400">
                <a:moveTo>
                  <a:pt x="2673280" y="38100"/>
                </a:moveTo>
                <a:lnTo>
                  <a:pt x="1520702" y="38100"/>
                </a:lnTo>
                <a:lnTo>
                  <a:pt x="1423505" y="63500"/>
                </a:lnTo>
                <a:lnTo>
                  <a:pt x="2823075" y="63500"/>
                </a:lnTo>
                <a:lnTo>
                  <a:pt x="2773274" y="50800"/>
                </a:lnTo>
                <a:lnTo>
                  <a:pt x="2723338" y="50800"/>
                </a:lnTo>
                <a:lnTo>
                  <a:pt x="2673280" y="38100"/>
                </a:lnTo>
                <a:close/>
              </a:path>
              <a:path w="4964430" h="3454400">
                <a:moveTo>
                  <a:pt x="2572855" y="25400"/>
                </a:moveTo>
                <a:lnTo>
                  <a:pt x="1618853" y="25400"/>
                </a:lnTo>
                <a:lnTo>
                  <a:pt x="1569677" y="38100"/>
                </a:lnTo>
                <a:lnTo>
                  <a:pt x="2623114" y="38100"/>
                </a:lnTo>
                <a:lnTo>
                  <a:pt x="2572855" y="25400"/>
                </a:lnTo>
                <a:close/>
              </a:path>
              <a:path w="4964430" h="3454400">
                <a:moveTo>
                  <a:pt x="2421655" y="12700"/>
                </a:moveTo>
                <a:lnTo>
                  <a:pt x="1717756" y="12700"/>
                </a:lnTo>
                <a:lnTo>
                  <a:pt x="1668217" y="25400"/>
                </a:lnTo>
                <a:lnTo>
                  <a:pt x="2472111" y="25400"/>
                </a:lnTo>
                <a:lnTo>
                  <a:pt x="2421655" y="12700"/>
                </a:lnTo>
                <a:close/>
              </a:path>
              <a:path w="4964430" h="3454400">
                <a:moveTo>
                  <a:pt x="2219599" y="0"/>
                </a:moveTo>
                <a:lnTo>
                  <a:pt x="1917364" y="0"/>
                </a:lnTo>
                <a:lnTo>
                  <a:pt x="1867272" y="12700"/>
                </a:lnTo>
                <a:lnTo>
                  <a:pt x="2270120" y="12700"/>
                </a:lnTo>
                <a:lnTo>
                  <a:pt x="2219599" y="0"/>
                </a:lnTo>
                <a:close/>
              </a:path>
            </a:pathLst>
          </a:custGeom>
          <a:solidFill>
            <a:srgbClr val="FBB040"/>
          </a:solidFill>
        </p:spPr>
        <p:txBody>
          <a:bodyPr wrap="square" lIns="0" tIns="0" rIns="0" bIns="0" rtlCol="0"/>
          <a:lstStyle/>
          <a:p>
            <a:endParaRPr dirty="0"/>
          </a:p>
        </p:txBody>
      </p:sp>
      <p:pic>
        <p:nvPicPr>
          <p:cNvPr id="23" name="Picture 22" descr="This presentation has been developed by Bassetlaw Place Transformation Team in dedication and support of anyone in crisis.&#10;">
            <a:extLst>
              <a:ext uri="{FF2B5EF4-FFF2-40B4-BE49-F238E27FC236}">
                <a16:creationId xmlns:a16="http://schemas.microsoft.com/office/drawing/2014/main" id="{D51D03D7-CA06-421D-9A96-8082E4686647}"/>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7373009" y="6064357"/>
            <a:ext cx="1884320" cy="836072"/>
          </a:xfrm>
          <a:prstGeom prst="rect">
            <a:avLst/>
          </a:prstGeom>
        </p:spPr>
      </p:pic>
      <p:sp>
        <p:nvSpPr>
          <p:cNvPr id="16" name="TextBox 15">
            <a:extLst>
              <a:ext uri="{FF2B5EF4-FFF2-40B4-BE49-F238E27FC236}">
                <a16:creationId xmlns:a16="http://schemas.microsoft.com/office/drawing/2014/main" id="{43DC3A31-6248-4EB9-9D3D-E766EBF2082D}"/>
              </a:ext>
            </a:extLst>
          </p:cNvPr>
          <p:cNvSpPr txBox="1"/>
          <p:nvPr/>
        </p:nvSpPr>
        <p:spPr>
          <a:xfrm>
            <a:off x="431406" y="7379021"/>
            <a:ext cx="9982422"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spTree>
    <p:extLst>
      <p:ext uri="{BB962C8B-B14F-4D97-AF65-F5344CB8AC3E}">
        <p14:creationId xmlns:p14="http://schemas.microsoft.com/office/powerpoint/2010/main" val="28204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100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0F7D-ECD7-D747-B505-79711CEEB584}"/>
              </a:ext>
            </a:extLst>
          </p:cNvPr>
          <p:cNvSpPr>
            <a:spLocks noGrp="1"/>
          </p:cNvSpPr>
          <p:nvPr>
            <p:ph type="title"/>
          </p:nvPr>
        </p:nvSpPr>
        <p:spPr>
          <a:xfrm>
            <a:off x="3723833" y="2223206"/>
            <a:ext cx="2507101" cy="2062931"/>
          </a:xfrm>
        </p:spPr>
        <p:txBody>
          <a:bodyPr>
            <a:noAutofit/>
          </a:bodyPr>
          <a:lstStyle/>
          <a:p>
            <a:pPr>
              <a:lnSpc>
                <a:spcPct val="100000"/>
              </a:lnSpc>
            </a:pPr>
            <a:br>
              <a:rPr lang="en-GB" sz="2400" dirty="0">
                <a:latin typeface="Aharoni" panose="02010803020104030203" pitchFamily="2" charset="-79"/>
                <a:cs typeface="Aharoni" panose="02010803020104030203" pitchFamily="2" charset="-79"/>
              </a:rPr>
            </a:br>
            <a:br>
              <a:rPr lang="en-GB" sz="2400" dirty="0">
                <a:latin typeface="Aharoni" panose="02010803020104030203" pitchFamily="2" charset="-79"/>
                <a:cs typeface="Aharoni" panose="02010803020104030203" pitchFamily="2" charset="-79"/>
              </a:rPr>
            </a:br>
            <a:br>
              <a:rPr lang="en-GB" sz="2400" dirty="0">
                <a:latin typeface="Aharoni" panose="02010803020104030203" pitchFamily="2" charset="-79"/>
                <a:cs typeface="Aharoni" panose="02010803020104030203" pitchFamily="2" charset="-79"/>
              </a:rPr>
            </a:br>
            <a:r>
              <a:rPr lang="en-GB" sz="2200" dirty="0">
                <a:latin typeface="Aharoni" panose="02010803020104030203" pitchFamily="2" charset="-79"/>
                <a:cs typeface="Aharoni" panose="02010803020104030203" pitchFamily="2" charset="-79"/>
              </a:rPr>
              <a:t>SUICIDE</a:t>
            </a:r>
            <a:br>
              <a:rPr lang="en-GB" sz="2200" dirty="0">
                <a:latin typeface="Aharoni" panose="02010803020104030203" pitchFamily="2" charset="-79"/>
                <a:cs typeface="Aharoni" panose="02010803020104030203" pitchFamily="2" charset="-79"/>
              </a:rPr>
            </a:br>
            <a:r>
              <a:rPr lang="en-GB" sz="2200" dirty="0">
                <a:latin typeface="Aharoni" panose="02010803020104030203" pitchFamily="2" charset="-79"/>
                <a:cs typeface="Aharoni" panose="02010803020104030203" pitchFamily="2" charset="-79"/>
              </a:rPr>
              <a:t>PREVENTION &amp; </a:t>
            </a:r>
            <a:br>
              <a:rPr lang="en-GB" sz="2200" dirty="0">
                <a:latin typeface="Aharoni" panose="02010803020104030203" pitchFamily="2" charset="-79"/>
                <a:cs typeface="Aharoni" panose="02010803020104030203" pitchFamily="2" charset="-79"/>
              </a:rPr>
            </a:br>
            <a:r>
              <a:rPr lang="en-GB" sz="2200" dirty="0">
                <a:solidFill>
                  <a:srgbClr val="00B050"/>
                </a:solidFill>
                <a:latin typeface="Aharoni" panose="02010803020104030203" pitchFamily="2" charset="-79"/>
                <a:cs typeface="Aharoni" panose="02010803020104030203" pitchFamily="2" charset="-79"/>
              </a:rPr>
              <a:t>MENTAL HEALTH AWARENESS </a:t>
            </a:r>
            <a:r>
              <a:rPr lang="en-GB" sz="2200" dirty="0">
                <a:solidFill>
                  <a:schemeClr val="tx1"/>
                </a:solidFill>
                <a:latin typeface="Aharoni" panose="02010803020104030203" pitchFamily="2" charset="-79"/>
                <a:cs typeface="Aharoni" panose="02010803020104030203" pitchFamily="2" charset="-79"/>
              </a:rPr>
              <a:t>MONTH</a:t>
            </a:r>
            <a:r>
              <a:rPr lang="en-GB" sz="2200" dirty="0">
                <a:latin typeface="Aharoni" panose="02010803020104030203" pitchFamily="2" charset="-79"/>
                <a:cs typeface="Aharoni" panose="02010803020104030203" pitchFamily="2" charset="-79"/>
              </a:rPr>
              <a:t> </a:t>
            </a:r>
          </a:p>
        </p:txBody>
      </p:sp>
      <p:sp>
        <p:nvSpPr>
          <p:cNvPr id="5" name="Text Placeholder 4">
            <a:extLst>
              <a:ext uri="{FF2B5EF4-FFF2-40B4-BE49-F238E27FC236}">
                <a16:creationId xmlns:a16="http://schemas.microsoft.com/office/drawing/2014/main" id="{189F5A8D-D98F-7144-8BC7-9CE06F3848E2}"/>
              </a:ext>
            </a:extLst>
          </p:cNvPr>
          <p:cNvSpPr>
            <a:spLocks noGrp="1"/>
          </p:cNvSpPr>
          <p:nvPr>
            <p:ph type="body" sz="quarter" idx="12"/>
          </p:nvPr>
        </p:nvSpPr>
        <p:spPr>
          <a:xfrm rot="20878418">
            <a:off x="6991581" y="4878571"/>
            <a:ext cx="2024447" cy="344475"/>
          </a:xfrm>
        </p:spPr>
        <p:txBody>
          <a:bodyPr>
            <a:normAutofit lnSpcReduction="10000"/>
          </a:bodyPr>
          <a:lstStyle/>
          <a:p>
            <a:r>
              <a:rPr lang="en-US" dirty="0"/>
              <a:t>Complete training </a:t>
            </a:r>
          </a:p>
        </p:txBody>
      </p:sp>
      <p:sp>
        <p:nvSpPr>
          <p:cNvPr id="9" name="Text Placeholder 8">
            <a:extLst>
              <a:ext uri="{FF2B5EF4-FFF2-40B4-BE49-F238E27FC236}">
                <a16:creationId xmlns:a16="http://schemas.microsoft.com/office/drawing/2014/main" id="{879FD21D-44D5-834D-BD2C-7D5CC43F9D86}"/>
              </a:ext>
            </a:extLst>
          </p:cNvPr>
          <p:cNvSpPr>
            <a:spLocks noGrp="1"/>
          </p:cNvSpPr>
          <p:nvPr>
            <p:ph type="body" sz="quarter" idx="15"/>
          </p:nvPr>
        </p:nvSpPr>
        <p:spPr>
          <a:xfrm rot="11234735" flipV="1">
            <a:off x="530433" y="1828179"/>
            <a:ext cx="1549313" cy="768477"/>
          </a:xfrm>
          <a:solidFill>
            <a:schemeClr val="bg1"/>
          </a:solidFill>
          <a:ln>
            <a:solidFill>
              <a:schemeClr val="bg1"/>
            </a:solidFill>
          </a:ln>
        </p:spPr>
        <p:txBody>
          <a:bodyPr/>
          <a:lstStyle/>
          <a:p>
            <a:pPr marL="0" indent="0">
              <a:buNone/>
            </a:pPr>
            <a:r>
              <a:rPr lang="en-US" sz="1400" dirty="0">
                <a:solidFill>
                  <a:schemeClr val="tx1"/>
                </a:solidFill>
                <a:latin typeface="+mn-lt"/>
              </a:rPr>
              <a:t>Arrange  ‘Wear Yellow and Green to Work Days’ </a:t>
            </a:r>
          </a:p>
        </p:txBody>
      </p:sp>
      <p:pic>
        <p:nvPicPr>
          <p:cNvPr id="11" name="Picture 10">
            <a:hlinkClick r:id="rId3" tooltip="Free e-training from Zero Suicide Alliance - click to view website"/>
            <a:extLst>
              <a:ext uri="{FF2B5EF4-FFF2-40B4-BE49-F238E27FC236}">
                <a16:creationId xmlns:a16="http://schemas.microsoft.com/office/drawing/2014/main" id="{9D43A408-F618-439A-A899-C3B67E97134B}"/>
              </a:ext>
            </a:extLst>
          </p:cNvPr>
          <p:cNvPicPr>
            <a:picLocks noChangeAspect="1"/>
          </p:cNvPicPr>
          <p:nvPr/>
        </p:nvPicPr>
        <p:blipFill>
          <a:blip r:embed="rId4"/>
          <a:stretch>
            <a:fillRect/>
          </a:stretch>
        </p:blipFill>
        <p:spPr>
          <a:xfrm rot="20855353">
            <a:off x="7331641" y="5187812"/>
            <a:ext cx="1729363" cy="1258224"/>
          </a:xfrm>
          <a:prstGeom prst="rect">
            <a:avLst/>
          </a:prstGeom>
        </p:spPr>
      </p:pic>
      <p:pic>
        <p:nvPicPr>
          <p:cNvPr id="2050" name="Picture 2">
            <a:extLst>
              <a:ext uri="{FF2B5EF4-FFF2-40B4-BE49-F238E27FC236}">
                <a16:creationId xmlns:a16="http://schemas.microsoft.com/office/drawing/2014/main" id="{89EE6394-08E2-4470-8767-B90FFD3BE099}"/>
              </a:ext>
            </a:extLst>
          </p:cNvPr>
          <p:cNvPicPr>
            <a:picLocks noChangeAspect="1" noChangeArrowheads="1"/>
          </p:cNvPicPr>
          <p:nvPr/>
        </p:nvPicPr>
        <p:blipFill>
          <a:blip r:embed="rId5">
            <a:extLst>
              <a:ext uri="{837473B0-CC2E-450A-ABE3-18F120FF3D39}">
                <a1611:picAttrSrcUrl xmlns:a1611="http://schemas.microsoft.com/office/drawing/2016/11/main" r:id="rId6"/>
              </a:ext>
            </a:extLst>
          </a:blip>
          <a:srcRect/>
          <a:stretch/>
        </p:blipFill>
        <p:spPr bwMode="auto">
          <a:xfrm>
            <a:off x="3403171" y="2328493"/>
            <a:ext cx="864676" cy="669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73ADAB9-AE08-4742-9D83-868D6DFB5EE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1679" y="6962405"/>
            <a:ext cx="1858900" cy="1154358"/>
          </a:xfrm>
          <a:prstGeom prst="rect">
            <a:avLst/>
          </a:prstGeom>
          <a:noFill/>
          <a:ln>
            <a:noFill/>
          </a:ln>
        </p:spPr>
      </p:pic>
      <p:sp>
        <p:nvSpPr>
          <p:cNvPr id="12" name="TextBox 11">
            <a:extLst>
              <a:ext uri="{FF2B5EF4-FFF2-40B4-BE49-F238E27FC236}">
                <a16:creationId xmlns:a16="http://schemas.microsoft.com/office/drawing/2014/main" id="{283CBF1F-E06D-4AF8-BAFE-78FFEB325B14}"/>
              </a:ext>
            </a:extLst>
          </p:cNvPr>
          <p:cNvSpPr txBox="1"/>
          <p:nvPr/>
        </p:nvSpPr>
        <p:spPr>
          <a:xfrm>
            <a:off x="429834" y="92396"/>
            <a:ext cx="9982422"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sp>
        <p:nvSpPr>
          <p:cNvPr id="22" name="TextBox 21">
            <a:extLst>
              <a:ext uri="{FF2B5EF4-FFF2-40B4-BE49-F238E27FC236}">
                <a16:creationId xmlns:a16="http://schemas.microsoft.com/office/drawing/2014/main" id="{1BB6BD5F-B6A3-49F4-BB62-176348E226A0}"/>
              </a:ext>
            </a:extLst>
          </p:cNvPr>
          <p:cNvSpPr txBox="1"/>
          <p:nvPr/>
        </p:nvSpPr>
        <p:spPr>
          <a:xfrm rot="21051229">
            <a:off x="1019809" y="5179371"/>
            <a:ext cx="1618536" cy="1600438"/>
          </a:xfrm>
          <a:prstGeom prst="rect">
            <a:avLst/>
          </a:prstGeom>
          <a:solidFill>
            <a:schemeClr val="bg1"/>
          </a:solidFill>
        </p:spPr>
        <p:txBody>
          <a:bodyPr wrap="square">
            <a:spAutoFit/>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GB" sz="1400" b="1" dirty="0">
                <a:hlinkClick r:id="rId8"/>
              </a:rPr>
              <a:t>Make a Pledge</a:t>
            </a:r>
          </a:p>
          <a:p>
            <a:pPr marL="0" marR="0" lvl="0" indent="0" algn="ctr" defTabSz="1005840" rtl="0" eaLnBrk="1" fontAlgn="auto" latinLnBrk="0" hangingPunct="1">
              <a:lnSpc>
                <a:spcPct val="100000"/>
              </a:lnSpc>
              <a:spcBef>
                <a:spcPts val="0"/>
              </a:spcBef>
              <a:spcAft>
                <a:spcPts val="0"/>
              </a:spcAft>
              <a:buClrTx/>
              <a:buSzTx/>
              <a:buFontTx/>
              <a:buNone/>
              <a:tabLst/>
              <a:defRPr/>
            </a:pPr>
            <a:r>
              <a:rPr lang="en-GB" sz="1400" b="1" dirty="0"/>
              <a:t>on our Suicide Prevention Alliance </a:t>
            </a:r>
          </a:p>
          <a:p>
            <a:pPr marL="0" marR="0" lvl="0" indent="0" algn="ctr" defTabSz="1005840" rtl="0" eaLnBrk="1" fontAlgn="auto" latinLnBrk="0" hangingPunct="1">
              <a:lnSpc>
                <a:spcPct val="100000"/>
              </a:lnSpc>
              <a:spcBef>
                <a:spcPts val="0"/>
              </a:spcBef>
              <a:spcAft>
                <a:spcPts val="0"/>
              </a:spcAft>
              <a:buClrTx/>
              <a:buSzTx/>
              <a:buFontTx/>
              <a:buNone/>
              <a:tabLst/>
              <a:defRPr/>
            </a:pPr>
            <a:r>
              <a:rPr lang="en-GB" sz="1400" dirty="0"/>
              <a:t>Pledge Wall and let us know how you are supporting the campaign.</a:t>
            </a:r>
          </a:p>
        </p:txBody>
      </p:sp>
      <p:pic>
        <p:nvPicPr>
          <p:cNvPr id="23" name="Graphic 22" descr="Camera with solid fill">
            <a:extLst>
              <a:ext uri="{FF2B5EF4-FFF2-40B4-BE49-F238E27FC236}">
                <a16:creationId xmlns:a16="http://schemas.microsoft.com/office/drawing/2014/main" id="{2D8E6C8A-9FDC-410A-A1AC-3033B3EE78F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446934">
            <a:off x="395432" y="2511549"/>
            <a:ext cx="569306" cy="569306"/>
          </a:xfrm>
          <a:prstGeom prst="rect">
            <a:avLst/>
          </a:prstGeom>
        </p:spPr>
      </p:pic>
      <p:pic>
        <p:nvPicPr>
          <p:cNvPr id="27" name="Picture 26" descr="This presentation has been developed by Bassetlaw Place Transformation Team in dedication and support of anyone in crisis.&#10;">
            <a:extLst>
              <a:ext uri="{FF2B5EF4-FFF2-40B4-BE49-F238E27FC236}">
                <a16:creationId xmlns:a16="http://schemas.microsoft.com/office/drawing/2014/main" id="{E45E99F7-1403-4F45-9662-9BEC73F47969}"/>
              </a:ext>
              <a:ext uri="{C183D7F6-B498-43B3-948B-1728B52AA6E4}">
                <adec:decorative xmlns:adec="http://schemas.microsoft.com/office/drawing/2017/decorative" val="0"/>
              </a:ext>
            </a:extLst>
          </p:cNvPr>
          <p:cNvPicPr>
            <a:picLocks noChangeAspect="1"/>
          </p:cNvPicPr>
          <p:nvPr/>
        </p:nvPicPr>
        <p:blipFill>
          <a:blip r:embed="rId11"/>
          <a:stretch>
            <a:fillRect/>
          </a:stretch>
        </p:blipFill>
        <p:spPr>
          <a:xfrm>
            <a:off x="4024226" y="1684900"/>
            <a:ext cx="1837096" cy="815119"/>
          </a:xfrm>
          <a:prstGeom prst="rect">
            <a:avLst/>
          </a:prstGeom>
        </p:spPr>
      </p:pic>
      <p:sp>
        <p:nvSpPr>
          <p:cNvPr id="8" name="TextBox 7">
            <a:extLst>
              <a:ext uri="{FF2B5EF4-FFF2-40B4-BE49-F238E27FC236}">
                <a16:creationId xmlns:a16="http://schemas.microsoft.com/office/drawing/2014/main" id="{A83AA5B8-8FFF-4814-A8B6-D45E2EFBA750}"/>
              </a:ext>
            </a:extLst>
          </p:cNvPr>
          <p:cNvSpPr txBox="1"/>
          <p:nvPr/>
        </p:nvSpPr>
        <p:spPr>
          <a:xfrm>
            <a:off x="3997700" y="5616899"/>
            <a:ext cx="1959369" cy="1815882"/>
          </a:xfrm>
          <a:prstGeom prst="rect">
            <a:avLst/>
          </a:prstGeom>
          <a:solidFill>
            <a:schemeClr val="bg1"/>
          </a:solidFill>
        </p:spPr>
        <p:txBody>
          <a:bodyPr wrap="square" rtlCol="0">
            <a:spAutoFit/>
          </a:bodyPr>
          <a:lstStyle/>
          <a:p>
            <a:pPr algn="ctr"/>
            <a:r>
              <a:rPr lang="en-GB" sz="1600" dirty="0"/>
              <a:t>Raise awareness by displaying the posters provided and using the MS Teams background and email signature footers.</a:t>
            </a:r>
          </a:p>
        </p:txBody>
      </p:sp>
      <p:sp>
        <p:nvSpPr>
          <p:cNvPr id="16" name="TextBox 15">
            <a:extLst>
              <a:ext uri="{FF2B5EF4-FFF2-40B4-BE49-F238E27FC236}">
                <a16:creationId xmlns:a16="http://schemas.microsoft.com/office/drawing/2014/main" id="{47855F40-31EE-4F19-B06F-5DF5C8773D9C}"/>
              </a:ext>
            </a:extLst>
          </p:cNvPr>
          <p:cNvSpPr txBox="1"/>
          <p:nvPr/>
        </p:nvSpPr>
        <p:spPr>
          <a:xfrm rot="430750">
            <a:off x="909976" y="2646040"/>
            <a:ext cx="1303539" cy="523220"/>
          </a:xfrm>
          <a:prstGeom prst="rect">
            <a:avLst/>
          </a:prstGeom>
          <a:noFill/>
        </p:spPr>
        <p:txBody>
          <a:bodyPr wrap="square" rtlCol="0">
            <a:spAutoFit/>
          </a:bodyPr>
          <a:lstStyle/>
          <a:p>
            <a:r>
              <a:rPr lang="en-GB" sz="1400" dirty="0"/>
              <a:t>Take a picture</a:t>
            </a:r>
          </a:p>
          <a:p>
            <a:pPr algn="ctr"/>
            <a:r>
              <a:rPr lang="en-GB" sz="1400" b="1" dirty="0">
                <a:hlinkClick r:id="rId12"/>
              </a:rPr>
              <a:t>email us here</a:t>
            </a:r>
            <a:endParaRPr lang="en-GB" sz="1400" b="1" dirty="0"/>
          </a:p>
        </p:txBody>
      </p:sp>
      <p:pic>
        <p:nvPicPr>
          <p:cNvPr id="2051" name="Picture 24">
            <a:extLst>
              <a:ext uri="{FF2B5EF4-FFF2-40B4-BE49-F238E27FC236}">
                <a16:creationId xmlns:a16="http://schemas.microsoft.com/office/drawing/2014/main" id="{798679CA-EF2D-44EC-A34B-4541560F4D5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1407"/>
          <a:stretch/>
        </p:blipFill>
        <p:spPr bwMode="auto">
          <a:xfrm>
            <a:off x="5676899" y="2231034"/>
            <a:ext cx="613233" cy="73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ADAA1F7E-5744-49DE-A33D-936BB20F6E2C}"/>
              </a:ext>
            </a:extLst>
          </p:cNvPr>
          <p:cNvSpPr txBox="1"/>
          <p:nvPr/>
        </p:nvSpPr>
        <p:spPr>
          <a:xfrm rot="21315990">
            <a:off x="7924215" y="1343600"/>
            <a:ext cx="1514031" cy="1692771"/>
          </a:xfrm>
          <a:prstGeom prst="rect">
            <a:avLst/>
          </a:prstGeom>
          <a:solidFill>
            <a:schemeClr val="bg1"/>
          </a:solidFill>
        </p:spPr>
        <p:txBody>
          <a:bodyPr wrap="square" rtlCol="0">
            <a:spAutoFit/>
          </a:bodyPr>
          <a:lstStyle/>
          <a:p>
            <a:pPr algn="ctr"/>
            <a:r>
              <a:rPr lang="en-GB" sz="1300" dirty="0">
                <a:solidFill>
                  <a:schemeClr val="tx1"/>
                </a:solidFill>
                <a:latin typeface="Calibri" panose="020F0502020204030204" pitchFamily="34" charset="0"/>
                <a:cs typeface="Calibri" panose="020F0502020204030204" pitchFamily="34" charset="0"/>
              </a:rPr>
              <a:t>Share and like posts on social media.  Copy to make your own using the #s.</a:t>
            </a:r>
            <a:endParaRPr lang="en-GB" sz="1300" dirty="0">
              <a:latin typeface="Calibri" panose="020F0502020204030204" pitchFamily="34" charset="0"/>
              <a:cs typeface="Calibri" panose="020F0502020204030204" pitchFamily="34" charset="0"/>
            </a:endParaRPr>
          </a:p>
          <a:p>
            <a:pPr algn="ctr"/>
            <a:r>
              <a:rPr lang="en-GB" sz="1300" dirty="0">
                <a:latin typeface="Calibri" panose="020F0502020204030204" pitchFamily="34" charset="0"/>
                <a:cs typeface="Calibri" panose="020F0502020204030204" pitchFamily="34" charset="0"/>
              </a:rPr>
              <a:t>Look out for news on radio interviews and podcasts. </a:t>
            </a:r>
            <a:endParaRPr lang="en-GB" sz="1300" dirty="0"/>
          </a:p>
        </p:txBody>
      </p:sp>
      <p:pic>
        <p:nvPicPr>
          <p:cNvPr id="17" name="Picture 2">
            <a:extLst>
              <a:ext uri="{FF2B5EF4-FFF2-40B4-BE49-F238E27FC236}">
                <a16:creationId xmlns:a16="http://schemas.microsoft.com/office/drawing/2014/main" id="{4BA60A38-5742-458E-A854-ADB196474989}"/>
              </a:ext>
            </a:extLst>
          </p:cNvPr>
          <p:cNvPicPr>
            <a:picLocks noChangeAspect="1" noChangeArrowheads="1"/>
          </p:cNvPicPr>
          <p:nvPr/>
        </p:nvPicPr>
        <p:blipFill>
          <a:blip r:embed="rId5">
            <a:extLst>
              <a:ext uri="{837473B0-CC2E-450A-ABE3-18F120FF3D39}">
                <a1611:picAttrSrcUrl xmlns:a1611="http://schemas.microsoft.com/office/drawing/2016/11/main" r:id="rId6"/>
              </a:ext>
            </a:extLst>
          </a:blip>
          <a:srcRect/>
          <a:stretch/>
        </p:blipFill>
        <p:spPr bwMode="auto">
          <a:xfrm rot="1008720">
            <a:off x="347604" y="1385121"/>
            <a:ext cx="664962" cy="5148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5A2A3D92-A3E0-4011-A7FD-D822E7E4C8B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1407"/>
          <a:stretch/>
        </p:blipFill>
        <p:spPr bwMode="auto">
          <a:xfrm>
            <a:off x="1749754" y="1343030"/>
            <a:ext cx="417290" cy="4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368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90B3E461-F69B-4EF2-ABC2-C51EF8C07F3E}"/>
              </a:ext>
            </a:extLst>
          </p:cNvPr>
          <p:cNvSpPr txBox="1">
            <a:spLocks/>
          </p:cNvSpPr>
          <p:nvPr/>
        </p:nvSpPr>
        <p:spPr>
          <a:xfrm>
            <a:off x="799677" y="770680"/>
            <a:ext cx="8003521" cy="46430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1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b="1" dirty="0">
                <a:solidFill>
                  <a:schemeClr val="accent4"/>
                </a:solidFill>
                <a:latin typeface="Calibri" panose="020F0502020204030204" pitchFamily="34" charset="0"/>
                <a:cs typeface="Calibri" panose="020F0502020204030204" pitchFamily="34" charset="0"/>
              </a:rPr>
              <a:t>Bassetlaw Suicide Prevention &amp; Mental Health Awareness Month</a:t>
            </a:r>
          </a:p>
        </p:txBody>
      </p:sp>
      <p:sp>
        <p:nvSpPr>
          <p:cNvPr id="11" name="Title 13">
            <a:extLst>
              <a:ext uri="{FF2B5EF4-FFF2-40B4-BE49-F238E27FC236}">
                <a16:creationId xmlns:a16="http://schemas.microsoft.com/office/drawing/2014/main" id="{5B295BF5-EC43-4530-9D8C-07D8E25784DE}"/>
              </a:ext>
            </a:extLst>
          </p:cNvPr>
          <p:cNvSpPr txBox="1">
            <a:spLocks/>
          </p:cNvSpPr>
          <p:nvPr/>
        </p:nvSpPr>
        <p:spPr>
          <a:xfrm>
            <a:off x="2240512" y="160484"/>
            <a:ext cx="5029201" cy="741717"/>
          </a:xfrm>
          <a:prstGeom prst="rect">
            <a:avLst/>
          </a:prstGeom>
          <a:effectLst/>
        </p:spPr>
        <p:txBody>
          <a:bodyPr vert="horz" lIns="91440" tIns="45720" rIns="91440" bIns="45720" rtlCol="0" anchor="b">
            <a:normAutofit fontScale="92500" lnSpcReduction="20000"/>
          </a:bodyPr>
          <a:lstStyle>
            <a:lvl1pPr algn="ctr" defTabSz="502920" rtl="0" eaLnBrk="1" latinLnBrk="0" hangingPunct="1">
              <a:spcBef>
                <a:spcPct val="0"/>
              </a:spcBef>
              <a:buNone/>
              <a:defRPr sz="528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accent4"/>
                </a:solidFill>
                <a:latin typeface="Calibri" panose="020F0502020204030204" pitchFamily="34" charset="0"/>
                <a:cs typeface="Calibri" panose="020F0502020204030204" pitchFamily="34" charset="0"/>
              </a:rPr>
              <a:t>September 2022</a:t>
            </a:r>
          </a:p>
        </p:txBody>
      </p:sp>
      <p:graphicFrame>
        <p:nvGraphicFramePr>
          <p:cNvPr id="13" name="Table 7">
            <a:extLst>
              <a:ext uri="{FF2B5EF4-FFF2-40B4-BE49-F238E27FC236}">
                <a16:creationId xmlns:a16="http://schemas.microsoft.com/office/drawing/2014/main" id="{4CE17F26-99C5-4A42-9478-50478CA97AB6}"/>
              </a:ext>
            </a:extLst>
          </p:cNvPr>
          <p:cNvGraphicFramePr>
            <a:graphicFrameLocks noGrp="1"/>
          </p:cNvGraphicFramePr>
          <p:nvPr>
            <p:extLst>
              <p:ext uri="{D42A27DB-BD31-4B8C-83A1-F6EECF244321}">
                <p14:modId xmlns:p14="http://schemas.microsoft.com/office/powerpoint/2010/main" val="1638884014"/>
              </p:ext>
            </p:extLst>
          </p:nvPr>
        </p:nvGraphicFramePr>
        <p:xfrm>
          <a:off x="142741" y="1301592"/>
          <a:ext cx="9763259" cy="5966799"/>
        </p:xfrm>
        <a:graphic>
          <a:graphicData uri="http://schemas.openxmlformats.org/drawingml/2006/table">
            <a:tbl>
              <a:tblPr firstRow="1" bandRow="1">
                <a:tableStyleId>{5C22544A-7EE6-4342-B048-85BDC9FD1C3A}</a:tableStyleId>
              </a:tblPr>
              <a:tblGrid>
                <a:gridCol w="1355363">
                  <a:extLst>
                    <a:ext uri="{9D8B030D-6E8A-4147-A177-3AD203B41FA5}">
                      <a16:colId xmlns:a16="http://schemas.microsoft.com/office/drawing/2014/main" val="1217595624"/>
                    </a:ext>
                  </a:extLst>
                </a:gridCol>
                <a:gridCol w="1280541">
                  <a:extLst>
                    <a:ext uri="{9D8B030D-6E8A-4147-A177-3AD203B41FA5}">
                      <a16:colId xmlns:a16="http://schemas.microsoft.com/office/drawing/2014/main" val="296531155"/>
                    </a:ext>
                  </a:extLst>
                </a:gridCol>
                <a:gridCol w="1220982">
                  <a:extLst>
                    <a:ext uri="{9D8B030D-6E8A-4147-A177-3AD203B41FA5}">
                      <a16:colId xmlns:a16="http://schemas.microsoft.com/office/drawing/2014/main" val="343254735"/>
                    </a:ext>
                  </a:extLst>
                </a:gridCol>
                <a:gridCol w="1201128">
                  <a:extLst>
                    <a:ext uri="{9D8B030D-6E8A-4147-A177-3AD203B41FA5}">
                      <a16:colId xmlns:a16="http://schemas.microsoft.com/office/drawing/2014/main" val="2116447661"/>
                    </a:ext>
                  </a:extLst>
                </a:gridCol>
                <a:gridCol w="1379808">
                  <a:extLst>
                    <a:ext uri="{9D8B030D-6E8A-4147-A177-3AD203B41FA5}">
                      <a16:colId xmlns:a16="http://schemas.microsoft.com/office/drawing/2014/main" val="3277118341"/>
                    </a:ext>
                  </a:extLst>
                </a:gridCol>
                <a:gridCol w="3325437">
                  <a:extLst>
                    <a:ext uri="{9D8B030D-6E8A-4147-A177-3AD203B41FA5}">
                      <a16:colId xmlns:a16="http://schemas.microsoft.com/office/drawing/2014/main" val="1795124186"/>
                    </a:ext>
                  </a:extLst>
                </a:gridCol>
              </a:tblGrid>
              <a:tr h="388364">
                <a:tc>
                  <a:txBody>
                    <a:bodyPr/>
                    <a:lstStyle/>
                    <a:p>
                      <a:pPr algn="ctr"/>
                      <a:r>
                        <a:rPr lang="en-GB" dirty="0">
                          <a:solidFill>
                            <a:schemeClr val="tx1"/>
                          </a:solidFill>
                          <a:latin typeface="Calibri" panose="020F0502020204030204" pitchFamily="34" charset="0"/>
                          <a:cs typeface="Calibri" panose="020F0502020204030204" pitchFamily="34" charset="0"/>
                        </a:rPr>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Sat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4823621"/>
                  </a:ext>
                </a:extLst>
              </a:tr>
              <a:tr h="1523110">
                <a:tc gridSpan="4">
                  <a:txBody>
                    <a:bodyPr/>
                    <a:lstStyle/>
                    <a:p>
                      <a:pPr algn="ctr"/>
                      <a:endParaRPr lang="en-GB" sz="1600" dirty="0">
                        <a:latin typeface="Calibri" panose="020F0502020204030204" pitchFamily="34" charset="0"/>
                        <a:cs typeface="Calibri" panose="020F0502020204030204" pitchFamily="34" charset="0"/>
                      </a:endParaRPr>
                    </a:p>
                    <a:p>
                      <a:pPr algn="ctr"/>
                      <a:endParaRPr lang="en-GB" sz="1600" b="1" dirty="0">
                        <a:solidFill>
                          <a:schemeClr val="dk1"/>
                        </a:solidFill>
                        <a:effectLst/>
                        <a:latin typeface="Calibri" panose="020F0502020204030204" pitchFamily="34" charset="0"/>
                        <a:ea typeface="+mn-ea"/>
                        <a:cs typeface="Calibri" panose="020F0502020204030204" pitchFamily="34" charset="0"/>
                      </a:endParaRPr>
                    </a:p>
                    <a:p>
                      <a:pPr algn="ctr"/>
                      <a:r>
                        <a:rPr lang="en-GB" sz="1600" b="1" dirty="0">
                          <a:solidFill>
                            <a:schemeClr val="dk1"/>
                          </a:solidFill>
                          <a:effectLst/>
                          <a:latin typeface="Calibri" panose="020F0502020204030204" pitchFamily="34" charset="0"/>
                          <a:ea typeface="+mn-ea"/>
                          <a:cs typeface="Calibri" panose="020F0502020204030204" pitchFamily="34" charset="0"/>
                        </a:rPr>
                        <a:t>Bassetlaw’s 1</a:t>
                      </a:r>
                      <a:r>
                        <a:rPr lang="en-GB" sz="1600" b="1" baseline="30000" dirty="0">
                          <a:solidFill>
                            <a:schemeClr val="dk1"/>
                          </a:solidFill>
                          <a:effectLst/>
                          <a:latin typeface="Calibri" panose="020F0502020204030204" pitchFamily="34" charset="0"/>
                          <a:ea typeface="+mn-ea"/>
                          <a:cs typeface="Calibri" panose="020F0502020204030204" pitchFamily="34" charset="0"/>
                        </a:rPr>
                        <a:t>st</a:t>
                      </a:r>
                      <a:r>
                        <a:rPr lang="en-GB" sz="1600" b="1" dirty="0">
                          <a:solidFill>
                            <a:schemeClr val="dk1"/>
                          </a:solidFill>
                          <a:effectLst/>
                          <a:latin typeface="Calibri" panose="020F0502020204030204" pitchFamily="34" charset="0"/>
                          <a:ea typeface="+mn-ea"/>
                          <a:cs typeface="Calibri" panose="020F0502020204030204" pitchFamily="34" charset="0"/>
                        </a:rPr>
                        <a:t> Suicide</a:t>
                      </a: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Prevention and Mental Health </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wareness Month-Long </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ampaign</a:t>
                      </a: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launched</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GB" sz="105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endParaRPr lang="en-GB" sz="105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10</a:t>
                      </a: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034115"/>
                  </a:ext>
                </a:extLst>
              </a:tr>
              <a:tr h="1354758">
                <a:tc>
                  <a:txBody>
                    <a:bodyPr/>
                    <a:lstStyle/>
                    <a:p>
                      <a:pPr algn="l"/>
                      <a:r>
                        <a:rPr lang="en-GB" sz="1050" dirty="0">
                          <a:latin typeface="Calibri" panose="020F0502020204030204" pitchFamily="34" charset="0"/>
                          <a:cs typeface="Calibri" panose="020F0502020204030204" pitchFamily="34" charset="0"/>
                        </a:rPr>
                        <a:t>12</a:t>
                      </a:r>
                    </a:p>
                    <a:p>
                      <a:pPr algn="l"/>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13</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14</a:t>
                      </a: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050"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16</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endParaRPr lang="en-GB"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014060"/>
                  </a:ext>
                </a:extLst>
              </a:tr>
              <a:tr h="1307297">
                <a:tc>
                  <a:txBody>
                    <a:bodyPr/>
                    <a:lstStyle/>
                    <a:p>
                      <a:r>
                        <a:rPr lang="en-GB" sz="1050" dirty="0">
                          <a:latin typeface="Calibri" panose="020F0502020204030204" pitchFamily="34" charset="0"/>
                          <a:cs typeface="Calibri" panose="020F0502020204030204" pitchFamily="34" charset="0"/>
                        </a:rPr>
                        <a:t>19</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20</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21</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22</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23</a:t>
                      </a:r>
                    </a:p>
                    <a:p>
                      <a:pPr algn="ctr"/>
                      <a:r>
                        <a:rPr lang="en-GB" sz="1050" b="1" dirty="0">
                          <a:latin typeface="Calibri" panose="020F0502020204030204" pitchFamily="34" charset="0"/>
                          <a:cs typeface="Calibri" panose="020F0502020204030204" pitchFamily="34" charset="0"/>
                          <a:hlinkClick r:id="rId3" tooltip="Harworth &amp; Bircotes Pride event on 24th click to view poster"/>
                        </a:rPr>
                        <a:t>Harworth &amp; Bircotes Pride event on 24th </a:t>
                      </a:r>
                      <a:endParaRPr lang="en-GB" sz="1050" b="1"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dirty="0"/>
                    </a:p>
                  </a:txBody>
                  <a:tcPr>
                    <a:solidFill>
                      <a:schemeClr val="accent1">
                        <a:tint val="40000"/>
                        <a:alpha val="74000"/>
                      </a:schemeClr>
                    </a:solidFill>
                  </a:tcPr>
                </a:tc>
                <a:extLst>
                  <a:ext uri="{0D108BD9-81ED-4DB2-BD59-A6C34878D82A}">
                    <a16:rowId xmlns:a16="http://schemas.microsoft.com/office/drawing/2014/main" val="1953962937"/>
                  </a:ext>
                </a:extLst>
              </a:tr>
              <a:tr h="1329541">
                <a:tc>
                  <a:txBody>
                    <a:bodyPr/>
                    <a:lstStyle/>
                    <a:p>
                      <a:r>
                        <a:rPr lang="en-GB" sz="1050" dirty="0">
                          <a:latin typeface="Calibri" panose="020F0502020204030204" pitchFamily="34" charset="0"/>
                          <a:cs typeface="Calibri" panose="020F0502020204030204" pitchFamily="34" charset="0"/>
                        </a:rPr>
                        <a:t>26</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27</a:t>
                      </a: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28</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29</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30</a:t>
                      </a: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dirty="0"/>
                    </a:p>
                  </a:txBody>
                  <a:tcPr>
                    <a:solidFill>
                      <a:schemeClr val="accent1">
                        <a:tint val="20000"/>
                        <a:alpha val="74000"/>
                      </a:schemeClr>
                    </a:solidFill>
                  </a:tcPr>
                </a:tc>
                <a:extLst>
                  <a:ext uri="{0D108BD9-81ED-4DB2-BD59-A6C34878D82A}">
                    <a16:rowId xmlns:a16="http://schemas.microsoft.com/office/drawing/2014/main" val="1192961331"/>
                  </a:ext>
                </a:extLst>
              </a:tr>
            </a:tbl>
          </a:graphicData>
        </a:graphic>
      </p:graphicFrame>
      <p:pic>
        <p:nvPicPr>
          <p:cNvPr id="33" name="Picture 32">
            <a:hlinkClick r:id="rId4" tooltip="Harmless - Support for adults and CYP focusing on mental health and self-harm.  Crisis Help; Emotional and Social Support (CHESS) Provides one-to-Bassetlaw one and group crisis help.  Tel - 01158 800280"/>
            <a:extLst>
              <a:ext uri="{FF2B5EF4-FFF2-40B4-BE49-F238E27FC236}">
                <a16:creationId xmlns:a16="http://schemas.microsoft.com/office/drawing/2014/main" id="{D80C3729-5DFE-4485-98DB-A89B2DF1B0B0}"/>
              </a:ext>
            </a:extLst>
          </p:cNvPr>
          <p:cNvPicPr/>
          <p:nvPr/>
        </p:nvPicPr>
        <p:blipFill>
          <a:blip r:embed="rId5"/>
          <a:stretch>
            <a:fillRect/>
          </a:stretch>
        </p:blipFill>
        <p:spPr>
          <a:xfrm>
            <a:off x="1664866" y="3658890"/>
            <a:ext cx="990403" cy="317566"/>
          </a:xfrm>
          <a:prstGeom prst="rect">
            <a:avLst/>
          </a:prstGeom>
        </p:spPr>
      </p:pic>
      <p:pic>
        <p:nvPicPr>
          <p:cNvPr id="34" name="Picture 3">
            <a:hlinkClick r:id="rId6" tooltip="Talkzone - Mental Health Service for young people in Bassetlaw"/>
            <a:extLst>
              <a:ext uri="{FF2B5EF4-FFF2-40B4-BE49-F238E27FC236}">
                <a16:creationId xmlns:a16="http://schemas.microsoft.com/office/drawing/2014/main" id="{05926D82-9F28-41B5-BBE6-998F0A2D4021}"/>
              </a:ext>
            </a:extLst>
          </p:cNvPr>
          <p:cNvPicPr>
            <a:picLocks noChangeAspect="1"/>
          </p:cNvPicPr>
          <p:nvPr/>
        </p:nvPicPr>
        <p:blipFill>
          <a:blip r:embed="rId7"/>
          <a:srcRect/>
          <a:stretch>
            <a:fillRect/>
          </a:stretch>
        </p:blipFill>
        <p:spPr>
          <a:xfrm>
            <a:off x="2820774" y="3573716"/>
            <a:ext cx="1122234" cy="411781"/>
          </a:xfrm>
          <a:prstGeom prst="rect">
            <a:avLst/>
          </a:prstGeom>
        </p:spPr>
      </p:pic>
      <p:pic>
        <p:nvPicPr>
          <p:cNvPr id="36" name="Picture 35">
            <a:hlinkClick r:id="rId8" tooltip="Specialised suicide bereavement support service for anyone that has been bereaved, affected or exposed to a death by suicide.  Email - bereavement@tomorrowproject.org.uk  Tel - 0115 880 0280"/>
            <a:extLst>
              <a:ext uri="{FF2B5EF4-FFF2-40B4-BE49-F238E27FC236}">
                <a16:creationId xmlns:a16="http://schemas.microsoft.com/office/drawing/2014/main" id="{A2DB3B0F-5170-440C-AA65-103DEF8F4282}"/>
              </a:ext>
            </a:extLst>
          </p:cNvPr>
          <p:cNvPicPr>
            <a:picLocks noChangeAspect="1"/>
          </p:cNvPicPr>
          <p:nvPr/>
        </p:nvPicPr>
        <p:blipFill>
          <a:blip r:embed="rId9"/>
          <a:stretch>
            <a:fillRect/>
          </a:stretch>
        </p:blipFill>
        <p:spPr>
          <a:xfrm>
            <a:off x="1600889" y="3996126"/>
            <a:ext cx="954851" cy="581446"/>
          </a:xfrm>
          <a:prstGeom prst="rect">
            <a:avLst/>
          </a:prstGeom>
        </p:spPr>
      </p:pic>
      <p:pic>
        <p:nvPicPr>
          <p:cNvPr id="37" name="Picture 36">
            <a:hlinkClick r:id="rId10" tooltip="BAC Bassetlaw Action Centre - “Making a difference throughout Bassetlaw” Bassetlaw Action Centre is a community resource agency offering help and support."/>
            <a:extLst>
              <a:ext uri="{FF2B5EF4-FFF2-40B4-BE49-F238E27FC236}">
                <a16:creationId xmlns:a16="http://schemas.microsoft.com/office/drawing/2014/main" id="{C274339C-F6D2-48C9-B74A-2CEE828AAB64}"/>
              </a:ext>
            </a:extLst>
          </p:cNvPr>
          <p:cNvPicPr>
            <a:picLocks noChangeAspect="1"/>
          </p:cNvPicPr>
          <p:nvPr/>
        </p:nvPicPr>
        <p:blipFill>
          <a:blip r:embed="rId11"/>
          <a:stretch>
            <a:fillRect/>
          </a:stretch>
        </p:blipFill>
        <p:spPr>
          <a:xfrm>
            <a:off x="4065634" y="3480677"/>
            <a:ext cx="1081551" cy="484922"/>
          </a:xfrm>
          <a:prstGeom prst="rect">
            <a:avLst/>
          </a:prstGeom>
        </p:spPr>
      </p:pic>
      <p:pic>
        <p:nvPicPr>
          <p:cNvPr id="38" name="Picture 37">
            <a:hlinkClick r:id="rId12" tooltip="Bassetlaw Citizens Advice Free advice on a range of issues including debt, mental health, welfare benefits, energy / utility bills, problems at work, health related benefits and support for people affected by cancer. Tel - 01909 498894.  "/>
            <a:extLst>
              <a:ext uri="{FF2B5EF4-FFF2-40B4-BE49-F238E27FC236}">
                <a16:creationId xmlns:a16="http://schemas.microsoft.com/office/drawing/2014/main" id="{C7FFE0CD-86D5-49D6-ACD8-A202AFF846A2}"/>
              </a:ext>
            </a:extLst>
          </p:cNvPr>
          <p:cNvPicPr>
            <a:picLocks noChangeAspect="1"/>
          </p:cNvPicPr>
          <p:nvPr/>
        </p:nvPicPr>
        <p:blipFill>
          <a:blip r:embed="rId13"/>
          <a:stretch>
            <a:fillRect/>
          </a:stretch>
        </p:blipFill>
        <p:spPr>
          <a:xfrm>
            <a:off x="266737" y="6546463"/>
            <a:ext cx="951312" cy="434188"/>
          </a:xfrm>
          <a:prstGeom prst="rect">
            <a:avLst/>
          </a:prstGeom>
        </p:spPr>
      </p:pic>
      <p:pic>
        <p:nvPicPr>
          <p:cNvPr id="41" name="Picture 40">
            <a:hlinkClick r:id="rId14" tooltip="#In Sam's Name is a mental health support group for men at The Edge in Worksop. Email - insams.name@outlook.com"/>
            <a:extLst>
              <a:ext uri="{FF2B5EF4-FFF2-40B4-BE49-F238E27FC236}">
                <a16:creationId xmlns:a16="http://schemas.microsoft.com/office/drawing/2014/main" id="{D81942A2-87CA-4057-B10F-6113449D8843}"/>
              </a:ext>
            </a:extLst>
          </p:cNvPr>
          <p:cNvPicPr>
            <a:picLocks noChangeAspect="1"/>
          </p:cNvPicPr>
          <p:nvPr/>
        </p:nvPicPr>
        <p:blipFill>
          <a:blip r:embed="rId15"/>
          <a:stretch>
            <a:fillRect/>
          </a:stretch>
        </p:blipFill>
        <p:spPr>
          <a:xfrm>
            <a:off x="5338498" y="3456853"/>
            <a:ext cx="1062734" cy="1039631"/>
          </a:xfrm>
          <a:prstGeom prst="rect">
            <a:avLst/>
          </a:prstGeom>
        </p:spPr>
      </p:pic>
      <p:pic>
        <p:nvPicPr>
          <p:cNvPr id="42" name="Picture 41">
            <a:hlinkClick r:id="rId16" tooltip="Muddy Fork Outdoor support focused on gardening activities, willow craft, bee keeping, or very gentle conversation with a cuppa in the garden."/>
            <a:extLst>
              <a:ext uri="{FF2B5EF4-FFF2-40B4-BE49-F238E27FC236}">
                <a16:creationId xmlns:a16="http://schemas.microsoft.com/office/drawing/2014/main" id="{7A065360-CDBF-42E8-BBFF-E8813A9245AF}"/>
              </a:ext>
            </a:extLst>
          </p:cNvPr>
          <p:cNvPicPr>
            <a:picLocks noChangeAspect="1"/>
          </p:cNvPicPr>
          <p:nvPr/>
        </p:nvPicPr>
        <p:blipFill>
          <a:blip r:embed="rId17"/>
          <a:stretch>
            <a:fillRect/>
          </a:stretch>
        </p:blipFill>
        <p:spPr>
          <a:xfrm>
            <a:off x="5948623" y="5963295"/>
            <a:ext cx="559777" cy="403318"/>
          </a:xfrm>
          <a:prstGeom prst="rect">
            <a:avLst/>
          </a:prstGeom>
        </p:spPr>
      </p:pic>
      <p:pic>
        <p:nvPicPr>
          <p:cNvPr id="43" name="Picture 42">
            <a:hlinkClick r:id="rId18" tooltip="Freed Beeches Eating Disorder service - A free service for adults &amp; adolescents aged 14+ who are suffering from eating disorders.  Tel: 01909 479922 or email: info@freedbeeches.org.uk"/>
            <a:extLst>
              <a:ext uri="{FF2B5EF4-FFF2-40B4-BE49-F238E27FC236}">
                <a16:creationId xmlns:a16="http://schemas.microsoft.com/office/drawing/2014/main" id="{248DFFF6-52F4-44B7-B614-4E582F360E8E}"/>
              </a:ext>
            </a:extLst>
          </p:cNvPr>
          <p:cNvPicPr>
            <a:picLocks noChangeAspect="1"/>
          </p:cNvPicPr>
          <p:nvPr/>
        </p:nvPicPr>
        <p:blipFill>
          <a:blip r:embed="rId19"/>
          <a:stretch>
            <a:fillRect/>
          </a:stretch>
        </p:blipFill>
        <p:spPr>
          <a:xfrm>
            <a:off x="4092555" y="6231625"/>
            <a:ext cx="931815" cy="478365"/>
          </a:xfrm>
          <a:prstGeom prst="rect">
            <a:avLst/>
          </a:prstGeom>
        </p:spPr>
      </p:pic>
      <p:pic>
        <p:nvPicPr>
          <p:cNvPr id="44" name="Picture 43">
            <a:hlinkClick r:id="rId20" tooltip="Nottinghamshire Mind - One-to-one and group mental health support, encouraging community connectivity and improving wellbeing.  Tel - 0800 470 0203.  Email - communityservicelead@nottinghamshiremind.org.uk  "/>
            <a:extLst>
              <a:ext uri="{FF2B5EF4-FFF2-40B4-BE49-F238E27FC236}">
                <a16:creationId xmlns:a16="http://schemas.microsoft.com/office/drawing/2014/main" id="{B165BADB-A5DB-4B7B-AD56-AC80A452AFA9}"/>
              </a:ext>
            </a:extLst>
          </p:cNvPr>
          <p:cNvPicPr>
            <a:picLocks noChangeAspect="1"/>
          </p:cNvPicPr>
          <p:nvPr/>
        </p:nvPicPr>
        <p:blipFill>
          <a:blip r:embed="rId21"/>
          <a:stretch>
            <a:fillRect/>
          </a:stretch>
        </p:blipFill>
        <p:spPr>
          <a:xfrm>
            <a:off x="425028" y="5308906"/>
            <a:ext cx="807944" cy="541588"/>
          </a:xfrm>
          <a:prstGeom prst="rect">
            <a:avLst/>
          </a:prstGeom>
        </p:spPr>
      </p:pic>
      <p:pic>
        <p:nvPicPr>
          <p:cNvPr id="45" name="Picture 44">
            <a:hlinkClick r:id="rId22" tooltip="Aurora Bassetlaw Emotional support and counselling for people affected by cancer and long-term health conditions. Tel: 01909 470985"/>
            <a:extLst>
              <a:ext uri="{FF2B5EF4-FFF2-40B4-BE49-F238E27FC236}">
                <a16:creationId xmlns:a16="http://schemas.microsoft.com/office/drawing/2014/main" id="{AFE0BEBA-4AD1-40CE-ADE6-62249AACF1E0}"/>
              </a:ext>
            </a:extLst>
          </p:cNvPr>
          <p:cNvPicPr>
            <a:picLocks noChangeAspect="1"/>
          </p:cNvPicPr>
          <p:nvPr/>
        </p:nvPicPr>
        <p:blipFill>
          <a:blip r:embed="rId23"/>
          <a:stretch>
            <a:fillRect/>
          </a:stretch>
        </p:blipFill>
        <p:spPr>
          <a:xfrm>
            <a:off x="1543494" y="5204552"/>
            <a:ext cx="1164529" cy="362174"/>
          </a:xfrm>
          <a:prstGeom prst="rect">
            <a:avLst/>
          </a:prstGeom>
        </p:spPr>
      </p:pic>
      <p:pic>
        <p:nvPicPr>
          <p:cNvPr id="46" name="Picture 45">
            <a:hlinkClick r:id="rId2" tooltip="Help us prevent suicide"/>
            <a:extLst>
              <a:ext uri="{FF2B5EF4-FFF2-40B4-BE49-F238E27FC236}">
                <a16:creationId xmlns:a16="http://schemas.microsoft.com/office/drawing/2014/main" id="{2A829B6A-3D52-4635-9F88-1FB0335ABD07}"/>
              </a:ext>
            </a:extLst>
          </p:cNvPr>
          <p:cNvPicPr>
            <a:picLocks noChangeAspect="1"/>
          </p:cNvPicPr>
          <p:nvPr/>
        </p:nvPicPr>
        <p:blipFill>
          <a:blip r:embed="rId24"/>
          <a:stretch>
            <a:fillRect/>
          </a:stretch>
        </p:blipFill>
        <p:spPr>
          <a:xfrm>
            <a:off x="253616" y="6095504"/>
            <a:ext cx="1089309" cy="365540"/>
          </a:xfrm>
          <a:prstGeom prst="rect">
            <a:avLst/>
          </a:prstGeom>
        </p:spPr>
      </p:pic>
      <p:pic>
        <p:nvPicPr>
          <p:cNvPr id="51" name="Picture 50">
            <a:hlinkClick r:id="rId25" tooltip="Anyone bereaved by suicide"/>
            <a:extLst>
              <a:ext uri="{FF2B5EF4-FFF2-40B4-BE49-F238E27FC236}">
                <a16:creationId xmlns:a16="http://schemas.microsoft.com/office/drawing/2014/main" id="{EFE6C241-761E-4077-8594-1DF2BAC64FF7}"/>
              </a:ext>
            </a:extLst>
          </p:cNvPr>
          <p:cNvPicPr>
            <a:picLocks noChangeAspect="1"/>
          </p:cNvPicPr>
          <p:nvPr/>
        </p:nvPicPr>
        <p:blipFill rotWithShape="1">
          <a:blip r:embed="rId26"/>
          <a:srcRect t="139" b="-1"/>
          <a:stretch/>
        </p:blipFill>
        <p:spPr>
          <a:xfrm>
            <a:off x="384941" y="3409854"/>
            <a:ext cx="1081552" cy="792214"/>
          </a:xfrm>
          <a:prstGeom prst="rect">
            <a:avLst/>
          </a:prstGeom>
        </p:spPr>
      </p:pic>
      <p:pic>
        <p:nvPicPr>
          <p:cNvPr id="52" name="Picture 51">
            <a:hlinkClick r:id="rId27" tooltip="Children's Bereavement Centre - Free support for children, young people (aged 3-18) and their parents/carers who are affected by the death or terminal illness of someone close to them.  Tel: 01636 551739."/>
            <a:extLst>
              <a:ext uri="{FF2B5EF4-FFF2-40B4-BE49-F238E27FC236}">
                <a16:creationId xmlns:a16="http://schemas.microsoft.com/office/drawing/2014/main" id="{CDD3DD46-8367-4D2C-A76F-7F1549C67108}"/>
              </a:ext>
            </a:extLst>
          </p:cNvPr>
          <p:cNvPicPr>
            <a:picLocks noChangeAspect="1"/>
          </p:cNvPicPr>
          <p:nvPr/>
        </p:nvPicPr>
        <p:blipFill>
          <a:blip r:embed="rId28"/>
          <a:stretch>
            <a:fillRect/>
          </a:stretch>
        </p:blipFill>
        <p:spPr>
          <a:xfrm>
            <a:off x="2935964" y="6072494"/>
            <a:ext cx="901634" cy="633583"/>
          </a:xfrm>
          <a:prstGeom prst="rect">
            <a:avLst/>
          </a:prstGeom>
        </p:spPr>
      </p:pic>
      <p:pic>
        <p:nvPicPr>
          <p:cNvPr id="54" name="Picture 53">
            <a:hlinkClick r:id="rId29" tooltip="Providing young people with tools to look after their mental health."/>
            <a:extLst>
              <a:ext uri="{FF2B5EF4-FFF2-40B4-BE49-F238E27FC236}">
                <a16:creationId xmlns:a16="http://schemas.microsoft.com/office/drawing/2014/main" id="{0BB5C17F-D7CB-4BE1-980E-AC1B3A092E2A}"/>
              </a:ext>
            </a:extLst>
          </p:cNvPr>
          <p:cNvPicPr>
            <a:picLocks noChangeAspect="1"/>
          </p:cNvPicPr>
          <p:nvPr/>
        </p:nvPicPr>
        <p:blipFill>
          <a:blip r:embed="rId30"/>
          <a:stretch>
            <a:fillRect/>
          </a:stretch>
        </p:blipFill>
        <p:spPr>
          <a:xfrm>
            <a:off x="2810985" y="4043847"/>
            <a:ext cx="1117148" cy="399367"/>
          </a:xfrm>
          <a:prstGeom prst="rect">
            <a:avLst/>
          </a:prstGeom>
        </p:spPr>
      </p:pic>
      <p:pic>
        <p:nvPicPr>
          <p:cNvPr id="32" name="Picture 31">
            <a:hlinkClick r:id="rId31" tooltip="INSIGHT IAPT Bassetlaw service provides free and confidential talking therapies to anyone 18+ years who is registered with a GP in the Bassetlaw area."/>
            <a:extLst>
              <a:ext uri="{FF2B5EF4-FFF2-40B4-BE49-F238E27FC236}">
                <a16:creationId xmlns:a16="http://schemas.microsoft.com/office/drawing/2014/main" id="{8E70BC10-B12D-43F8-A2E7-379E90EF479E}"/>
              </a:ext>
            </a:extLst>
          </p:cNvPr>
          <p:cNvPicPr>
            <a:picLocks noChangeAspect="1"/>
          </p:cNvPicPr>
          <p:nvPr/>
        </p:nvPicPr>
        <p:blipFill>
          <a:blip r:embed="rId32"/>
          <a:stretch>
            <a:fillRect/>
          </a:stretch>
        </p:blipFill>
        <p:spPr>
          <a:xfrm>
            <a:off x="193085" y="4217201"/>
            <a:ext cx="1146740" cy="327639"/>
          </a:xfrm>
          <a:prstGeom prst="rect">
            <a:avLst/>
          </a:prstGeom>
        </p:spPr>
      </p:pic>
      <p:pic>
        <p:nvPicPr>
          <p:cNvPr id="60" name="Picture 59">
            <a:hlinkClick r:id="rId33" tooltip="Bassetlaw Action Centre.org.uk/ FaceBook page Get Out Get Active Bassetlaw or call 01777 709 650"/>
            <a:extLst>
              <a:ext uri="{FF2B5EF4-FFF2-40B4-BE49-F238E27FC236}">
                <a16:creationId xmlns:a16="http://schemas.microsoft.com/office/drawing/2014/main" id="{5CC15F03-B8F1-4886-B81A-1AAEE7AAF945}"/>
              </a:ext>
            </a:extLst>
          </p:cNvPr>
          <p:cNvPicPr>
            <a:picLocks noChangeAspect="1"/>
          </p:cNvPicPr>
          <p:nvPr/>
        </p:nvPicPr>
        <p:blipFill>
          <a:blip r:embed="rId34"/>
          <a:stretch>
            <a:fillRect/>
          </a:stretch>
        </p:blipFill>
        <p:spPr>
          <a:xfrm>
            <a:off x="4007569" y="4067062"/>
            <a:ext cx="521453" cy="445932"/>
          </a:xfrm>
          <a:prstGeom prst="rect">
            <a:avLst/>
          </a:prstGeom>
        </p:spPr>
      </p:pic>
      <p:pic>
        <p:nvPicPr>
          <p:cNvPr id="59" name="Picture 58">
            <a:hlinkClick r:id="rId10" tooltip="Get Out Get Active"/>
            <a:extLst>
              <a:ext uri="{FF2B5EF4-FFF2-40B4-BE49-F238E27FC236}">
                <a16:creationId xmlns:a16="http://schemas.microsoft.com/office/drawing/2014/main" id="{AD711984-EAA7-411C-816A-1D5177779EA8}"/>
              </a:ext>
            </a:extLst>
          </p:cNvPr>
          <p:cNvPicPr>
            <a:picLocks noChangeAspect="1"/>
          </p:cNvPicPr>
          <p:nvPr/>
        </p:nvPicPr>
        <p:blipFill>
          <a:blip r:embed="rId35"/>
          <a:stretch>
            <a:fillRect/>
          </a:stretch>
        </p:blipFill>
        <p:spPr>
          <a:xfrm>
            <a:off x="4610595" y="4036163"/>
            <a:ext cx="521453" cy="445932"/>
          </a:xfrm>
          <a:prstGeom prst="rect">
            <a:avLst/>
          </a:prstGeom>
        </p:spPr>
      </p:pic>
      <p:sp>
        <p:nvSpPr>
          <p:cNvPr id="62" name="Rectangle: Rounded Corners 61">
            <a:extLst>
              <a:ext uri="{FF2B5EF4-FFF2-40B4-BE49-F238E27FC236}">
                <a16:creationId xmlns:a16="http://schemas.microsoft.com/office/drawing/2014/main" id="{4647C343-E6BF-4DB7-839A-3FB5183C72E1}"/>
              </a:ext>
            </a:extLst>
          </p:cNvPr>
          <p:cNvSpPr/>
          <p:nvPr/>
        </p:nvSpPr>
        <p:spPr>
          <a:xfrm>
            <a:off x="7756671" y="1801554"/>
            <a:ext cx="2073235" cy="132861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FFFF00"/>
                </a:solidFill>
                <a:latin typeface="Calibri" panose="020F0502020204030204" pitchFamily="34" charset="0"/>
                <a:cs typeface="Calibri" panose="020F0502020204030204" pitchFamily="34" charset="0"/>
              </a:rPr>
              <a:t>Show your support on social media and join in sharing images of </a:t>
            </a:r>
          </a:p>
          <a:p>
            <a:r>
              <a:rPr lang="en-GB" sz="1200" b="1" dirty="0">
                <a:solidFill>
                  <a:srgbClr val="FFFF00"/>
                </a:solidFill>
                <a:latin typeface="Calibri" panose="020F0502020204030204" pitchFamily="34" charset="0"/>
                <a:cs typeface="Calibri" panose="020F0502020204030204" pitchFamily="34" charset="0"/>
              </a:rPr>
              <a:t>lit candles at 8pm  </a:t>
            </a:r>
          </a:p>
          <a:p>
            <a:pPr algn="ctr"/>
            <a:endParaRPr lang="en-GB" sz="1200" b="1" dirty="0">
              <a:solidFill>
                <a:schemeClr val="tx1"/>
              </a:solidFill>
              <a:latin typeface="Calibri" panose="020F0502020204030204" pitchFamily="34" charset="0"/>
              <a:cs typeface="Calibri" panose="020F0502020204030204" pitchFamily="34" charset="0"/>
            </a:endParaRPr>
          </a:p>
        </p:txBody>
      </p:sp>
      <p:pic>
        <p:nvPicPr>
          <p:cNvPr id="63" name="Picture 62">
            <a:extLst>
              <a:ext uri="{FF2B5EF4-FFF2-40B4-BE49-F238E27FC236}">
                <a16:creationId xmlns:a16="http://schemas.microsoft.com/office/drawing/2014/main" id="{7F3B5434-DAD7-4BF1-8B7A-F9FFE2D4454A}"/>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618444" y="1971601"/>
            <a:ext cx="1094628" cy="1052096"/>
          </a:xfrm>
          <a:prstGeom prst="rect">
            <a:avLst/>
          </a:prstGeom>
          <a:noFill/>
          <a:ln>
            <a:noFill/>
          </a:ln>
        </p:spPr>
      </p:pic>
      <p:pic>
        <p:nvPicPr>
          <p:cNvPr id="64" name="Picture 6" descr="Candle Flame GIF - Candle Flame Fire - Discover &amp; Share GIFs">
            <a:extLst>
              <a:ext uri="{FF2B5EF4-FFF2-40B4-BE49-F238E27FC236}">
                <a16:creationId xmlns:a16="http://schemas.microsoft.com/office/drawing/2014/main" id="{A03E848E-32A5-4FB4-9C88-51E3E635E5DE}"/>
              </a:ext>
            </a:extLst>
          </p:cNvPr>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9093214" y="2441138"/>
            <a:ext cx="711569" cy="68585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The Oasis Centre | Worksop | Community Centre">
            <a:hlinkClick r:id="rId38" tooltip="Come inside and check out all the amazing things the Oasis Community Centre has to offer! From the youngest to the oldest and everyone in between, we have something for everyone! "/>
            <a:extLst>
              <a:ext uri="{FF2B5EF4-FFF2-40B4-BE49-F238E27FC236}">
                <a16:creationId xmlns:a16="http://schemas.microsoft.com/office/drawing/2014/main" id="{83FA3150-C043-4D84-8917-30356694A85B}"/>
              </a:ext>
            </a:extLst>
          </p:cNvPr>
          <p:cNvPicPr/>
          <p:nvPr/>
        </p:nvPicPr>
        <p:blipFill>
          <a:blip r:embed="rId39">
            <a:extLst>
              <a:ext uri="{28A0092B-C50C-407E-A947-70E740481C1C}">
                <a14:useLocalDpi xmlns:a14="http://schemas.microsoft.com/office/drawing/2010/main" val="0"/>
              </a:ext>
            </a:extLst>
          </a:blip>
          <a:srcRect/>
          <a:stretch>
            <a:fillRect/>
          </a:stretch>
        </p:blipFill>
        <p:spPr bwMode="auto">
          <a:xfrm>
            <a:off x="2961429" y="4727782"/>
            <a:ext cx="876169" cy="640411"/>
          </a:xfrm>
          <a:prstGeom prst="rect">
            <a:avLst/>
          </a:prstGeom>
          <a:noFill/>
          <a:ln>
            <a:noFill/>
          </a:ln>
        </p:spPr>
      </p:pic>
      <p:pic>
        <p:nvPicPr>
          <p:cNvPr id="53" name="Picture 52">
            <a:hlinkClick r:id="rId40" tooltip="BPL Lesiure Centres for all ages in Bircotes, Mansfield, Retford &amp; Worksop"/>
            <a:extLst>
              <a:ext uri="{FF2B5EF4-FFF2-40B4-BE49-F238E27FC236}">
                <a16:creationId xmlns:a16="http://schemas.microsoft.com/office/drawing/2014/main" id="{AC163E2E-51F6-4F13-A2B0-5A107F86D62F}"/>
              </a:ext>
            </a:extLst>
          </p:cNvPr>
          <p:cNvPicPr>
            <a:picLocks noChangeAspect="1"/>
          </p:cNvPicPr>
          <p:nvPr/>
        </p:nvPicPr>
        <p:blipFill>
          <a:blip r:embed="rId41"/>
          <a:stretch>
            <a:fillRect/>
          </a:stretch>
        </p:blipFill>
        <p:spPr>
          <a:xfrm>
            <a:off x="4207957" y="4899448"/>
            <a:ext cx="739492" cy="843482"/>
          </a:xfrm>
          <a:prstGeom prst="rect">
            <a:avLst/>
          </a:prstGeom>
        </p:spPr>
      </p:pic>
      <p:pic>
        <p:nvPicPr>
          <p:cNvPr id="67" name="Picture 66">
            <a:extLst>
              <a:ext uri="{FF2B5EF4-FFF2-40B4-BE49-F238E27FC236}">
                <a16:creationId xmlns:a16="http://schemas.microsoft.com/office/drawing/2014/main" id="{F8118509-C7A8-4374-A0B2-61910E0043BB}"/>
              </a:ext>
            </a:extLst>
          </p:cNvPr>
          <p:cNvPicPr>
            <a:picLocks noChangeAspect="1"/>
          </p:cNvPicPr>
          <p:nvPr/>
        </p:nvPicPr>
        <p:blipFill>
          <a:blip r:embed="rId42"/>
          <a:stretch>
            <a:fillRect/>
          </a:stretch>
        </p:blipFill>
        <p:spPr>
          <a:xfrm>
            <a:off x="5331801" y="5117651"/>
            <a:ext cx="1163066" cy="492593"/>
          </a:xfrm>
          <a:prstGeom prst="rect">
            <a:avLst/>
          </a:prstGeom>
        </p:spPr>
      </p:pic>
      <p:pic>
        <p:nvPicPr>
          <p:cNvPr id="68" name="Picture 67">
            <a:extLst>
              <a:ext uri="{FF2B5EF4-FFF2-40B4-BE49-F238E27FC236}">
                <a16:creationId xmlns:a16="http://schemas.microsoft.com/office/drawing/2014/main" id="{742A3459-2C8C-42FC-A990-DBBF9470E4F5}"/>
              </a:ext>
            </a:extLst>
          </p:cNvPr>
          <p:cNvPicPr/>
          <p:nvPr/>
        </p:nvPicPr>
        <p:blipFill>
          <a:blip r:embed="rId43">
            <a:extLst>
              <a:ext uri="{28A0092B-C50C-407E-A947-70E740481C1C}">
                <a14:useLocalDpi xmlns:a14="http://schemas.microsoft.com/office/drawing/2010/main" val="0"/>
              </a:ext>
            </a:extLst>
          </a:blip>
          <a:srcRect/>
          <a:stretch>
            <a:fillRect/>
          </a:stretch>
        </p:blipFill>
        <p:spPr bwMode="auto">
          <a:xfrm>
            <a:off x="5358744" y="5595057"/>
            <a:ext cx="989019" cy="266347"/>
          </a:xfrm>
          <a:prstGeom prst="rect">
            <a:avLst/>
          </a:prstGeom>
          <a:noFill/>
          <a:ln>
            <a:noFill/>
          </a:ln>
        </p:spPr>
      </p:pic>
      <p:pic>
        <p:nvPicPr>
          <p:cNvPr id="69" name="Picture 68">
            <a:hlinkClick r:id="rId44" tooltip="PAPYRUS - dedicated to the prevention of suicide and promotion of positive mental health aimed at under 35's. Contact : 0800 068 4141 Free daily 9am midnight"/>
            <a:extLst>
              <a:ext uri="{FF2B5EF4-FFF2-40B4-BE49-F238E27FC236}">
                <a16:creationId xmlns:a16="http://schemas.microsoft.com/office/drawing/2014/main" id="{2581D085-4FE8-4A7B-B01D-36B20DD67166}"/>
              </a:ext>
            </a:extLst>
          </p:cNvPr>
          <p:cNvPicPr/>
          <p:nvPr/>
        </p:nvPicPr>
        <p:blipFill>
          <a:blip r:embed="rId45"/>
          <a:stretch>
            <a:fillRect/>
          </a:stretch>
        </p:blipFill>
        <p:spPr>
          <a:xfrm>
            <a:off x="2947240" y="6798960"/>
            <a:ext cx="890358" cy="262770"/>
          </a:xfrm>
          <a:prstGeom prst="rect">
            <a:avLst/>
          </a:prstGeom>
        </p:spPr>
      </p:pic>
      <p:pic>
        <p:nvPicPr>
          <p:cNvPr id="71" name="Picture 70">
            <a:hlinkClick r:id="rId46" tooltip="StayAlive App - Essential suicide prevention for everyday life"/>
            <a:extLst>
              <a:ext uri="{FF2B5EF4-FFF2-40B4-BE49-F238E27FC236}">
                <a16:creationId xmlns:a16="http://schemas.microsoft.com/office/drawing/2014/main" id="{C90DE01F-C1F6-4E31-B22B-5DD34DF61191}"/>
              </a:ext>
            </a:extLst>
          </p:cNvPr>
          <p:cNvPicPr/>
          <p:nvPr/>
        </p:nvPicPr>
        <p:blipFill>
          <a:blip r:embed="rId47"/>
          <a:stretch>
            <a:fillRect/>
          </a:stretch>
        </p:blipFill>
        <p:spPr>
          <a:xfrm>
            <a:off x="5338498" y="6755902"/>
            <a:ext cx="968221" cy="347138"/>
          </a:xfrm>
          <a:prstGeom prst="rect">
            <a:avLst/>
          </a:prstGeom>
        </p:spPr>
      </p:pic>
      <p:pic>
        <p:nvPicPr>
          <p:cNvPr id="73" name="Picture 72">
            <a:hlinkClick r:id="rId48"/>
            <a:extLst>
              <a:ext uri="{FF2B5EF4-FFF2-40B4-BE49-F238E27FC236}">
                <a16:creationId xmlns:a16="http://schemas.microsoft.com/office/drawing/2014/main" id="{C353C06F-E442-4ADE-BF57-2141281DDB4F}"/>
              </a:ext>
            </a:extLst>
          </p:cNvPr>
          <p:cNvPicPr>
            <a:picLocks noChangeAspect="1"/>
          </p:cNvPicPr>
          <p:nvPr/>
        </p:nvPicPr>
        <p:blipFill>
          <a:blip r:embed="rId49"/>
          <a:stretch>
            <a:fillRect/>
          </a:stretch>
        </p:blipFill>
        <p:spPr>
          <a:xfrm>
            <a:off x="1549466" y="4858000"/>
            <a:ext cx="1143779" cy="308435"/>
          </a:xfrm>
          <a:prstGeom prst="rect">
            <a:avLst/>
          </a:prstGeom>
        </p:spPr>
      </p:pic>
      <p:pic>
        <p:nvPicPr>
          <p:cNvPr id="75" name="Picture 2">
            <a:hlinkClick r:id="rId50"/>
            <a:extLst>
              <a:ext uri="{FF2B5EF4-FFF2-40B4-BE49-F238E27FC236}">
                <a16:creationId xmlns:a16="http://schemas.microsoft.com/office/drawing/2014/main" id="{581074FB-8000-4697-BB20-4B96CFD02BAD}"/>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080198" y="6811453"/>
            <a:ext cx="968221" cy="2915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hlinkClick r:id="rId52"/>
            <a:extLst>
              <a:ext uri="{FF2B5EF4-FFF2-40B4-BE49-F238E27FC236}">
                <a16:creationId xmlns:a16="http://schemas.microsoft.com/office/drawing/2014/main" id="{2F7CF042-631D-49CB-88D8-12E89C24FF23}"/>
              </a:ext>
            </a:extLst>
          </p:cNvPr>
          <p:cNvPicPr>
            <a:picLocks noChangeAspect="1"/>
          </p:cNvPicPr>
          <p:nvPr/>
        </p:nvPicPr>
        <p:blipFill>
          <a:blip r:embed="rId53"/>
          <a:stretch>
            <a:fillRect/>
          </a:stretch>
        </p:blipFill>
        <p:spPr>
          <a:xfrm>
            <a:off x="1630248" y="6389285"/>
            <a:ext cx="1025021" cy="362174"/>
          </a:xfrm>
          <a:prstGeom prst="rect">
            <a:avLst/>
          </a:prstGeom>
        </p:spPr>
      </p:pic>
      <p:pic>
        <p:nvPicPr>
          <p:cNvPr id="80" name="Picture 79">
            <a:hlinkClick r:id="rId54" tooltip="The Calm Zone"/>
            <a:extLst>
              <a:ext uri="{FF2B5EF4-FFF2-40B4-BE49-F238E27FC236}">
                <a16:creationId xmlns:a16="http://schemas.microsoft.com/office/drawing/2014/main" id="{31978F7E-DBA7-4DAA-A3DF-94CFC888ED2E}"/>
              </a:ext>
            </a:extLst>
          </p:cNvPr>
          <p:cNvPicPr>
            <a:picLocks noChangeAspect="1"/>
          </p:cNvPicPr>
          <p:nvPr/>
        </p:nvPicPr>
        <p:blipFill>
          <a:blip r:embed="rId55"/>
          <a:stretch>
            <a:fillRect/>
          </a:stretch>
        </p:blipFill>
        <p:spPr>
          <a:xfrm>
            <a:off x="425028" y="4712267"/>
            <a:ext cx="876168" cy="599899"/>
          </a:xfrm>
          <a:prstGeom prst="rect">
            <a:avLst/>
          </a:prstGeom>
        </p:spPr>
      </p:pic>
      <p:pic>
        <p:nvPicPr>
          <p:cNvPr id="84" name="Picture 83">
            <a:hlinkClick r:id="rId56" tooltip="The Edge @ Oasis Community Centre, Kilton, Worksop building has provided the perfect space for this and so has been aimed more at the Men and Young adults/ Older teens groups. "/>
            <a:extLst>
              <a:ext uri="{FF2B5EF4-FFF2-40B4-BE49-F238E27FC236}">
                <a16:creationId xmlns:a16="http://schemas.microsoft.com/office/drawing/2014/main" id="{39B55AFB-8643-4F0E-98C7-32092F34F861}"/>
              </a:ext>
            </a:extLst>
          </p:cNvPr>
          <p:cNvPicPr>
            <a:picLocks noChangeAspect="1"/>
          </p:cNvPicPr>
          <p:nvPr/>
        </p:nvPicPr>
        <p:blipFill>
          <a:blip r:embed="rId57"/>
          <a:stretch>
            <a:fillRect/>
          </a:stretch>
        </p:blipFill>
        <p:spPr>
          <a:xfrm>
            <a:off x="2925694" y="5418504"/>
            <a:ext cx="933450" cy="259948"/>
          </a:xfrm>
          <a:prstGeom prst="rect">
            <a:avLst/>
          </a:prstGeom>
        </p:spPr>
      </p:pic>
      <p:sp>
        <p:nvSpPr>
          <p:cNvPr id="87" name="TextBox 86">
            <a:extLst>
              <a:ext uri="{FF2B5EF4-FFF2-40B4-BE49-F238E27FC236}">
                <a16:creationId xmlns:a16="http://schemas.microsoft.com/office/drawing/2014/main" id="{FCC2684D-3468-4542-9D4C-797E3B55F4F0}"/>
              </a:ext>
            </a:extLst>
          </p:cNvPr>
          <p:cNvSpPr txBox="1"/>
          <p:nvPr/>
        </p:nvSpPr>
        <p:spPr>
          <a:xfrm>
            <a:off x="155974" y="7374747"/>
            <a:ext cx="9982422"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pic>
        <p:nvPicPr>
          <p:cNvPr id="89" name="Picture 88">
            <a:hlinkClick r:id="rId58" tooltip="Crisis Help: Emotional &amp; Social Support (CHESS) (Bassetlaw)"/>
            <a:extLst>
              <a:ext uri="{FF2B5EF4-FFF2-40B4-BE49-F238E27FC236}">
                <a16:creationId xmlns:a16="http://schemas.microsoft.com/office/drawing/2014/main" id="{63BA321A-C121-49F2-95F8-C0439E7C2279}"/>
              </a:ext>
            </a:extLst>
          </p:cNvPr>
          <p:cNvPicPr>
            <a:picLocks noChangeAspect="1"/>
          </p:cNvPicPr>
          <p:nvPr/>
        </p:nvPicPr>
        <p:blipFill>
          <a:blip r:embed="rId59"/>
          <a:stretch>
            <a:fillRect/>
          </a:stretch>
        </p:blipFill>
        <p:spPr>
          <a:xfrm>
            <a:off x="1759745" y="3294805"/>
            <a:ext cx="787235" cy="344415"/>
          </a:xfrm>
          <a:prstGeom prst="rect">
            <a:avLst/>
          </a:prstGeom>
        </p:spPr>
      </p:pic>
      <p:pic>
        <p:nvPicPr>
          <p:cNvPr id="91" name="Picture 90">
            <a:hlinkClick r:id="rId60" tooltip="TEXT - Shout 85258 its a free, confidential, 24/7 text messaging support service for anyone"/>
            <a:extLst>
              <a:ext uri="{FF2B5EF4-FFF2-40B4-BE49-F238E27FC236}">
                <a16:creationId xmlns:a16="http://schemas.microsoft.com/office/drawing/2014/main" id="{6B541D12-FDED-4AB3-B8F0-7D9D9FA61EE2}"/>
              </a:ext>
            </a:extLst>
          </p:cNvPr>
          <p:cNvPicPr>
            <a:picLocks noChangeAspect="1"/>
          </p:cNvPicPr>
          <p:nvPr/>
        </p:nvPicPr>
        <p:blipFill>
          <a:blip r:embed="rId61"/>
          <a:stretch>
            <a:fillRect/>
          </a:stretch>
        </p:blipFill>
        <p:spPr>
          <a:xfrm>
            <a:off x="5254923" y="6167737"/>
            <a:ext cx="693700" cy="543049"/>
          </a:xfrm>
          <a:prstGeom prst="rect">
            <a:avLst/>
          </a:prstGeom>
        </p:spPr>
      </p:pic>
      <p:pic>
        <p:nvPicPr>
          <p:cNvPr id="93" name="Picture 92" descr="A picture containing text, clipart&#10;&#10;Description automatically generated">
            <a:extLst>
              <a:ext uri="{FF2B5EF4-FFF2-40B4-BE49-F238E27FC236}">
                <a16:creationId xmlns:a16="http://schemas.microsoft.com/office/drawing/2014/main" id="{7089CD6B-1399-409C-9A0B-92A8F6C838EA}"/>
              </a:ext>
            </a:extLst>
          </p:cNvPr>
          <p:cNvPicPr>
            <a:picLocks noChangeAspect="1"/>
          </p:cNvPicPr>
          <p:nvPr/>
        </p:nvPicPr>
        <p:blipFill>
          <a:blip r:embed="rId62"/>
          <a:stretch>
            <a:fillRect/>
          </a:stretch>
        </p:blipFill>
        <p:spPr>
          <a:xfrm>
            <a:off x="7033139" y="5963295"/>
            <a:ext cx="2287891" cy="1006343"/>
          </a:xfrm>
          <a:prstGeom prst="rect">
            <a:avLst/>
          </a:prstGeom>
        </p:spPr>
      </p:pic>
      <p:sp>
        <p:nvSpPr>
          <p:cNvPr id="94" name="TextBox 93">
            <a:extLst>
              <a:ext uri="{FF2B5EF4-FFF2-40B4-BE49-F238E27FC236}">
                <a16:creationId xmlns:a16="http://schemas.microsoft.com/office/drawing/2014/main" id="{70F3B034-A786-4DCA-B8EB-657C00AA9FD1}"/>
              </a:ext>
            </a:extLst>
          </p:cNvPr>
          <p:cNvSpPr txBox="1"/>
          <p:nvPr/>
        </p:nvSpPr>
        <p:spPr>
          <a:xfrm>
            <a:off x="6665839" y="3693706"/>
            <a:ext cx="3197101" cy="2246769"/>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We are asking partners to support this campaign by sharing consistent information and messages on a range of local and national support services to collaboratively raise awareness. </a:t>
            </a:r>
          </a:p>
          <a:p>
            <a:r>
              <a:rPr lang="en-GB" sz="1400" dirty="0">
                <a:latin typeface="Calibri" panose="020F0502020204030204" pitchFamily="34" charset="0"/>
                <a:cs typeface="Calibri" panose="020F0502020204030204" pitchFamily="34" charset="0"/>
              </a:rPr>
              <a:t>The services have been outlined on this calendar. A daily plan of information and logos to share will be sent each week for you to copy and paste into social media platforms using the #s below. </a:t>
            </a:r>
          </a:p>
        </p:txBody>
      </p:sp>
      <p:pic>
        <p:nvPicPr>
          <p:cNvPr id="3" name="Picture 2">
            <a:hlinkClick r:id="rId63"/>
            <a:extLst>
              <a:ext uri="{FF2B5EF4-FFF2-40B4-BE49-F238E27FC236}">
                <a16:creationId xmlns:a16="http://schemas.microsoft.com/office/drawing/2014/main" id="{96BCEE50-7831-455D-B73B-3ED0BD82E3FC}"/>
              </a:ext>
            </a:extLst>
          </p:cNvPr>
          <p:cNvPicPr>
            <a:picLocks noChangeAspect="1"/>
          </p:cNvPicPr>
          <p:nvPr/>
        </p:nvPicPr>
        <p:blipFill>
          <a:blip r:embed="rId64"/>
          <a:stretch>
            <a:fillRect/>
          </a:stretch>
        </p:blipFill>
        <p:spPr>
          <a:xfrm>
            <a:off x="5450952" y="1740867"/>
            <a:ext cx="950279" cy="1400543"/>
          </a:xfrm>
          <a:prstGeom prst="rect">
            <a:avLst/>
          </a:prstGeom>
        </p:spPr>
      </p:pic>
    </p:spTree>
    <p:extLst>
      <p:ext uri="{BB962C8B-B14F-4D97-AF65-F5344CB8AC3E}">
        <p14:creationId xmlns:p14="http://schemas.microsoft.com/office/powerpoint/2010/main" val="176110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90B3E461-F69B-4EF2-ABC2-C51EF8C07F3E}"/>
              </a:ext>
            </a:extLst>
          </p:cNvPr>
          <p:cNvSpPr txBox="1">
            <a:spLocks/>
          </p:cNvSpPr>
          <p:nvPr/>
        </p:nvSpPr>
        <p:spPr>
          <a:xfrm>
            <a:off x="1212667" y="790099"/>
            <a:ext cx="8003521" cy="46430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1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b="1" dirty="0">
                <a:solidFill>
                  <a:srgbClr val="00B050"/>
                </a:solidFill>
                <a:latin typeface="Calibri" panose="020F0502020204030204" pitchFamily="34" charset="0"/>
                <a:cs typeface="Calibri" panose="020F0502020204030204" pitchFamily="34" charset="0"/>
              </a:rPr>
              <a:t>Bassetlaw Suicide Prevention &amp; Mental Health Awareness Month</a:t>
            </a:r>
          </a:p>
        </p:txBody>
      </p:sp>
      <p:sp>
        <p:nvSpPr>
          <p:cNvPr id="11" name="Title 13">
            <a:extLst>
              <a:ext uri="{FF2B5EF4-FFF2-40B4-BE49-F238E27FC236}">
                <a16:creationId xmlns:a16="http://schemas.microsoft.com/office/drawing/2014/main" id="{5B295BF5-EC43-4530-9D8C-07D8E25784DE}"/>
              </a:ext>
            </a:extLst>
          </p:cNvPr>
          <p:cNvSpPr txBox="1">
            <a:spLocks/>
          </p:cNvSpPr>
          <p:nvPr/>
        </p:nvSpPr>
        <p:spPr>
          <a:xfrm>
            <a:off x="2364337" y="159195"/>
            <a:ext cx="5029201" cy="741717"/>
          </a:xfrm>
          <a:prstGeom prst="rect">
            <a:avLst/>
          </a:prstGeom>
          <a:effectLst/>
        </p:spPr>
        <p:txBody>
          <a:bodyPr vert="horz" lIns="91440" tIns="45720" rIns="91440" bIns="45720" rtlCol="0" anchor="b">
            <a:normAutofit fontScale="92500" lnSpcReduction="20000"/>
          </a:bodyPr>
          <a:lstStyle>
            <a:lvl1pPr algn="ctr" defTabSz="502920" rtl="0" eaLnBrk="1" latinLnBrk="0" hangingPunct="1">
              <a:spcBef>
                <a:spcPct val="0"/>
              </a:spcBef>
              <a:buNone/>
              <a:defRPr sz="528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rgbClr val="00B050"/>
                </a:solidFill>
                <a:latin typeface="Calibri" panose="020F0502020204030204" pitchFamily="34" charset="0"/>
                <a:cs typeface="Calibri" panose="020F0502020204030204" pitchFamily="34" charset="0"/>
              </a:rPr>
              <a:t>October 2022</a:t>
            </a:r>
          </a:p>
        </p:txBody>
      </p:sp>
      <p:graphicFrame>
        <p:nvGraphicFramePr>
          <p:cNvPr id="13" name="Table 7">
            <a:extLst>
              <a:ext uri="{FF2B5EF4-FFF2-40B4-BE49-F238E27FC236}">
                <a16:creationId xmlns:a16="http://schemas.microsoft.com/office/drawing/2014/main" id="{4CE17F26-99C5-4A42-9478-50478CA97AB6}"/>
              </a:ext>
            </a:extLst>
          </p:cNvPr>
          <p:cNvGraphicFramePr>
            <a:graphicFrameLocks noGrp="1"/>
          </p:cNvGraphicFramePr>
          <p:nvPr>
            <p:extLst>
              <p:ext uri="{D42A27DB-BD31-4B8C-83A1-F6EECF244321}">
                <p14:modId xmlns:p14="http://schemas.microsoft.com/office/powerpoint/2010/main" val="1787168172"/>
              </p:ext>
            </p:extLst>
          </p:nvPr>
        </p:nvGraphicFramePr>
        <p:xfrm>
          <a:off x="142741" y="1301592"/>
          <a:ext cx="9763259" cy="5896821"/>
        </p:xfrm>
        <a:graphic>
          <a:graphicData uri="http://schemas.openxmlformats.org/drawingml/2006/table">
            <a:tbl>
              <a:tblPr firstRow="1" bandRow="1">
                <a:tableStyleId>{5C22544A-7EE6-4342-B048-85BDC9FD1C3A}</a:tableStyleId>
              </a:tblPr>
              <a:tblGrid>
                <a:gridCol w="1355363">
                  <a:extLst>
                    <a:ext uri="{9D8B030D-6E8A-4147-A177-3AD203B41FA5}">
                      <a16:colId xmlns:a16="http://schemas.microsoft.com/office/drawing/2014/main" val="1217595624"/>
                    </a:ext>
                  </a:extLst>
                </a:gridCol>
                <a:gridCol w="1280541">
                  <a:extLst>
                    <a:ext uri="{9D8B030D-6E8A-4147-A177-3AD203B41FA5}">
                      <a16:colId xmlns:a16="http://schemas.microsoft.com/office/drawing/2014/main" val="296531155"/>
                    </a:ext>
                  </a:extLst>
                </a:gridCol>
                <a:gridCol w="1220982">
                  <a:extLst>
                    <a:ext uri="{9D8B030D-6E8A-4147-A177-3AD203B41FA5}">
                      <a16:colId xmlns:a16="http://schemas.microsoft.com/office/drawing/2014/main" val="343254735"/>
                    </a:ext>
                  </a:extLst>
                </a:gridCol>
                <a:gridCol w="1201128">
                  <a:extLst>
                    <a:ext uri="{9D8B030D-6E8A-4147-A177-3AD203B41FA5}">
                      <a16:colId xmlns:a16="http://schemas.microsoft.com/office/drawing/2014/main" val="2116447661"/>
                    </a:ext>
                  </a:extLst>
                </a:gridCol>
                <a:gridCol w="1379808">
                  <a:extLst>
                    <a:ext uri="{9D8B030D-6E8A-4147-A177-3AD203B41FA5}">
                      <a16:colId xmlns:a16="http://schemas.microsoft.com/office/drawing/2014/main" val="3277118341"/>
                    </a:ext>
                  </a:extLst>
                </a:gridCol>
                <a:gridCol w="3325437">
                  <a:extLst>
                    <a:ext uri="{9D8B030D-6E8A-4147-A177-3AD203B41FA5}">
                      <a16:colId xmlns:a16="http://schemas.microsoft.com/office/drawing/2014/main" val="1795124186"/>
                    </a:ext>
                  </a:extLst>
                </a:gridCol>
              </a:tblGrid>
              <a:tr h="377657">
                <a:tc>
                  <a:txBody>
                    <a:bodyPr/>
                    <a:lstStyle/>
                    <a:p>
                      <a:pPr algn="ctr"/>
                      <a:r>
                        <a:rPr lang="en-GB" dirty="0">
                          <a:solidFill>
                            <a:schemeClr val="tx1"/>
                          </a:solidFill>
                          <a:latin typeface="Calibri" panose="020F0502020204030204" pitchFamily="34" charset="0"/>
                          <a:cs typeface="Calibri" panose="020F0502020204030204" pitchFamily="34" charset="0"/>
                        </a:rPr>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Calibri" panose="020F0502020204030204" pitchFamily="34" charset="0"/>
                          <a:cs typeface="Calibri" panose="020F0502020204030204" pitchFamily="34" charset="0"/>
                        </a:rPr>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4823621"/>
                  </a:ext>
                </a:extLst>
              </a:tr>
              <a:tr h="1189818">
                <a:tc>
                  <a:txBody>
                    <a:bodyPr/>
                    <a:lstStyle/>
                    <a:p>
                      <a:r>
                        <a:rPr lang="en-GB" sz="1050" dirty="0">
                          <a:latin typeface="Calibri" panose="020F0502020204030204" pitchFamily="34" charset="0"/>
                          <a:cs typeface="Calibri" panose="020F050202020403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04</a:t>
                      </a: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050" dirty="0">
                          <a:latin typeface="Calibri" panose="020F0502020204030204" pitchFamily="34" charset="0"/>
                          <a:cs typeface="Calibri" panose="020F0502020204030204" pitchFamily="34" charset="0"/>
                        </a:rPr>
                        <a:t>05</a:t>
                      </a:r>
                    </a:p>
                    <a:p>
                      <a:pPr algn="l"/>
                      <a:endParaRPr lang="en-GB" sz="1050" dirty="0">
                        <a:latin typeface="Calibri" panose="020F0502020204030204" pitchFamily="34" charset="0"/>
                        <a:cs typeface="Calibri" panose="020F0502020204030204" pitchFamily="34" charset="0"/>
                      </a:endParaRPr>
                    </a:p>
                    <a:p>
                      <a:pPr algn="l"/>
                      <a:endParaRPr lang="en-GB" sz="1050" dirty="0">
                        <a:latin typeface="Calibri" panose="020F0502020204030204" pitchFamily="34" charset="0"/>
                        <a:cs typeface="Calibri" panose="020F0502020204030204" pitchFamily="34" charset="0"/>
                      </a:endParaRPr>
                    </a:p>
                    <a:p>
                      <a:pPr algn="l"/>
                      <a:endParaRPr lang="en-GB" sz="1050" dirty="0">
                        <a:latin typeface="Calibri" panose="020F0502020204030204" pitchFamily="34" charset="0"/>
                        <a:cs typeface="Calibri" panose="020F0502020204030204" pitchFamily="34" charset="0"/>
                      </a:endParaRPr>
                    </a:p>
                    <a:p>
                      <a:pPr algn="ctr"/>
                      <a:r>
                        <a:rPr lang="en-GB" sz="1050" b="1" dirty="0">
                          <a:latin typeface="Calibri" panose="020F0502020204030204" pitchFamily="34" charset="0"/>
                          <a:cs typeface="Calibri" panose="020F0502020204030204" pitchFamily="34" charset="0"/>
                        </a:rPr>
                        <a:t>Mental Health Crisis Helpline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GB" sz="1050" dirty="0">
                          <a:latin typeface="Calibri" panose="020F0502020204030204" pitchFamily="34" charset="0"/>
                          <a:cs typeface="Calibri" panose="020F0502020204030204" pitchFamily="34" charset="0"/>
                        </a:rPr>
                        <a:t>06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dirty="0">
                          <a:latin typeface="Calibri" panose="020F0502020204030204" pitchFamily="34" charset="0"/>
                          <a:cs typeface="Calibri" panose="020F0502020204030204" pitchFamily="34" charset="0"/>
                        </a:rPr>
                        <a:t>07</a:t>
                      </a:r>
                    </a:p>
                    <a:p>
                      <a:r>
                        <a:rPr lang="en-GB" sz="1050" b="1" dirty="0">
                          <a:latin typeface="Calibri" panose="020F0502020204030204" pitchFamily="34" charset="0"/>
                          <a:cs typeface="Calibri" panose="020F0502020204030204" pitchFamily="34" charset="0"/>
                        </a:rPr>
                        <a:t>Support for </a:t>
                      </a:r>
                    </a:p>
                    <a:p>
                      <a:r>
                        <a:rPr lang="en-GB" sz="1050" b="1" dirty="0">
                          <a:latin typeface="Calibri" panose="020F0502020204030204" pitchFamily="34" charset="0"/>
                          <a:cs typeface="Calibri" panose="020F0502020204030204" pitchFamily="34" charset="0"/>
                        </a:rPr>
                        <a:t>the Armed </a:t>
                      </a:r>
                    </a:p>
                    <a:p>
                      <a:r>
                        <a:rPr lang="en-GB" sz="1050" b="1" dirty="0">
                          <a:latin typeface="Calibri" panose="020F0502020204030204" pitchFamily="34" charset="0"/>
                          <a:cs typeface="Calibri" panose="020F0502020204030204" pitchFamily="34" charset="0"/>
                        </a:rPr>
                        <a:t>Forces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6034115"/>
                  </a:ext>
                </a:extLst>
              </a:tr>
              <a:tr h="1317408">
                <a:tc gridSpan="2">
                  <a:txBody>
                    <a:bodyPr/>
                    <a:lstStyle/>
                    <a:p>
                      <a:pPr algn="l"/>
                      <a:r>
                        <a:rPr lang="en-GB" sz="1050" dirty="0">
                          <a:latin typeface="Calibri" panose="020F0502020204030204" pitchFamily="34" charset="0"/>
                          <a:cs typeface="Calibri" panose="020F0502020204030204" pitchFamily="34" charset="0"/>
                        </a:rPr>
                        <a:t>10</a:t>
                      </a:r>
                    </a:p>
                    <a:p>
                      <a:pPr algn="l"/>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050" dirty="0">
                        <a:latin typeface="Calibri" panose="020F0502020204030204" pitchFamily="34" charset="0"/>
                        <a:cs typeface="Calibri" panose="020F0502020204030204" pitchFamily="34" charset="0"/>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p>
                      <a:endParaRPr lang="en-GB" sz="1050" b="0" i="0" u="none" strike="noStrike" kern="1200" dirty="0">
                        <a:solidFill>
                          <a:schemeClr val="dk1"/>
                        </a:solidFill>
                        <a:effectLst/>
                        <a:latin typeface="Calibri" panose="020F0502020204030204" pitchFamily="34" charset="0"/>
                        <a:ea typeface="+mn-ea"/>
                        <a:cs typeface="Calibri" panose="020F0502020204030204" pitchFamily="34" charset="0"/>
                        <a:hlinkClick r:id="rId2"/>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GB" sz="105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50" dirty="0">
                        <a:latin typeface="Calibri" panose="020F0502020204030204" pitchFamily="34" charset="0"/>
                        <a:cs typeface="Calibri" panose="020F0502020204030204" pitchFamily="34" charset="0"/>
                      </a:endParaRPr>
                    </a:p>
                    <a:p>
                      <a:endParaRPr lang="en-GB" sz="105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endParaRPr lang="en-GB" sz="110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6014060"/>
                  </a:ext>
                </a:extLst>
              </a:tr>
              <a:tr h="2942211">
                <a:tc gridSpan="5">
                  <a:txBody>
                    <a:bodyPr/>
                    <a:lstStyle/>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05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dirty="0"/>
                    </a:p>
                  </a:txBody>
                  <a:tcPr>
                    <a:solidFill>
                      <a:schemeClr val="accent1">
                        <a:tint val="40000"/>
                        <a:alpha val="74000"/>
                      </a:schemeClr>
                    </a:solidFill>
                  </a:tcPr>
                </a:tc>
                <a:extLst>
                  <a:ext uri="{0D108BD9-81ED-4DB2-BD59-A6C34878D82A}">
                    <a16:rowId xmlns:a16="http://schemas.microsoft.com/office/drawing/2014/main" val="1953962937"/>
                  </a:ext>
                </a:extLst>
              </a:tr>
            </a:tbl>
          </a:graphicData>
        </a:graphic>
      </p:graphicFrame>
      <p:pic>
        <p:nvPicPr>
          <p:cNvPr id="8" name="Picture 7">
            <a:extLst>
              <a:ext uri="{FF2B5EF4-FFF2-40B4-BE49-F238E27FC236}">
                <a16:creationId xmlns:a16="http://schemas.microsoft.com/office/drawing/2014/main" id="{F11DE239-CCC2-4ACE-AF0F-FAEAFF97382E}"/>
              </a:ext>
            </a:extLst>
          </p:cNvPr>
          <p:cNvPicPr>
            <a:picLocks noChangeAspect="1"/>
          </p:cNvPicPr>
          <p:nvPr/>
        </p:nvPicPr>
        <p:blipFill>
          <a:blip r:embed="rId3"/>
          <a:stretch>
            <a:fillRect/>
          </a:stretch>
        </p:blipFill>
        <p:spPr>
          <a:xfrm>
            <a:off x="6662890" y="1432324"/>
            <a:ext cx="3205302" cy="4579003"/>
          </a:xfrm>
          <a:prstGeom prst="rect">
            <a:avLst/>
          </a:prstGeom>
        </p:spPr>
      </p:pic>
      <p:sp>
        <p:nvSpPr>
          <p:cNvPr id="56" name="TextBox 55">
            <a:extLst>
              <a:ext uri="{FF2B5EF4-FFF2-40B4-BE49-F238E27FC236}">
                <a16:creationId xmlns:a16="http://schemas.microsoft.com/office/drawing/2014/main" id="{0E9F7DED-6F70-4305-9815-C6028AF61923}"/>
              </a:ext>
            </a:extLst>
          </p:cNvPr>
          <p:cNvSpPr txBox="1"/>
          <p:nvPr/>
        </p:nvSpPr>
        <p:spPr>
          <a:xfrm>
            <a:off x="142741" y="7369390"/>
            <a:ext cx="10498115"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pic>
        <p:nvPicPr>
          <p:cNvPr id="58" name="Picture 57">
            <a:hlinkClick r:id="rId4" tooltip="Samaritans is a registered charity aimed at providing emotional support to anyone in emotional distress, struggling to cope, or at risk of suicide throughout Great Britain and Ireland."/>
            <a:extLst>
              <a:ext uri="{FF2B5EF4-FFF2-40B4-BE49-F238E27FC236}">
                <a16:creationId xmlns:a16="http://schemas.microsoft.com/office/drawing/2014/main" id="{1A491097-E91A-4A54-964C-3A3DFBA2A156}"/>
              </a:ext>
            </a:extLst>
          </p:cNvPr>
          <p:cNvPicPr>
            <a:picLocks noChangeAspect="1"/>
          </p:cNvPicPr>
          <p:nvPr/>
        </p:nvPicPr>
        <p:blipFill>
          <a:blip r:embed="rId5"/>
          <a:stretch>
            <a:fillRect/>
          </a:stretch>
        </p:blipFill>
        <p:spPr>
          <a:xfrm>
            <a:off x="221691" y="1902012"/>
            <a:ext cx="1186514" cy="364178"/>
          </a:xfrm>
          <a:prstGeom prst="rect">
            <a:avLst/>
          </a:prstGeom>
        </p:spPr>
      </p:pic>
      <p:pic>
        <p:nvPicPr>
          <p:cNvPr id="20" name="Picture 19">
            <a:extLst>
              <a:ext uri="{FF2B5EF4-FFF2-40B4-BE49-F238E27FC236}">
                <a16:creationId xmlns:a16="http://schemas.microsoft.com/office/drawing/2014/main" id="{B05DD343-88DD-4DB2-A26F-43975A4FC1B3}"/>
              </a:ext>
            </a:extLst>
          </p:cNvPr>
          <p:cNvPicPr>
            <a:picLocks noChangeAspect="1"/>
          </p:cNvPicPr>
          <p:nvPr/>
        </p:nvPicPr>
        <p:blipFill>
          <a:blip r:embed="rId6"/>
          <a:stretch>
            <a:fillRect/>
          </a:stretch>
        </p:blipFill>
        <p:spPr>
          <a:xfrm>
            <a:off x="1744236" y="1845861"/>
            <a:ext cx="723900" cy="840658"/>
          </a:xfrm>
          <a:prstGeom prst="rect">
            <a:avLst/>
          </a:prstGeom>
        </p:spPr>
      </p:pic>
      <p:pic>
        <p:nvPicPr>
          <p:cNvPr id="74" name="Picture 73">
            <a:extLst>
              <a:ext uri="{FF2B5EF4-FFF2-40B4-BE49-F238E27FC236}">
                <a16:creationId xmlns:a16="http://schemas.microsoft.com/office/drawing/2014/main" id="{80C58AFF-1A42-439C-8221-F68E8FF776B7}"/>
              </a:ext>
            </a:extLst>
          </p:cNvPr>
          <p:cNvPicPr>
            <a:picLocks noChangeAspect="1"/>
          </p:cNvPicPr>
          <p:nvPr/>
        </p:nvPicPr>
        <p:blipFill rotWithShape="1">
          <a:blip r:embed="rId7"/>
          <a:srcRect l="9300" t="24975" r="7453" b="34703"/>
          <a:stretch/>
        </p:blipFill>
        <p:spPr>
          <a:xfrm>
            <a:off x="2853510" y="1969271"/>
            <a:ext cx="1083301" cy="314823"/>
          </a:xfrm>
          <a:prstGeom prst="rect">
            <a:avLst/>
          </a:prstGeom>
        </p:spPr>
      </p:pic>
      <p:pic>
        <p:nvPicPr>
          <p:cNvPr id="77" name="Picture 76">
            <a:extLst>
              <a:ext uri="{FF2B5EF4-FFF2-40B4-BE49-F238E27FC236}">
                <a16:creationId xmlns:a16="http://schemas.microsoft.com/office/drawing/2014/main" id="{CF6960B6-1D22-460A-B5F0-DB744D11A116}"/>
              </a:ext>
            </a:extLst>
          </p:cNvPr>
          <p:cNvPicPr>
            <a:picLocks noChangeAspect="1"/>
          </p:cNvPicPr>
          <p:nvPr/>
        </p:nvPicPr>
        <p:blipFill>
          <a:blip r:embed="rId8"/>
          <a:stretch>
            <a:fillRect/>
          </a:stretch>
        </p:blipFill>
        <p:spPr>
          <a:xfrm>
            <a:off x="4061039" y="1993105"/>
            <a:ext cx="1006541" cy="375456"/>
          </a:xfrm>
          <a:prstGeom prst="rect">
            <a:avLst/>
          </a:prstGeom>
        </p:spPr>
      </p:pic>
      <p:pic>
        <p:nvPicPr>
          <p:cNvPr id="24" name="Picture 23">
            <a:extLst>
              <a:ext uri="{FF2B5EF4-FFF2-40B4-BE49-F238E27FC236}">
                <a16:creationId xmlns:a16="http://schemas.microsoft.com/office/drawing/2014/main" id="{AF691311-402F-402B-BF42-31E79586B641}"/>
              </a:ext>
            </a:extLst>
          </p:cNvPr>
          <p:cNvPicPr>
            <a:picLocks noChangeAspect="1"/>
          </p:cNvPicPr>
          <p:nvPr/>
        </p:nvPicPr>
        <p:blipFill>
          <a:blip r:embed="rId9"/>
          <a:stretch>
            <a:fillRect/>
          </a:stretch>
        </p:blipFill>
        <p:spPr>
          <a:xfrm>
            <a:off x="6074122" y="1740483"/>
            <a:ext cx="330497" cy="505243"/>
          </a:xfrm>
          <a:prstGeom prst="rect">
            <a:avLst/>
          </a:prstGeom>
        </p:spPr>
      </p:pic>
      <p:pic>
        <p:nvPicPr>
          <p:cNvPr id="26" name="Picture 25">
            <a:extLst>
              <a:ext uri="{FF2B5EF4-FFF2-40B4-BE49-F238E27FC236}">
                <a16:creationId xmlns:a16="http://schemas.microsoft.com/office/drawing/2014/main" id="{2CD7D52F-5721-4EEC-94D5-977F8BE802C3}"/>
              </a:ext>
            </a:extLst>
          </p:cNvPr>
          <p:cNvPicPr>
            <a:picLocks noChangeAspect="1"/>
          </p:cNvPicPr>
          <p:nvPr/>
        </p:nvPicPr>
        <p:blipFill>
          <a:blip r:embed="rId10"/>
          <a:stretch>
            <a:fillRect/>
          </a:stretch>
        </p:blipFill>
        <p:spPr>
          <a:xfrm>
            <a:off x="5334544" y="2397943"/>
            <a:ext cx="1176339" cy="366713"/>
          </a:xfrm>
          <a:prstGeom prst="rect">
            <a:avLst/>
          </a:prstGeom>
        </p:spPr>
      </p:pic>
      <p:pic>
        <p:nvPicPr>
          <p:cNvPr id="28" name="Picture 27">
            <a:extLst>
              <a:ext uri="{FF2B5EF4-FFF2-40B4-BE49-F238E27FC236}">
                <a16:creationId xmlns:a16="http://schemas.microsoft.com/office/drawing/2014/main" id="{B029CBE5-E451-4779-971D-77823252DAB9}"/>
              </a:ext>
            </a:extLst>
          </p:cNvPr>
          <p:cNvPicPr>
            <a:picLocks noChangeAspect="1"/>
          </p:cNvPicPr>
          <p:nvPr/>
        </p:nvPicPr>
        <p:blipFill>
          <a:blip r:embed="rId11"/>
          <a:stretch>
            <a:fillRect/>
          </a:stretch>
        </p:blipFill>
        <p:spPr>
          <a:xfrm>
            <a:off x="262216" y="2284094"/>
            <a:ext cx="1077498" cy="522536"/>
          </a:xfrm>
          <a:prstGeom prst="rect">
            <a:avLst/>
          </a:prstGeom>
        </p:spPr>
      </p:pic>
      <p:sp>
        <p:nvSpPr>
          <p:cNvPr id="29" name="TextBox 28">
            <a:extLst>
              <a:ext uri="{FF2B5EF4-FFF2-40B4-BE49-F238E27FC236}">
                <a16:creationId xmlns:a16="http://schemas.microsoft.com/office/drawing/2014/main" id="{8FA76414-4023-492B-B375-1994EB4A35E0}"/>
              </a:ext>
            </a:extLst>
          </p:cNvPr>
          <p:cNvSpPr txBox="1"/>
          <p:nvPr/>
        </p:nvSpPr>
        <p:spPr>
          <a:xfrm>
            <a:off x="2918663" y="2975607"/>
            <a:ext cx="3592220" cy="1231106"/>
          </a:xfrm>
          <a:prstGeom prst="rect">
            <a:avLst/>
          </a:prstGeom>
          <a:noFill/>
        </p:spPr>
        <p:txBody>
          <a:bodyPr wrap="square" rtlCol="0">
            <a:spAutoFit/>
          </a:bodyPr>
          <a:lstStyle/>
          <a:p>
            <a:r>
              <a:rPr lang="en-GB" sz="1400" b="1" i="0" kern="1200" dirty="0">
                <a:solidFill>
                  <a:schemeClr val="dk1"/>
                </a:solidFill>
                <a:effectLst/>
                <a:latin typeface="Calibri" panose="020F0502020204030204" pitchFamily="34" charset="0"/>
                <a:ea typeface="+mn-ea"/>
                <a:cs typeface="Calibri" panose="020F0502020204030204" pitchFamily="34" charset="0"/>
              </a:rPr>
              <a:t>The theme of 2022's World Mental Health Day, set by the </a:t>
            </a:r>
            <a:r>
              <a:rPr lang="en-GB" sz="1400" b="1" i="0" u="sng" kern="1200" dirty="0">
                <a:solidFill>
                  <a:schemeClr val="dk1"/>
                </a:solidFill>
                <a:effectLst/>
                <a:latin typeface="Calibri" panose="020F0502020204030204" pitchFamily="34" charset="0"/>
                <a:ea typeface="+mn-ea"/>
                <a:cs typeface="Calibri" panose="020F0502020204030204" pitchFamily="34" charset="0"/>
                <a:hlinkClick r:id="rId12"/>
              </a:rPr>
              <a:t>World Federation for Mental Health</a:t>
            </a:r>
            <a:r>
              <a:rPr lang="en-GB" sz="1400" b="1" i="0" kern="1200" dirty="0">
                <a:solidFill>
                  <a:schemeClr val="dk1"/>
                </a:solidFill>
                <a:effectLst/>
                <a:latin typeface="Calibri" panose="020F0502020204030204" pitchFamily="34" charset="0"/>
                <a:ea typeface="+mn-ea"/>
                <a:cs typeface="Calibri" panose="020F0502020204030204" pitchFamily="34" charset="0"/>
              </a:rPr>
              <a:t>, is 'Make mental health and wellbeing for all a global priority’.</a:t>
            </a:r>
            <a:endParaRPr lang="en-GB" sz="1400" b="1" dirty="0">
              <a:latin typeface="Calibri" panose="020F0502020204030204" pitchFamily="34" charset="0"/>
              <a:cs typeface="Calibri" panose="020F0502020204030204" pitchFamily="34" charset="0"/>
            </a:endParaRPr>
          </a:p>
          <a:p>
            <a:endParaRPr lang="en-GB" dirty="0"/>
          </a:p>
        </p:txBody>
      </p:sp>
      <p:pic>
        <p:nvPicPr>
          <p:cNvPr id="81" name="Picture 80" descr="A picture containing text, clipart&#10;&#10;Description automatically generated">
            <a:extLst>
              <a:ext uri="{FF2B5EF4-FFF2-40B4-BE49-F238E27FC236}">
                <a16:creationId xmlns:a16="http://schemas.microsoft.com/office/drawing/2014/main" id="{5380A289-538B-46D3-B64C-C5DA6A51FDB3}"/>
              </a:ext>
            </a:extLst>
          </p:cNvPr>
          <p:cNvPicPr>
            <a:picLocks noChangeAspect="1"/>
          </p:cNvPicPr>
          <p:nvPr/>
        </p:nvPicPr>
        <p:blipFill>
          <a:blip r:embed="rId13"/>
          <a:stretch>
            <a:fillRect/>
          </a:stretch>
        </p:blipFill>
        <p:spPr>
          <a:xfrm>
            <a:off x="7317511" y="6106673"/>
            <a:ext cx="1933867" cy="850623"/>
          </a:xfrm>
          <a:prstGeom prst="rect">
            <a:avLst/>
          </a:prstGeom>
        </p:spPr>
      </p:pic>
      <p:sp>
        <p:nvSpPr>
          <p:cNvPr id="83" name="TextBox 82">
            <a:extLst>
              <a:ext uri="{FF2B5EF4-FFF2-40B4-BE49-F238E27FC236}">
                <a16:creationId xmlns:a16="http://schemas.microsoft.com/office/drawing/2014/main" id="{65DBB362-D01A-445A-9024-8E05D25D113D}"/>
              </a:ext>
            </a:extLst>
          </p:cNvPr>
          <p:cNvSpPr txBox="1"/>
          <p:nvPr/>
        </p:nvSpPr>
        <p:spPr>
          <a:xfrm>
            <a:off x="330707" y="4440057"/>
            <a:ext cx="6767677" cy="2246769"/>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To mark the end of our month-long campaign we will: </a:t>
            </a:r>
          </a:p>
          <a:p>
            <a:endParaRPr lang="en-GB"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b="1" dirty="0">
                <a:latin typeface="Calibri" panose="020F0502020204030204" pitchFamily="34" charset="0"/>
                <a:cs typeface="Calibri" panose="020F0502020204030204" pitchFamily="34" charset="0"/>
              </a:rPr>
              <a:t>Share a video summary of all Bassetlaw </a:t>
            </a:r>
            <a:r>
              <a:rPr lang="en-GB" sz="1400" b="1" dirty="0">
                <a:solidFill>
                  <a:schemeClr val="dk1"/>
                </a:solidFill>
                <a:effectLst/>
                <a:latin typeface="Calibri" panose="020F0502020204030204" pitchFamily="34" charset="0"/>
                <a:ea typeface="+mn-ea"/>
                <a:cs typeface="Calibri" panose="020F0502020204030204" pitchFamily="34" charset="0"/>
              </a:rPr>
              <a:t>Suicide</a:t>
            </a:r>
            <a:r>
              <a:rPr lang="en-GB"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Prevention and Mental Health </a:t>
            </a:r>
            <a:r>
              <a:rPr lang="en-GB" sz="1400" b="1" dirty="0">
                <a:latin typeface="Calibri" panose="020F0502020204030204" pitchFamily="34" charset="0"/>
                <a:cs typeface="Calibri" panose="020F0502020204030204" pitchFamily="34" charset="0"/>
              </a:rPr>
              <a:t>services. </a:t>
            </a:r>
          </a:p>
          <a:p>
            <a:pPr marL="285750" indent="-285750">
              <a:buFont typeface="Arial" panose="020B0604020202020204" pitchFamily="34" charset="0"/>
              <a:buChar char="•"/>
            </a:pPr>
            <a:endParaRPr lang="en-GB"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b="1" dirty="0">
                <a:latin typeface="Calibri" panose="020F0502020204030204" pitchFamily="34" charset="0"/>
                <a:cs typeface="Calibri" panose="020F0502020204030204" pitchFamily="34" charset="0"/>
              </a:rPr>
              <a:t>Obtain feedback to learn from our first </a:t>
            </a:r>
            <a:r>
              <a:rPr lang="en-GB" sz="1400" b="1" dirty="0">
                <a:solidFill>
                  <a:schemeClr val="dk1"/>
                </a:solidFill>
                <a:effectLst/>
                <a:latin typeface="Calibri" panose="020F0502020204030204" pitchFamily="34" charset="0"/>
                <a:ea typeface="+mn-ea"/>
                <a:cs typeface="Calibri" panose="020F0502020204030204" pitchFamily="34" charset="0"/>
              </a:rPr>
              <a:t>Suicide</a:t>
            </a:r>
            <a:r>
              <a:rPr lang="en-GB"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Prevention and Mental Health </a:t>
            </a: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wareness Month with the aim of increasing our impact for Bassetlaw people.  </a:t>
            </a:r>
            <a:endParaRPr lang="en-GB"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b="1" dirty="0">
                <a:latin typeface="Calibri" panose="020F0502020204030204" pitchFamily="34" charset="0"/>
                <a:cs typeface="Calibri" panose="020F0502020204030204" pitchFamily="34" charset="0"/>
              </a:rPr>
              <a:t>Share pictures, stories, feedback and highlights on the campaign from partners - so please do keep us posted with any events! </a:t>
            </a:r>
            <a:r>
              <a:rPr lang="en-GB" sz="1400" dirty="0">
                <a:latin typeface="Calibri" panose="020F0502020204030204" pitchFamily="34" charset="0"/>
                <a:cs typeface="Calibri" panose="020F0502020204030204" pitchFamily="34" charset="0"/>
              </a:rPr>
              <a:t> </a:t>
            </a:r>
          </a:p>
        </p:txBody>
      </p:sp>
      <p:grpSp>
        <p:nvGrpSpPr>
          <p:cNvPr id="4" name="Group 3">
            <a:extLst>
              <a:ext uri="{FF2B5EF4-FFF2-40B4-BE49-F238E27FC236}">
                <a16:creationId xmlns:a16="http://schemas.microsoft.com/office/drawing/2014/main" id="{8F7F06CC-C3DB-4F96-9D57-380A89A612D1}"/>
              </a:ext>
            </a:extLst>
          </p:cNvPr>
          <p:cNvGrpSpPr/>
          <p:nvPr/>
        </p:nvGrpSpPr>
        <p:grpSpPr>
          <a:xfrm>
            <a:off x="190208" y="2975607"/>
            <a:ext cx="2560181" cy="1117769"/>
            <a:chOff x="190208" y="2975607"/>
            <a:chExt cx="2560181" cy="1117769"/>
          </a:xfrm>
        </p:grpSpPr>
        <p:pic>
          <p:nvPicPr>
            <p:cNvPr id="16" name="Picture 15">
              <a:hlinkClick r:id="rId12"/>
              <a:extLst>
                <a:ext uri="{FF2B5EF4-FFF2-40B4-BE49-F238E27FC236}">
                  <a16:creationId xmlns:a16="http://schemas.microsoft.com/office/drawing/2014/main" id="{ED87A2B0-AEF3-4A54-9F7A-1EF509E685D9}"/>
                </a:ext>
              </a:extLst>
            </p:cNvPr>
            <p:cNvPicPr>
              <a:picLocks noChangeAspect="1"/>
            </p:cNvPicPr>
            <p:nvPr/>
          </p:nvPicPr>
          <p:blipFill>
            <a:blip r:embed="rId14"/>
            <a:stretch>
              <a:fillRect/>
            </a:stretch>
          </p:blipFill>
          <p:spPr>
            <a:xfrm>
              <a:off x="190208" y="3103401"/>
              <a:ext cx="1554028" cy="919774"/>
            </a:xfrm>
            <a:prstGeom prst="rect">
              <a:avLst/>
            </a:prstGeom>
          </p:spPr>
        </p:pic>
        <p:pic>
          <p:nvPicPr>
            <p:cNvPr id="3" name="Picture 2" descr="A picture containing diagram&#10;&#10;Description automatically generated">
              <a:hlinkClick r:id="rId12"/>
              <a:extLst>
                <a:ext uri="{FF2B5EF4-FFF2-40B4-BE49-F238E27FC236}">
                  <a16:creationId xmlns:a16="http://schemas.microsoft.com/office/drawing/2014/main" id="{8B1FA821-5FCF-4E5A-A3DE-5013E31F4FF6}"/>
                </a:ext>
              </a:extLst>
            </p:cNvPr>
            <p:cNvPicPr>
              <a:picLocks noChangeAspect="1"/>
            </p:cNvPicPr>
            <p:nvPr/>
          </p:nvPicPr>
          <p:blipFill>
            <a:blip r:embed="rId15"/>
            <a:stretch>
              <a:fillRect/>
            </a:stretch>
          </p:blipFill>
          <p:spPr>
            <a:xfrm>
              <a:off x="1548261" y="2975607"/>
              <a:ext cx="1202128" cy="1117769"/>
            </a:xfrm>
            <a:prstGeom prst="rect">
              <a:avLst/>
            </a:prstGeom>
          </p:spPr>
        </p:pic>
      </p:grpSp>
    </p:spTree>
    <p:extLst>
      <p:ext uri="{BB962C8B-B14F-4D97-AF65-F5344CB8AC3E}">
        <p14:creationId xmlns:p14="http://schemas.microsoft.com/office/powerpoint/2010/main" val="8069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6218809" y="3331060"/>
            <a:ext cx="5239" cy="418256"/>
          </a:xfrm>
          <a:prstGeom prst="rect">
            <a:avLst/>
          </a:prstGeom>
        </p:spPr>
        <p:txBody>
          <a:bodyPr lIns="0" tIns="0" rIns="0" bIns="0" rtlCol="0" anchor="t">
            <a:spAutoFit/>
          </a:bodyPr>
          <a:lstStyle/>
          <a:p>
            <a:pPr algn="ctr">
              <a:lnSpc>
                <a:spcPts val="4003"/>
              </a:lnSpc>
            </a:pPr>
            <a:endParaRPr sz="990" dirty="0"/>
          </a:p>
        </p:txBody>
      </p:sp>
      <p:sp>
        <p:nvSpPr>
          <p:cNvPr id="13" name="TextBox 13"/>
          <p:cNvSpPr txBox="1"/>
          <p:nvPr/>
        </p:nvSpPr>
        <p:spPr>
          <a:xfrm>
            <a:off x="803961" y="1339275"/>
            <a:ext cx="5860589" cy="461665"/>
          </a:xfrm>
          <a:prstGeom prst="rect">
            <a:avLst/>
          </a:prstGeom>
        </p:spPr>
        <p:txBody>
          <a:bodyPr wrap="square" lIns="0" tIns="0" rIns="0" bIns="0" rtlCol="0" anchor="t">
            <a:spAutoFit/>
          </a:bodyPr>
          <a:lstStyle/>
          <a:p>
            <a:pPr algn="ctr">
              <a:lnSpc>
                <a:spcPts val="3619"/>
              </a:lnSpc>
            </a:pPr>
            <a:r>
              <a:rPr lang="en-US" sz="3200" b="1" dirty="0">
                <a:latin typeface="Calibri" panose="020F0502020204030204" pitchFamily="34" charset="0"/>
                <a:cs typeface="Calibri" panose="020F0502020204030204" pitchFamily="34" charset="0"/>
              </a:rPr>
              <a:t>Suicide is everybody's business</a:t>
            </a:r>
          </a:p>
        </p:txBody>
      </p:sp>
      <p:sp>
        <p:nvSpPr>
          <p:cNvPr id="21" name="TextBox 20">
            <a:extLst>
              <a:ext uri="{FF2B5EF4-FFF2-40B4-BE49-F238E27FC236}">
                <a16:creationId xmlns:a16="http://schemas.microsoft.com/office/drawing/2014/main" id="{2CCC60AE-70CF-4E0C-947A-ED18DD82AD98}"/>
              </a:ext>
            </a:extLst>
          </p:cNvPr>
          <p:cNvSpPr txBox="1"/>
          <p:nvPr/>
        </p:nvSpPr>
        <p:spPr>
          <a:xfrm>
            <a:off x="686652" y="1883324"/>
            <a:ext cx="8583716" cy="4462760"/>
          </a:xfrm>
          <a:prstGeom prst="rect">
            <a:avLst/>
          </a:prstGeom>
          <a:noFill/>
        </p:spPr>
        <p:txBody>
          <a:bodyPr wrap="square" rtlCol="0">
            <a:spAutoFit/>
          </a:bodyPr>
          <a:lstStyle/>
          <a:p>
            <a:pPr marL="356235" lvl="1"/>
            <a:endParaRPr lang="en-US" sz="1600" dirty="0">
              <a:latin typeface="Calibri" panose="020F0502020204030204" pitchFamily="34" charset="0"/>
              <a:ea typeface="+mn-lt"/>
              <a:cs typeface="Calibri" panose="020F0502020204030204" pitchFamily="34" charset="0"/>
            </a:endParaRPr>
          </a:p>
          <a:p>
            <a:pPr marL="356235" lvl="1"/>
            <a:endParaRPr lang="en-US" sz="1600" dirty="0">
              <a:latin typeface="Calibri" panose="020F0502020204030204" pitchFamily="34" charset="0"/>
              <a:ea typeface="+mn-lt"/>
              <a:cs typeface="Calibri" panose="020F0502020204030204" pitchFamily="34" charset="0"/>
            </a:endParaRPr>
          </a:p>
          <a:p>
            <a:pPr marL="356235" lvl="1" algn="ctr"/>
            <a:r>
              <a:rPr lang="en-US" dirty="0">
                <a:latin typeface="Calibri" panose="020F0502020204030204" pitchFamily="34" charset="0"/>
                <a:ea typeface="+mn-lt"/>
                <a:cs typeface="Calibri" panose="020F0502020204030204" pitchFamily="34" charset="0"/>
              </a:rPr>
              <a:t>Between 6,000 and 7,000 people die by suicide each year in the UK.</a:t>
            </a:r>
          </a:p>
          <a:p>
            <a:pPr marL="356235" lvl="1" algn="ctr"/>
            <a:r>
              <a:rPr lang="en-US" dirty="0">
                <a:latin typeface="Calibri" panose="020F0502020204030204" pitchFamily="34" charset="0"/>
                <a:ea typeface="+mn-lt"/>
                <a:cs typeface="Calibri" panose="020F0502020204030204" pitchFamily="34" charset="0"/>
              </a:rPr>
              <a:t>(National Suicide Prevention Alliance)  </a:t>
            </a:r>
          </a:p>
          <a:p>
            <a:pPr marL="356235" lvl="1" algn="ctr"/>
            <a:endParaRPr lang="en-US" dirty="0">
              <a:latin typeface="Calibri" panose="020F0502020204030204" pitchFamily="34" charset="0"/>
              <a:cs typeface="Calibri" panose="020F0502020204030204" pitchFamily="34" charset="0"/>
            </a:endParaRPr>
          </a:p>
          <a:p>
            <a:pPr marL="356235" lvl="1" algn="ctr"/>
            <a:r>
              <a:rPr lang="en-US" dirty="0">
                <a:latin typeface="Calibri" panose="020F0502020204030204" pitchFamily="34" charset="0"/>
                <a:ea typeface="+mn-lt"/>
                <a:cs typeface="Calibri" panose="020F0502020204030204" pitchFamily="34" charset="0"/>
              </a:rPr>
              <a:t>One person dies by suicide every 90 minutes. </a:t>
            </a:r>
          </a:p>
          <a:p>
            <a:pPr algn="ctr" rtl="0"/>
            <a:endParaRPr lang="en-GB" b="1" dirty="0">
              <a:latin typeface="Calibri" panose="020F0502020204030204" pitchFamily="34" charset="0"/>
              <a:cs typeface="Calibri" panose="020F0502020204030204" pitchFamily="34" charset="0"/>
            </a:endParaRPr>
          </a:p>
          <a:p>
            <a:pPr algn="ctr"/>
            <a:r>
              <a:rPr lang="en-GB" b="1" dirty="0">
                <a:latin typeface="Calibri" panose="020F0502020204030204" pitchFamily="34" charset="0"/>
                <a:cs typeface="Calibri" panose="020F0502020204030204" pitchFamily="34" charset="0"/>
              </a:rPr>
              <a:t>Anybody can feel suicidal. But we can all help save a life.</a:t>
            </a:r>
          </a:p>
          <a:p>
            <a:pPr algn="ctr"/>
            <a:r>
              <a:rPr lang="en-US" b="1" dirty="0">
                <a:latin typeface="Calibri" panose="020F0502020204030204" pitchFamily="34" charset="0"/>
                <a:ea typeface="Calibri" panose="020F0502020204030204" pitchFamily="34" charset="0"/>
                <a:cs typeface="Times New Roman" panose="02020603050405020304" pitchFamily="18" charset="0"/>
              </a:rPr>
              <a:t>Suicide is preventable. </a:t>
            </a:r>
            <a:endParaRPr lang="en-GB" b="1" dirty="0">
              <a:latin typeface="Calibri" panose="020F0502020204030204" pitchFamily="34" charset="0"/>
              <a:cs typeface="Calibri" panose="020F0502020204030204" pitchFamily="34" charset="0"/>
            </a:endParaRPr>
          </a:p>
          <a:p>
            <a:pPr algn="ctr"/>
            <a:endParaRPr lang="en-GB" b="1" dirty="0">
              <a:latin typeface="Calibri" panose="020F0502020204030204" pitchFamily="34" charset="0"/>
              <a:cs typeface="Calibri" panose="020F0502020204030204" pitchFamily="34" charset="0"/>
            </a:endParaRPr>
          </a:p>
          <a:p>
            <a:pPr algn="ctr"/>
            <a:r>
              <a:rPr lang="en-GB" dirty="0">
                <a:latin typeface="Calibri" panose="020F0502020204030204" pitchFamily="34" charset="0"/>
                <a:cs typeface="Calibri" panose="020F0502020204030204" pitchFamily="34" charset="0"/>
              </a:rPr>
              <a:t>By starting a conversation, we can all help stop suicide. </a:t>
            </a:r>
          </a:p>
          <a:p>
            <a:pPr algn="ctr"/>
            <a:r>
              <a:rPr lang="en-GB" dirty="0">
                <a:latin typeface="Calibri" panose="020F0502020204030204" pitchFamily="34" charset="0"/>
                <a:cs typeface="Calibri" panose="020F0502020204030204" pitchFamily="34" charset="0"/>
              </a:rPr>
              <a:t> </a:t>
            </a:r>
          </a:p>
          <a:p>
            <a:pPr algn="ctr"/>
            <a:r>
              <a:rPr lang="en-GB" dirty="0">
                <a:latin typeface="Calibri" panose="020F0502020204030204" pitchFamily="34" charset="0"/>
                <a:cs typeface="Calibri" panose="020F0502020204030204" pitchFamily="34" charset="0"/>
              </a:rPr>
              <a:t>By removing the stigma that surrounds suicide, we can make it an everyday conversation. Together we can make it easier for everyone to talk about how they’re feeling.  </a:t>
            </a:r>
          </a:p>
          <a:p>
            <a:pPr algn="ctr"/>
            <a:r>
              <a:rPr lang="en-GB" dirty="0">
                <a:latin typeface="Calibri" panose="020F0502020204030204" pitchFamily="34" charset="0"/>
                <a:cs typeface="Calibri" panose="020F0502020204030204" pitchFamily="34" charset="0"/>
              </a:rPr>
              <a:t>Openly. Without judgement. Without shame. </a:t>
            </a:r>
          </a:p>
          <a:p>
            <a:pPr algn="ctr"/>
            <a:r>
              <a:rPr lang="en-GB" dirty="0">
                <a:latin typeface="Calibri" panose="020F0502020204030204" pitchFamily="34" charset="0"/>
                <a:cs typeface="Calibri" panose="020F0502020204030204" pitchFamily="34" charset="0"/>
              </a:rPr>
              <a:t>So that no one has to struggle on their own.</a:t>
            </a:r>
          </a:p>
        </p:txBody>
      </p:sp>
      <p:pic>
        <p:nvPicPr>
          <p:cNvPr id="9" name="object 3">
            <a:extLst>
              <a:ext uri="{FF2B5EF4-FFF2-40B4-BE49-F238E27FC236}">
                <a16:creationId xmlns:a16="http://schemas.microsoft.com/office/drawing/2014/main" id="{83DAFEBE-8C19-4189-A5CA-C9BBEE282560}"/>
              </a:ext>
            </a:extLst>
          </p:cNvPr>
          <p:cNvPicPr/>
          <p:nvPr/>
        </p:nvPicPr>
        <p:blipFill>
          <a:blip r:embed="rId3" cstate="print"/>
          <a:stretch>
            <a:fillRect/>
          </a:stretch>
        </p:blipFill>
        <p:spPr>
          <a:xfrm>
            <a:off x="7145518" y="761283"/>
            <a:ext cx="2002302" cy="1444203"/>
          </a:xfrm>
          <a:prstGeom prst="rect">
            <a:avLst/>
          </a:prstGeom>
        </p:spPr>
      </p:pic>
      <p:pic>
        <p:nvPicPr>
          <p:cNvPr id="14" name="Picture 13" descr="This presentation has been developed by Bassetlaw Place Transformation Team in dedication and support of anyone in crisis.&#10;">
            <a:extLst>
              <a:ext uri="{FF2B5EF4-FFF2-40B4-BE49-F238E27FC236}">
                <a16:creationId xmlns:a16="http://schemas.microsoft.com/office/drawing/2014/main" id="{D4484A75-75DE-48E2-9D06-6875F2E3AD8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373009" y="6064357"/>
            <a:ext cx="1884320" cy="836072"/>
          </a:xfrm>
          <a:prstGeom prst="rect">
            <a:avLst/>
          </a:prstGeom>
        </p:spPr>
      </p:pic>
      <p:pic>
        <p:nvPicPr>
          <p:cNvPr id="15" name="object 5">
            <a:extLst>
              <a:ext uri="{FF2B5EF4-FFF2-40B4-BE49-F238E27FC236}">
                <a16:creationId xmlns:a16="http://schemas.microsoft.com/office/drawing/2014/main" id="{E4EB01C9-81AF-46F9-908E-F798BAF1F37F}"/>
              </a:ext>
            </a:extLst>
          </p:cNvPr>
          <p:cNvPicPr/>
          <p:nvPr/>
        </p:nvPicPr>
        <p:blipFill>
          <a:blip r:embed="rId5" cstate="print"/>
          <a:stretch>
            <a:fillRect/>
          </a:stretch>
        </p:blipFill>
        <p:spPr>
          <a:xfrm>
            <a:off x="734744" y="5793672"/>
            <a:ext cx="1944535" cy="1165879"/>
          </a:xfrm>
          <a:prstGeom prst="rect">
            <a:avLst/>
          </a:prstGeom>
        </p:spPr>
      </p:pic>
      <p:sp>
        <p:nvSpPr>
          <p:cNvPr id="16" name="object 2">
            <a:extLst>
              <a:ext uri="{FF2B5EF4-FFF2-40B4-BE49-F238E27FC236}">
                <a16:creationId xmlns:a16="http://schemas.microsoft.com/office/drawing/2014/main" id="{CBF25883-B87D-409B-89FD-480456C34849}"/>
              </a:ext>
            </a:extLst>
          </p:cNvPr>
          <p:cNvSpPr/>
          <p:nvPr/>
        </p:nvSpPr>
        <p:spPr>
          <a:xfrm rot="199452">
            <a:off x="833639" y="5835509"/>
            <a:ext cx="1746743" cy="1074302"/>
          </a:xfrm>
          <a:custGeom>
            <a:avLst/>
            <a:gdLst/>
            <a:ahLst/>
            <a:cxnLst/>
            <a:rect l="l" t="t" r="r" b="b"/>
            <a:pathLst>
              <a:path w="4964430" h="3454400">
                <a:moveTo>
                  <a:pt x="2872725" y="63500"/>
                </a:moveTo>
                <a:lnTo>
                  <a:pt x="1375375" y="63500"/>
                </a:lnTo>
                <a:lnTo>
                  <a:pt x="1186519" y="114300"/>
                </a:lnTo>
                <a:lnTo>
                  <a:pt x="1140363" y="139700"/>
                </a:lnTo>
                <a:lnTo>
                  <a:pt x="1049522" y="165100"/>
                </a:lnTo>
                <a:lnTo>
                  <a:pt x="1004894" y="190500"/>
                </a:lnTo>
                <a:lnTo>
                  <a:pt x="960831" y="203200"/>
                </a:lnTo>
                <a:lnTo>
                  <a:pt x="917363" y="228600"/>
                </a:lnTo>
                <a:lnTo>
                  <a:pt x="832326" y="279400"/>
                </a:lnTo>
                <a:lnTo>
                  <a:pt x="790814" y="292100"/>
                </a:lnTo>
                <a:lnTo>
                  <a:pt x="750010" y="317500"/>
                </a:lnTo>
                <a:lnTo>
                  <a:pt x="709944" y="355600"/>
                </a:lnTo>
                <a:lnTo>
                  <a:pt x="670644" y="381000"/>
                </a:lnTo>
                <a:lnTo>
                  <a:pt x="632138" y="406400"/>
                </a:lnTo>
                <a:lnTo>
                  <a:pt x="594456" y="431800"/>
                </a:lnTo>
                <a:lnTo>
                  <a:pt x="557625" y="469900"/>
                </a:lnTo>
                <a:lnTo>
                  <a:pt x="521674" y="495300"/>
                </a:lnTo>
                <a:lnTo>
                  <a:pt x="486632" y="533400"/>
                </a:lnTo>
                <a:lnTo>
                  <a:pt x="452527" y="558800"/>
                </a:lnTo>
                <a:lnTo>
                  <a:pt x="419388" y="596900"/>
                </a:lnTo>
                <a:lnTo>
                  <a:pt x="387244" y="635000"/>
                </a:lnTo>
                <a:lnTo>
                  <a:pt x="356122" y="673100"/>
                </a:lnTo>
                <a:lnTo>
                  <a:pt x="326052" y="711200"/>
                </a:lnTo>
                <a:lnTo>
                  <a:pt x="297062" y="749300"/>
                </a:lnTo>
                <a:lnTo>
                  <a:pt x="269181" y="787400"/>
                </a:lnTo>
                <a:lnTo>
                  <a:pt x="242436" y="825500"/>
                </a:lnTo>
                <a:lnTo>
                  <a:pt x="216858" y="876300"/>
                </a:lnTo>
                <a:lnTo>
                  <a:pt x="192473" y="914400"/>
                </a:lnTo>
                <a:lnTo>
                  <a:pt x="169311" y="952500"/>
                </a:lnTo>
                <a:lnTo>
                  <a:pt x="147401" y="1003300"/>
                </a:lnTo>
                <a:lnTo>
                  <a:pt x="126770" y="1054100"/>
                </a:lnTo>
                <a:lnTo>
                  <a:pt x="108281" y="1092200"/>
                </a:lnTo>
                <a:lnTo>
                  <a:pt x="91173" y="1143000"/>
                </a:lnTo>
                <a:lnTo>
                  <a:pt x="75468" y="1181100"/>
                </a:lnTo>
                <a:lnTo>
                  <a:pt x="61186" y="1231900"/>
                </a:lnTo>
                <a:lnTo>
                  <a:pt x="48346" y="1270000"/>
                </a:lnTo>
                <a:lnTo>
                  <a:pt x="36969" y="1320800"/>
                </a:lnTo>
                <a:lnTo>
                  <a:pt x="27076" y="1371600"/>
                </a:lnTo>
                <a:lnTo>
                  <a:pt x="18686" y="1409700"/>
                </a:lnTo>
                <a:lnTo>
                  <a:pt x="11820" y="1460500"/>
                </a:lnTo>
                <a:lnTo>
                  <a:pt x="6498" y="1511300"/>
                </a:lnTo>
                <a:lnTo>
                  <a:pt x="2741" y="1549400"/>
                </a:lnTo>
                <a:lnTo>
                  <a:pt x="568" y="1600200"/>
                </a:lnTo>
                <a:lnTo>
                  <a:pt x="0" y="1651000"/>
                </a:lnTo>
                <a:lnTo>
                  <a:pt x="1057" y="1689100"/>
                </a:lnTo>
                <a:lnTo>
                  <a:pt x="3759" y="1739900"/>
                </a:lnTo>
                <a:lnTo>
                  <a:pt x="8127" y="1778000"/>
                </a:lnTo>
                <a:lnTo>
                  <a:pt x="14181" y="1828800"/>
                </a:lnTo>
                <a:lnTo>
                  <a:pt x="21941" y="1879600"/>
                </a:lnTo>
                <a:lnTo>
                  <a:pt x="31427" y="1917700"/>
                </a:lnTo>
                <a:lnTo>
                  <a:pt x="42661" y="1968500"/>
                </a:lnTo>
                <a:lnTo>
                  <a:pt x="55661" y="2006600"/>
                </a:lnTo>
                <a:lnTo>
                  <a:pt x="70448" y="2044700"/>
                </a:lnTo>
                <a:lnTo>
                  <a:pt x="87043" y="2095500"/>
                </a:lnTo>
                <a:lnTo>
                  <a:pt x="105465" y="2133600"/>
                </a:lnTo>
                <a:lnTo>
                  <a:pt x="125735" y="2171700"/>
                </a:lnTo>
                <a:lnTo>
                  <a:pt x="147874" y="2222500"/>
                </a:lnTo>
                <a:lnTo>
                  <a:pt x="171901" y="2260600"/>
                </a:lnTo>
                <a:lnTo>
                  <a:pt x="197836" y="2298700"/>
                </a:lnTo>
                <a:lnTo>
                  <a:pt x="225701" y="2336800"/>
                </a:lnTo>
                <a:lnTo>
                  <a:pt x="255515" y="2374900"/>
                </a:lnTo>
                <a:lnTo>
                  <a:pt x="287298" y="2400300"/>
                </a:lnTo>
                <a:lnTo>
                  <a:pt x="321071" y="2438400"/>
                </a:lnTo>
                <a:lnTo>
                  <a:pt x="356855" y="2476500"/>
                </a:lnTo>
                <a:lnTo>
                  <a:pt x="394668" y="2501900"/>
                </a:lnTo>
                <a:lnTo>
                  <a:pt x="380609" y="2552700"/>
                </a:lnTo>
                <a:lnTo>
                  <a:pt x="366970" y="2603500"/>
                </a:lnTo>
                <a:lnTo>
                  <a:pt x="353718" y="2654300"/>
                </a:lnTo>
                <a:lnTo>
                  <a:pt x="340817" y="2692400"/>
                </a:lnTo>
                <a:lnTo>
                  <a:pt x="328232" y="2743200"/>
                </a:lnTo>
                <a:lnTo>
                  <a:pt x="315928" y="2794000"/>
                </a:lnTo>
                <a:lnTo>
                  <a:pt x="303871" y="2844800"/>
                </a:lnTo>
                <a:lnTo>
                  <a:pt x="292025" y="2882900"/>
                </a:lnTo>
                <a:lnTo>
                  <a:pt x="280355" y="2933700"/>
                </a:lnTo>
                <a:lnTo>
                  <a:pt x="268826" y="2984500"/>
                </a:lnTo>
                <a:lnTo>
                  <a:pt x="257404" y="3035300"/>
                </a:lnTo>
                <a:lnTo>
                  <a:pt x="246053" y="3086100"/>
                </a:lnTo>
                <a:lnTo>
                  <a:pt x="223426" y="3175000"/>
                </a:lnTo>
                <a:lnTo>
                  <a:pt x="212079" y="3225800"/>
                </a:lnTo>
                <a:lnTo>
                  <a:pt x="200664" y="3276600"/>
                </a:lnTo>
                <a:lnTo>
                  <a:pt x="189145" y="3327400"/>
                </a:lnTo>
                <a:lnTo>
                  <a:pt x="188472" y="3340100"/>
                </a:lnTo>
                <a:lnTo>
                  <a:pt x="195270" y="3352800"/>
                </a:lnTo>
                <a:lnTo>
                  <a:pt x="207429" y="3365500"/>
                </a:lnTo>
                <a:lnTo>
                  <a:pt x="222841" y="3378200"/>
                </a:lnTo>
                <a:lnTo>
                  <a:pt x="212519" y="3416300"/>
                </a:lnTo>
                <a:lnTo>
                  <a:pt x="227092" y="3441700"/>
                </a:lnTo>
                <a:lnTo>
                  <a:pt x="258015" y="3454400"/>
                </a:lnTo>
                <a:lnTo>
                  <a:pt x="296744" y="3454400"/>
                </a:lnTo>
                <a:lnTo>
                  <a:pt x="343544" y="3429000"/>
                </a:lnTo>
                <a:lnTo>
                  <a:pt x="389362" y="3403600"/>
                </a:lnTo>
                <a:lnTo>
                  <a:pt x="478565" y="3352800"/>
                </a:lnTo>
                <a:lnTo>
                  <a:pt x="522206" y="3314700"/>
                </a:lnTo>
                <a:lnTo>
                  <a:pt x="281383" y="3314700"/>
                </a:lnTo>
                <a:lnTo>
                  <a:pt x="294556" y="3263900"/>
                </a:lnTo>
                <a:lnTo>
                  <a:pt x="307854" y="3213100"/>
                </a:lnTo>
                <a:lnTo>
                  <a:pt x="321260" y="3162300"/>
                </a:lnTo>
                <a:lnTo>
                  <a:pt x="334753" y="3111500"/>
                </a:lnTo>
                <a:lnTo>
                  <a:pt x="348315" y="3060700"/>
                </a:lnTo>
                <a:lnTo>
                  <a:pt x="361928" y="3022600"/>
                </a:lnTo>
                <a:lnTo>
                  <a:pt x="416496" y="2819400"/>
                </a:lnTo>
                <a:lnTo>
                  <a:pt x="430072" y="2768600"/>
                </a:lnTo>
                <a:lnTo>
                  <a:pt x="443585" y="2717800"/>
                </a:lnTo>
                <a:lnTo>
                  <a:pt x="457014" y="2667000"/>
                </a:lnTo>
                <a:lnTo>
                  <a:pt x="470341" y="2616200"/>
                </a:lnTo>
                <a:lnTo>
                  <a:pt x="483547" y="2565400"/>
                </a:lnTo>
                <a:lnTo>
                  <a:pt x="496613" y="2514600"/>
                </a:lnTo>
                <a:lnTo>
                  <a:pt x="505194" y="2501900"/>
                </a:lnTo>
                <a:lnTo>
                  <a:pt x="508010" y="2476500"/>
                </a:lnTo>
                <a:lnTo>
                  <a:pt x="503789" y="2463800"/>
                </a:lnTo>
                <a:lnTo>
                  <a:pt x="491262" y="2451100"/>
                </a:lnTo>
                <a:lnTo>
                  <a:pt x="456859" y="2413000"/>
                </a:lnTo>
                <a:lnTo>
                  <a:pt x="423759" y="2374900"/>
                </a:lnTo>
                <a:lnTo>
                  <a:pt x="392033" y="2336800"/>
                </a:lnTo>
                <a:lnTo>
                  <a:pt x="361752" y="2298700"/>
                </a:lnTo>
                <a:lnTo>
                  <a:pt x="332987" y="2260600"/>
                </a:lnTo>
                <a:lnTo>
                  <a:pt x="305808" y="2222500"/>
                </a:lnTo>
                <a:lnTo>
                  <a:pt x="280286" y="2184400"/>
                </a:lnTo>
                <a:lnTo>
                  <a:pt x="256491" y="2133600"/>
                </a:lnTo>
                <a:lnTo>
                  <a:pt x="234494" y="2095500"/>
                </a:lnTo>
                <a:lnTo>
                  <a:pt x="214366" y="2057400"/>
                </a:lnTo>
                <a:lnTo>
                  <a:pt x="196177" y="2006600"/>
                </a:lnTo>
                <a:lnTo>
                  <a:pt x="179999" y="1968500"/>
                </a:lnTo>
                <a:lnTo>
                  <a:pt x="165902" y="1917700"/>
                </a:lnTo>
                <a:lnTo>
                  <a:pt x="153956" y="1866900"/>
                </a:lnTo>
                <a:lnTo>
                  <a:pt x="144232" y="1828800"/>
                </a:lnTo>
                <a:lnTo>
                  <a:pt x="136801" y="1778000"/>
                </a:lnTo>
                <a:lnTo>
                  <a:pt x="131734" y="1727200"/>
                </a:lnTo>
                <a:lnTo>
                  <a:pt x="129101" y="1676400"/>
                </a:lnTo>
                <a:lnTo>
                  <a:pt x="128972" y="1625600"/>
                </a:lnTo>
                <a:lnTo>
                  <a:pt x="131419" y="1574800"/>
                </a:lnTo>
                <a:lnTo>
                  <a:pt x="135871" y="1524000"/>
                </a:lnTo>
                <a:lnTo>
                  <a:pt x="142121" y="1485900"/>
                </a:lnTo>
                <a:lnTo>
                  <a:pt x="150131" y="1435100"/>
                </a:lnTo>
                <a:lnTo>
                  <a:pt x="159867" y="1384300"/>
                </a:lnTo>
                <a:lnTo>
                  <a:pt x="171290" y="1333500"/>
                </a:lnTo>
                <a:lnTo>
                  <a:pt x="184365" y="1295400"/>
                </a:lnTo>
                <a:lnTo>
                  <a:pt x="199054" y="1244600"/>
                </a:lnTo>
                <a:lnTo>
                  <a:pt x="215321" y="1193800"/>
                </a:lnTo>
                <a:lnTo>
                  <a:pt x="233129" y="1155700"/>
                </a:lnTo>
                <a:lnTo>
                  <a:pt x="252441" y="1104900"/>
                </a:lnTo>
                <a:lnTo>
                  <a:pt x="273220" y="1066800"/>
                </a:lnTo>
                <a:lnTo>
                  <a:pt x="295430" y="1016000"/>
                </a:lnTo>
                <a:lnTo>
                  <a:pt x="319035" y="977900"/>
                </a:lnTo>
                <a:lnTo>
                  <a:pt x="343997" y="939800"/>
                </a:lnTo>
                <a:lnTo>
                  <a:pt x="370279" y="889000"/>
                </a:lnTo>
                <a:lnTo>
                  <a:pt x="397845" y="850900"/>
                </a:lnTo>
                <a:lnTo>
                  <a:pt x="426658" y="812800"/>
                </a:lnTo>
                <a:lnTo>
                  <a:pt x="456682" y="774700"/>
                </a:lnTo>
                <a:lnTo>
                  <a:pt x="487880" y="736600"/>
                </a:lnTo>
                <a:lnTo>
                  <a:pt x="520214" y="711200"/>
                </a:lnTo>
                <a:lnTo>
                  <a:pt x="556621" y="673100"/>
                </a:lnTo>
                <a:lnTo>
                  <a:pt x="593738" y="635000"/>
                </a:lnTo>
                <a:lnTo>
                  <a:pt x="631547" y="596900"/>
                </a:lnTo>
                <a:lnTo>
                  <a:pt x="670027" y="558800"/>
                </a:lnTo>
                <a:lnTo>
                  <a:pt x="709160" y="533400"/>
                </a:lnTo>
                <a:lnTo>
                  <a:pt x="789308" y="482600"/>
                </a:lnTo>
                <a:lnTo>
                  <a:pt x="830285" y="444500"/>
                </a:lnTo>
                <a:lnTo>
                  <a:pt x="871837" y="419100"/>
                </a:lnTo>
                <a:lnTo>
                  <a:pt x="913947" y="406400"/>
                </a:lnTo>
                <a:lnTo>
                  <a:pt x="999762" y="355600"/>
                </a:lnTo>
                <a:lnTo>
                  <a:pt x="1043429" y="342900"/>
                </a:lnTo>
                <a:lnTo>
                  <a:pt x="1087576" y="317500"/>
                </a:lnTo>
                <a:lnTo>
                  <a:pt x="1177236" y="292100"/>
                </a:lnTo>
                <a:lnTo>
                  <a:pt x="1222710" y="266700"/>
                </a:lnTo>
                <a:lnTo>
                  <a:pt x="1314851" y="241300"/>
                </a:lnTo>
                <a:lnTo>
                  <a:pt x="1361480" y="241300"/>
                </a:lnTo>
                <a:lnTo>
                  <a:pt x="1503370" y="203200"/>
                </a:lnTo>
                <a:lnTo>
                  <a:pt x="1551271" y="203200"/>
                </a:lnTo>
                <a:lnTo>
                  <a:pt x="1599441" y="190500"/>
                </a:lnTo>
                <a:lnTo>
                  <a:pt x="1696517" y="190500"/>
                </a:lnTo>
                <a:lnTo>
                  <a:pt x="1745383" y="177800"/>
                </a:lnTo>
                <a:lnTo>
                  <a:pt x="3405300" y="177800"/>
                </a:lnTo>
                <a:lnTo>
                  <a:pt x="3214896" y="127000"/>
                </a:lnTo>
                <a:lnTo>
                  <a:pt x="3166690" y="127000"/>
                </a:lnTo>
                <a:lnTo>
                  <a:pt x="3020636" y="88900"/>
                </a:lnTo>
                <a:lnTo>
                  <a:pt x="2971520" y="88900"/>
                </a:lnTo>
                <a:lnTo>
                  <a:pt x="2872725" y="63500"/>
                </a:lnTo>
                <a:close/>
              </a:path>
              <a:path w="4964430" h="3454400">
                <a:moveTo>
                  <a:pt x="3341178" y="3340100"/>
                </a:moveTo>
                <a:lnTo>
                  <a:pt x="2888574" y="3340100"/>
                </a:lnTo>
                <a:lnTo>
                  <a:pt x="2938527" y="3352800"/>
                </a:lnTo>
                <a:lnTo>
                  <a:pt x="3290890" y="3352800"/>
                </a:lnTo>
                <a:lnTo>
                  <a:pt x="3341178" y="3340100"/>
                </a:lnTo>
                <a:close/>
              </a:path>
              <a:path w="4964430" h="3454400">
                <a:moveTo>
                  <a:pt x="3491175" y="3327400"/>
                </a:moveTo>
                <a:lnTo>
                  <a:pt x="2740082" y="3327400"/>
                </a:lnTo>
                <a:lnTo>
                  <a:pt x="2789315" y="3340100"/>
                </a:lnTo>
                <a:lnTo>
                  <a:pt x="3441357" y="3340100"/>
                </a:lnTo>
                <a:lnTo>
                  <a:pt x="3491175" y="3327400"/>
                </a:lnTo>
                <a:close/>
              </a:path>
              <a:path w="4964430" h="3454400">
                <a:moveTo>
                  <a:pt x="1687688" y="2844800"/>
                </a:moveTo>
                <a:lnTo>
                  <a:pt x="1194822" y="2844800"/>
                </a:lnTo>
                <a:lnTo>
                  <a:pt x="1241958" y="2870200"/>
                </a:lnTo>
                <a:lnTo>
                  <a:pt x="1383583" y="2921000"/>
                </a:lnTo>
                <a:lnTo>
                  <a:pt x="1430879" y="2946400"/>
                </a:lnTo>
                <a:lnTo>
                  <a:pt x="1478226" y="2959100"/>
                </a:lnTo>
                <a:lnTo>
                  <a:pt x="1525630" y="2984500"/>
                </a:lnTo>
                <a:lnTo>
                  <a:pt x="1573096" y="2997200"/>
                </a:lnTo>
                <a:lnTo>
                  <a:pt x="1620627" y="3022600"/>
                </a:lnTo>
                <a:lnTo>
                  <a:pt x="1715908" y="3048000"/>
                </a:lnTo>
                <a:lnTo>
                  <a:pt x="1763667" y="3073400"/>
                </a:lnTo>
                <a:lnTo>
                  <a:pt x="1859446" y="3098800"/>
                </a:lnTo>
                <a:lnTo>
                  <a:pt x="1907475" y="3124200"/>
                </a:lnTo>
                <a:lnTo>
                  <a:pt x="2003839" y="3149600"/>
                </a:lnTo>
                <a:lnTo>
                  <a:pt x="2052182" y="3175000"/>
                </a:lnTo>
                <a:lnTo>
                  <a:pt x="2542693" y="3302000"/>
                </a:lnTo>
                <a:lnTo>
                  <a:pt x="2592557" y="3302000"/>
                </a:lnTo>
                <a:lnTo>
                  <a:pt x="2691161" y="3327400"/>
                </a:lnTo>
                <a:lnTo>
                  <a:pt x="3540764" y="3327400"/>
                </a:lnTo>
                <a:lnTo>
                  <a:pt x="3831469" y="3251200"/>
                </a:lnTo>
                <a:lnTo>
                  <a:pt x="3878445" y="3225800"/>
                </a:lnTo>
                <a:lnTo>
                  <a:pt x="3924903" y="3213100"/>
                </a:lnTo>
                <a:lnTo>
                  <a:pt x="3970808" y="3187700"/>
                </a:lnTo>
                <a:lnTo>
                  <a:pt x="4016122" y="3175000"/>
                </a:lnTo>
                <a:lnTo>
                  <a:pt x="3019652" y="3175000"/>
                </a:lnTo>
                <a:lnTo>
                  <a:pt x="2969677" y="3162300"/>
                </a:lnTo>
                <a:lnTo>
                  <a:pt x="2870123" y="3162300"/>
                </a:lnTo>
                <a:lnTo>
                  <a:pt x="2820540" y="3149600"/>
                </a:lnTo>
                <a:lnTo>
                  <a:pt x="2771084" y="3149600"/>
                </a:lnTo>
                <a:lnTo>
                  <a:pt x="2721753" y="3136900"/>
                </a:lnTo>
                <a:lnTo>
                  <a:pt x="2672545" y="3136900"/>
                </a:lnTo>
                <a:lnTo>
                  <a:pt x="2476903" y="3086100"/>
                </a:lnTo>
                <a:lnTo>
                  <a:pt x="2428281" y="3086100"/>
                </a:lnTo>
                <a:lnTo>
                  <a:pt x="2234886" y="3035300"/>
                </a:lnTo>
                <a:lnTo>
                  <a:pt x="2186801" y="3009900"/>
                </a:lnTo>
                <a:lnTo>
                  <a:pt x="1995459" y="2959100"/>
                </a:lnTo>
                <a:lnTo>
                  <a:pt x="1947863" y="2933700"/>
                </a:lnTo>
                <a:lnTo>
                  <a:pt x="1852945" y="2908300"/>
                </a:lnTo>
                <a:lnTo>
                  <a:pt x="1805619" y="2882900"/>
                </a:lnTo>
                <a:lnTo>
                  <a:pt x="1711225" y="2857500"/>
                </a:lnTo>
                <a:lnTo>
                  <a:pt x="1687688" y="2844800"/>
                </a:lnTo>
                <a:close/>
              </a:path>
              <a:path w="4964430" h="3454400">
                <a:moveTo>
                  <a:pt x="1104992" y="2616200"/>
                </a:moveTo>
                <a:lnTo>
                  <a:pt x="1060789" y="2616200"/>
                </a:lnTo>
                <a:lnTo>
                  <a:pt x="1026306" y="2628900"/>
                </a:lnTo>
                <a:lnTo>
                  <a:pt x="1003240" y="2654300"/>
                </a:lnTo>
                <a:lnTo>
                  <a:pt x="993289" y="2692400"/>
                </a:lnTo>
                <a:lnTo>
                  <a:pt x="998153" y="2730500"/>
                </a:lnTo>
                <a:lnTo>
                  <a:pt x="1019529" y="2768600"/>
                </a:lnTo>
                <a:lnTo>
                  <a:pt x="979298" y="2794000"/>
                </a:lnTo>
                <a:lnTo>
                  <a:pt x="939253" y="2832100"/>
                </a:lnTo>
                <a:lnTo>
                  <a:pt x="780698" y="2933700"/>
                </a:lnTo>
                <a:lnTo>
                  <a:pt x="741408" y="2971800"/>
                </a:lnTo>
                <a:lnTo>
                  <a:pt x="624190" y="3048000"/>
                </a:lnTo>
                <a:lnTo>
                  <a:pt x="585913" y="3086100"/>
                </a:lnTo>
                <a:lnTo>
                  <a:pt x="469265" y="3162300"/>
                </a:lnTo>
                <a:lnTo>
                  <a:pt x="430476" y="3200400"/>
                </a:lnTo>
                <a:lnTo>
                  <a:pt x="392083" y="3225800"/>
                </a:lnTo>
                <a:lnTo>
                  <a:pt x="354297" y="3251200"/>
                </a:lnTo>
                <a:lnTo>
                  <a:pt x="317327" y="3289300"/>
                </a:lnTo>
                <a:lnTo>
                  <a:pt x="281383" y="3314700"/>
                </a:lnTo>
                <a:lnTo>
                  <a:pt x="522206" y="3314700"/>
                </a:lnTo>
                <a:lnTo>
                  <a:pt x="565376" y="3289300"/>
                </a:lnTo>
                <a:lnTo>
                  <a:pt x="608203" y="3251200"/>
                </a:lnTo>
                <a:lnTo>
                  <a:pt x="650815" y="3225800"/>
                </a:lnTo>
                <a:lnTo>
                  <a:pt x="693339" y="3187700"/>
                </a:lnTo>
                <a:lnTo>
                  <a:pt x="735904" y="3162300"/>
                </a:lnTo>
                <a:lnTo>
                  <a:pt x="776930" y="3136900"/>
                </a:lnTo>
                <a:lnTo>
                  <a:pt x="818041" y="3098800"/>
                </a:lnTo>
                <a:lnTo>
                  <a:pt x="900588" y="3048000"/>
                </a:lnTo>
                <a:lnTo>
                  <a:pt x="942060" y="3009900"/>
                </a:lnTo>
                <a:lnTo>
                  <a:pt x="1152136" y="2882900"/>
                </a:lnTo>
                <a:lnTo>
                  <a:pt x="1194822" y="2844800"/>
                </a:lnTo>
                <a:lnTo>
                  <a:pt x="1687688" y="2844800"/>
                </a:lnTo>
                <a:lnTo>
                  <a:pt x="1664152" y="2832100"/>
                </a:lnTo>
                <a:lnTo>
                  <a:pt x="1617159" y="2819400"/>
                </a:lnTo>
                <a:lnTo>
                  <a:pt x="1570245" y="2794000"/>
                </a:lnTo>
                <a:lnTo>
                  <a:pt x="1476644" y="2768600"/>
                </a:lnTo>
                <a:lnTo>
                  <a:pt x="1429954" y="2743200"/>
                </a:lnTo>
                <a:lnTo>
                  <a:pt x="1383334" y="2730500"/>
                </a:lnTo>
                <a:lnTo>
                  <a:pt x="1290299" y="2692400"/>
                </a:lnTo>
                <a:lnTo>
                  <a:pt x="1243880" y="2667000"/>
                </a:lnTo>
                <a:lnTo>
                  <a:pt x="1197523" y="2654300"/>
                </a:lnTo>
                <a:lnTo>
                  <a:pt x="1151228" y="2628900"/>
                </a:lnTo>
                <a:lnTo>
                  <a:pt x="1104992" y="2616200"/>
                </a:lnTo>
                <a:close/>
              </a:path>
              <a:path w="4964430" h="3454400">
                <a:moveTo>
                  <a:pt x="3405300" y="177800"/>
                </a:moveTo>
                <a:lnTo>
                  <a:pt x="2191595" y="177800"/>
                </a:lnTo>
                <a:lnTo>
                  <a:pt x="2241536" y="190500"/>
                </a:lnTo>
                <a:lnTo>
                  <a:pt x="2389549" y="190500"/>
                </a:lnTo>
                <a:lnTo>
                  <a:pt x="2438836" y="203200"/>
                </a:lnTo>
                <a:lnTo>
                  <a:pt x="2537812" y="203200"/>
                </a:lnTo>
                <a:lnTo>
                  <a:pt x="2587458" y="215900"/>
                </a:lnTo>
                <a:lnTo>
                  <a:pt x="2637183" y="215900"/>
                </a:lnTo>
                <a:lnTo>
                  <a:pt x="2686965" y="228600"/>
                </a:lnTo>
                <a:lnTo>
                  <a:pt x="2736784" y="228600"/>
                </a:lnTo>
                <a:lnTo>
                  <a:pt x="2786619" y="241300"/>
                </a:lnTo>
                <a:lnTo>
                  <a:pt x="2836449" y="241300"/>
                </a:lnTo>
                <a:lnTo>
                  <a:pt x="2886253" y="254000"/>
                </a:lnTo>
                <a:lnTo>
                  <a:pt x="2936011" y="254000"/>
                </a:lnTo>
                <a:lnTo>
                  <a:pt x="2985701" y="266700"/>
                </a:lnTo>
                <a:lnTo>
                  <a:pt x="3035304" y="266700"/>
                </a:lnTo>
                <a:lnTo>
                  <a:pt x="3183376" y="304800"/>
                </a:lnTo>
                <a:lnTo>
                  <a:pt x="3232419" y="304800"/>
                </a:lnTo>
                <a:lnTo>
                  <a:pt x="3474340" y="368300"/>
                </a:lnTo>
                <a:lnTo>
                  <a:pt x="3521920" y="393700"/>
                </a:lnTo>
                <a:lnTo>
                  <a:pt x="3662678" y="431800"/>
                </a:lnTo>
                <a:lnTo>
                  <a:pt x="3708867" y="457200"/>
                </a:lnTo>
                <a:lnTo>
                  <a:pt x="3754657" y="469900"/>
                </a:lnTo>
                <a:lnTo>
                  <a:pt x="3844954" y="520700"/>
                </a:lnTo>
                <a:lnTo>
                  <a:pt x="3889420" y="533400"/>
                </a:lnTo>
                <a:lnTo>
                  <a:pt x="3976884" y="584200"/>
                </a:lnTo>
                <a:lnTo>
                  <a:pt x="4092262" y="660400"/>
                </a:lnTo>
                <a:lnTo>
                  <a:pt x="4167128" y="711200"/>
                </a:lnTo>
                <a:lnTo>
                  <a:pt x="4203779" y="749300"/>
                </a:lnTo>
                <a:lnTo>
                  <a:pt x="4239835" y="774700"/>
                </a:lnTo>
                <a:lnTo>
                  <a:pt x="4275241" y="800100"/>
                </a:lnTo>
                <a:lnTo>
                  <a:pt x="4309941" y="838200"/>
                </a:lnTo>
                <a:lnTo>
                  <a:pt x="4343880" y="863600"/>
                </a:lnTo>
                <a:lnTo>
                  <a:pt x="4377004" y="901700"/>
                </a:lnTo>
                <a:lnTo>
                  <a:pt x="4409256" y="939800"/>
                </a:lnTo>
                <a:lnTo>
                  <a:pt x="4440581" y="977900"/>
                </a:lnTo>
                <a:lnTo>
                  <a:pt x="4470924" y="1016000"/>
                </a:lnTo>
                <a:lnTo>
                  <a:pt x="4500230" y="1041400"/>
                </a:lnTo>
                <a:lnTo>
                  <a:pt x="4528444" y="1079500"/>
                </a:lnTo>
                <a:lnTo>
                  <a:pt x="4555509" y="1130300"/>
                </a:lnTo>
                <a:lnTo>
                  <a:pt x="4581371" y="1168400"/>
                </a:lnTo>
                <a:lnTo>
                  <a:pt x="4605975" y="1206500"/>
                </a:lnTo>
                <a:lnTo>
                  <a:pt x="4629266" y="1244600"/>
                </a:lnTo>
                <a:lnTo>
                  <a:pt x="4651187" y="1282700"/>
                </a:lnTo>
                <a:lnTo>
                  <a:pt x="4671683" y="1333500"/>
                </a:lnTo>
                <a:lnTo>
                  <a:pt x="4690701" y="1371600"/>
                </a:lnTo>
                <a:lnTo>
                  <a:pt x="4708183" y="1409700"/>
                </a:lnTo>
                <a:lnTo>
                  <a:pt x="4724075" y="1460500"/>
                </a:lnTo>
                <a:lnTo>
                  <a:pt x="4738322" y="1498600"/>
                </a:lnTo>
                <a:lnTo>
                  <a:pt x="4750867" y="1549400"/>
                </a:lnTo>
                <a:lnTo>
                  <a:pt x="4761657" y="1587500"/>
                </a:lnTo>
                <a:lnTo>
                  <a:pt x="4770636" y="1638300"/>
                </a:lnTo>
                <a:lnTo>
                  <a:pt x="4777747" y="1676400"/>
                </a:lnTo>
                <a:lnTo>
                  <a:pt x="4782937" y="1727200"/>
                </a:lnTo>
                <a:lnTo>
                  <a:pt x="4786150" y="1778000"/>
                </a:lnTo>
                <a:lnTo>
                  <a:pt x="4787329" y="1816100"/>
                </a:lnTo>
                <a:lnTo>
                  <a:pt x="4786422" y="1866900"/>
                </a:lnTo>
                <a:lnTo>
                  <a:pt x="4783371" y="1905000"/>
                </a:lnTo>
                <a:lnTo>
                  <a:pt x="4778121" y="1955800"/>
                </a:lnTo>
                <a:lnTo>
                  <a:pt x="4770618" y="2006600"/>
                </a:lnTo>
                <a:lnTo>
                  <a:pt x="4760806" y="2057400"/>
                </a:lnTo>
                <a:lnTo>
                  <a:pt x="4748630" y="2095500"/>
                </a:lnTo>
                <a:lnTo>
                  <a:pt x="4734439" y="2146300"/>
                </a:lnTo>
                <a:lnTo>
                  <a:pt x="4718587" y="2184400"/>
                </a:lnTo>
                <a:lnTo>
                  <a:pt x="4701115" y="2235200"/>
                </a:lnTo>
                <a:lnTo>
                  <a:pt x="4682068" y="2273300"/>
                </a:lnTo>
                <a:lnTo>
                  <a:pt x="4661488" y="2324100"/>
                </a:lnTo>
                <a:lnTo>
                  <a:pt x="4639420" y="2362200"/>
                </a:lnTo>
                <a:lnTo>
                  <a:pt x="4615908" y="2400300"/>
                </a:lnTo>
                <a:lnTo>
                  <a:pt x="4590994" y="2438400"/>
                </a:lnTo>
                <a:lnTo>
                  <a:pt x="4564722" y="2489200"/>
                </a:lnTo>
                <a:lnTo>
                  <a:pt x="4537136" y="2527300"/>
                </a:lnTo>
                <a:lnTo>
                  <a:pt x="4508279" y="2552700"/>
                </a:lnTo>
                <a:lnTo>
                  <a:pt x="4478194" y="2590800"/>
                </a:lnTo>
                <a:lnTo>
                  <a:pt x="4446926" y="2628900"/>
                </a:lnTo>
                <a:lnTo>
                  <a:pt x="4414518" y="2667000"/>
                </a:lnTo>
                <a:lnTo>
                  <a:pt x="4381013" y="2692400"/>
                </a:lnTo>
                <a:lnTo>
                  <a:pt x="4346455" y="2730500"/>
                </a:lnTo>
                <a:lnTo>
                  <a:pt x="4310888" y="2755900"/>
                </a:lnTo>
                <a:lnTo>
                  <a:pt x="4274354" y="2794000"/>
                </a:lnTo>
                <a:lnTo>
                  <a:pt x="4236898" y="2819400"/>
                </a:lnTo>
                <a:lnTo>
                  <a:pt x="4198563" y="2844800"/>
                </a:lnTo>
                <a:lnTo>
                  <a:pt x="4159392" y="2870200"/>
                </a:lnTo>
                <a:lnTo>
                  <a:pt x="4119430" y="2895600"/>
                </a:lnTo>
                <a:lnTo>
                  <a:pt x="4078719" y="2921000"/>
                </a:lnTo>
                <a:lnTo>
                  <a:pt x="3995226" y="2971800"/>
                </a:lnTo>
                <a:lnTo>
                  <a:pt x="3952531" y="2984500"/>
                </a:lnTo>
                <a:lnTo>
                  <a:pt x="3909262" y="3009900"/>
                </a:lnTo>
                <a:lnTo>
                  <a:pt x="3865462" y="3022600"/>
                </a:lnTo>
                <a:lnTo>
                  <a:pt x="3821175" y="3048000"/>
                </a:lnTo>
                <a:lnTo>
                  <a:pt x="3731314" y="3073400"/>
                </a:lnTo>
                <a:lnTo>
                  <a:pt x="3685827" y="3098800"/>
                </a:lnTo>
                <a:lnTo>
                  <a:pt x="3593956" y="3124200"/>
                </a:lnTo>
                <a:lnTo>
                  <a:pt x="3547660" y="3124200"/>
                </a:lnTo>
                <a:lnTo>
                  <a:pt x="3454564" y="3149600"/>
                </a:lnTo>
                <a:lnTo>
                  <a:pt x="3407851" y="3149600"/>
                </a:lnTo>
                <a:lnTo>
                  <a:pt x="3361087" y="3162300"/>
                </a:lnTo>
                <a:lnTo>
                  <a:pt x="3267576" y="3162300"/>
                </a:lnTo>
                <a:lnTo>
                  <a:pt x="3220917" y="3175000"/>
                </a:lnTo>
                <a:lnTo>
                  <a:pt x="4016122" y="3175000"/>
                </a:lnTo>
                <a:lnTo>
                  <a:pt x="4104838" y="3124200"/>
                </a:lnTo>
                <a:lnTo>
                  <a:pt x="4148166" y="3098800"/>
                </a:lnTo>
                <a:lnTo>
                  <a:pt x="4273131" y="3022600"/>
                </a:lnTo>
                <a:lnTo>
                  <a:pt x="4313861" y="2984500"/>
                </a:lnTo>
                <a:lnTo>
                  <a:pt x="4354009" y="2959100"/>
                </a:lnTo>
                <a:lnTo>
                  <a:pt x="4393505" y="2921000"/>
                </a:lnTo>
                <a:lnTo>
                  <a:pt x="4432277" y="2895600"/>
                </a:lnTo>
                <a:lnTo>
                  <a:pt x="4470255" y="2857500"/>
                </a:lnTo>
                <a:lnTo>
                  <a:pt x="4507365" y="2819400"/>
                </a:lnTo>
                <a:lnTo>
                  <a:pt x="4543539" y="2794000"/>
                </a:lnTo>
                <a:lnTo>
                  <a:pt x="4578703" y="2755900"/>
                </a:lnTo>
                <a:lnTo>
                  <a:pt x="4612788" y="2717800"/>
                </a:lnTo>
                <a:lnTo>
                  <a:pt x="4645721" y="2679700"/>
                </a:lnTo>
                <a:lnTo>
                  <a:pt x="4677432" y="2641600"/>
                </a:lnTo>
                <a:lnTo>
                  <a:pt x="4707849" y="2603500"/>
                </a:lnTo>
                <a:lnTo>
                  <a:pt x="4736900" y="2552700"/>
                </a:lnTo>
                <a:lnTo>
                  <a:pt x="4764516" y="2514600"/>
                </a:lnTo>
                <a:lnTo>
                  <a:pt x="4790623" y="2476500"/>
                </a:lnTo>
                <a:lnTo>
                  <a:pt x="4815152" y="2425700"/>
                </a:lnTo>
                <a:lnTo>
                  <a:pt x="4838031" y="2387600"/>
                </a:lnTo>
                <a:lnTo>
                  <a:pt x="4859189" y="2336800"/>
                </a:lnTo>
                <a:lnTo>
                  <a:pt x="4878553" y="2286000"/>
                </a:lnTo>
                <a:lnTo>
                  <a:pt x="4896054" y="2247900"/>
                </a:lnTo>
                <a:lnTo>
                  <a:pt x="4911620" y="2197100"/>
                </a:lnTo>
                <a:lnTo>
                  <a:pt x="4925179" y="2146300"/>
                </a:lnTo>
                <a:lnTo>
                  <a:pt x="4936878" y="2095500"/>
                </a:lnTo>
                <a:lnTo>
                  <a:pt x="4946441" y="2044700"/>
                </a:lnTo>
                <a:lnTo>
                  <a:pt x="4953908" y="1993900"/>
                </a:lnTo>
                <a:lnTo>
                  <a:pt x="4959318" y="1943100"/>
                </a:lnTo>
                <a:lnTo>
                  <a:pt x="4962710" y="1892300"/>
                </a:lnTo>
                <a:lnTo>
                  <a:pt x="4964126" y="1841500"/>
                </a:lnTo>
                <a:lnTo>
                  <a:pt x="4963604" y="1803400"/>
                </a:lnTo>
                <a:lnTo>
                  <a:pt x="4961184" y="1752600"/>
                </a:lnTo>
                <a:lnTo>
                  <a:pt x="4956905" y="1701800"/>
                </a:lnTo>
                <a:lnTo>
                  <a:pt x="4950808" y="1651000"/>
                </a:lnTo>
                <a:lnTo>
                  <a:pt x="4942931" y="1600200"/>
                </a:lnTo>
                <a:lnTo>
                  <a:pt x="4933316" y="1549400"/>
                </a:lnTo>
                <a:lnTo>
                  <a:pt x="4922000" y="1511300"/>
                </a:lnTo>
                <a:lnTo>
                  <a:pt x="4909024" y="1460500"/>
                </a:lnTo>
                <a:lnTo>
                  <a:pt x="4894428" y="1409700"/>
                </a:lnTo>
                <a:lnTo>
                  <a:pt x="4878252" y="1358900"/>
                </a:lnTo>
                <a:lnTo>
                  <a:pt x="4860534" y="1320800"/>
                </a:lnTo>
                <a:lnTo>
                  <a:pt x="4841314" y="1270000"/>
                </a:lnTo>
                <a:lnTo>
                  <a:pt x="4820633" y="1231900"/>
                </a:lnTo>
                <a:lnTo>
                  <a:pt x="4798530" y="1181100"/>
                </a:lnTo>
                <a:lnTo>
                  <a:pt x="4775044" y="1143000"/>
                </a:lnTo>
                <a:lnTo>
                  <a:pt x="4750216" y="1092200"/>
                </a:lnTo>
                <a:lnTo>
                  <a:pt x="4724084" y="1054100"/>
                </a:lnTo>
                <a:lnTo>
                  <a:pt x="4696689" y="1003300"/>
                </a:lnTo>
                <a:lnTo>
                  <a:pt x="4668070" y="965200"/>
                </a:lnTo>
                <a:lnTo>
                  <a:pt x="4638267" y="927100"/>
                </a:lnTo>
                <a:lnTo>
                  <a:pt x="4607990" y="889000"/>
                </a:lnTo>
                <a:lnTo>
                  <a:pt x="4576659" y="850900"/>
                </a:lnTo>
                <a:lnTo>
                  <a:pt x="4544307" y="812800"/>
                </a:lnTo>
                <a:lnTo>
                  <a:pt x="4510967" y="774700"/>
                </a:lnTo>
                <a:lnTo>
                  <a:pt x="4476671" y="736600"/>
                </a:lnTo>
                <a:lnTo>
                  <a:pt x="4441453" y="711200"/>
                </a:lnTo>
                <a:lnTo>
                  <a:pt x="4405346" y="673100"/>
                </a:lnTo>
                <a:lnTo>
                  <a:pt x="4368383" y="635000"/>
                </a:lnTo>
                <a:lnTo>
                  <a:pt x="4330597" y="609600"/>
                </a:lnTo>
                <a:lnTo>
                  <a:pt x="4292020" y="584200"/>
                </a:lnTo>
                <a:lnTo>
                  <a:pt x="4252686" y="546100"/>
                </a:lnTo>
                <a:lnTo>
                  <a:pt x="4212628" y="520700"/>
                </a:lnTo>
                <a:lnTo>
                  <a:pt x="4130470" y="469900"/>
                </a:lnTo>
                <a:lnTo>
                  <a:pt x="4045812" y="419100"/>
                </a:lnTo>
                <a:lnTo>
                  <a:pt x="4002628" y="393700"/>
                </a:lnTo>
                <a:lnTo>
                  <a:pt x="3958917" y="381000"/>
                </a:lnTo>
                <a:lnTo>
                  <a:pt x="3870048" y="330200"/>
                </a:lnTo>
                <a:lnTo>
                  <a:pt x="3824957" y="317500"/>
                </a:lnTo>
                <a:lnTo>
                  <a:pt x="3779471" y="292100"/>
                </a:lnTo>
                <a:lnTo>
                  <a:pt x="3687448" y="266700"/>
                </a:lnTo>
                <a:lnTo>
                  <a:pt x="3640977" y="241300"/>
                </a:lnTo>
                <a:lnTo>
                  <a:pt x="3405300" y="177800"/>
                </a:lnTo>
                <a:close/>
              </a:path>
              <a:path w="4964430" h="3454400">
                <a:moveTo>
                  <a:pt x="2673280" y="38100"/>
                </a:moveTo>
                <a:lnTo>
                  <a:pt x="1520702" y="38100"/>
                </a:lnTo>
                <a:lnTo>
                  <a:pt x="1423505" y="63500"/>
                </a:lnTo>
                <a:lnTo>
                  <a:pt x="2823075" y="63500"/>
                </a:lnTo>
                <a:lnTo>
                  <a:pt x="2773274" y="50800"/>
                </a:lnTo>
                <a:lnTo>
                  <a:pt x="2723338" y="50800"/>
                </a:lnTo>
                <a:lnTo>
                  <a:pt x="2673280" y="38100"/>
                </a:lnTo>
                <a:close/>
              </a:path>
              <a:path w="4964430" h="3454400">
                <a:moveTo>
                  <a:pt x="2572855" y="25400"/>
                </a:moveTo>
                <a:lnTo>
                  <a:pt x="1618853" y="25400"/>
                </a:lnTo>
                <a:lnTo>
                  <a:pt x="1569677" y="38100"/>
                </a:lnTo>
                <a:lnTo>
                  <a:pt x="2623114" y="38100"/>
                </a:lnTo>
                <a:lnTo>
                  <a:pt x="2572855" y="25400"/>
                </a:lnTo>
                <a:close/>
              </a:path>
              <a:path w="4964430" h="3454400">
                <a:moveTo>
                  <a:pt x="2421655" y="12700"/>
                </a:moveTo>
                <a:lnTo>
                  <a:pt x="1717756" y="12700"/>
                </a:lnTo>
                <a:lnTo>
                  <a:pt x="1668217" y="25400"/>
                </a:lnTo>
                <a:lnTo>
                  <a:pt x="2472111" y="25400"/>
                </a:lnTo>
                <a:lnTo>
                  <a:pt x="2421655" y="12700"/>
                </a:lnTo>
                <a:close/>
              </a:path>
              <a:path w="4964430" h="3454400">
                <a:moveTo>
                  <a:pt x="2219599" y="0"/>
                </a:moveTo>
                <a:lnTo>
                  <a:pt x="1917364" y="0"/>
                </a:lnTo>
                <a:lnTo>
                  <a:pt x="1867272" y="12700"/>
                </a:lnTo>
                <a:lnTo>
                  <a:pt x="2270120" y="12700"/>
                </a:lnTo>
                <a:lnTo>
                  <a:pt x="2219599" y="0"/>
                </a:lnTo>
                <a:close/>
              </a:path>
            </a:pathLst>
          </a:custGeom>
          <a:solidFill>
            <a:srgbClr val="FBB040"/>
          </a:solidFill>
        </p:spPr>
        <p:txBody>
          <a:bodyPr wrap="square" lIns="0" tIns="0" rIns="0" bIns="0" rtlCol="0"/>
          <a:lstStyle/>
          <a:p>
            <a:endParaRPr dirty="0"/>
          </a:p>
        </p:txBody>
      </p:sp>
      <p:sp>
        <p:nvSpPr>
          <p:cNvPr id="10" name="TextBox 9">
            <a:extLst>
              <a:ext uri="{FF2B5EF4-FFF2-40B4-BE49-F238E27FC236}">
                <a16:creationId xmlns:a16="http://schemas.microsoft.com/office/drawing/2014/main" id="{D7B75241-88A6-4F67-B0D1-3CBEFDB5F9C1}"/>
              </a:ext>
            </a:extLst>
          </p:cNvPr>
          <p:cNvSpPr txBox="1"/>
          <p:nvPr/>
        </p:nvSpPr>
        <p:spPr>
          <a:xfrm>
            <a:off x="383584" y="7376554"/>
            <a:ext cx="9982422"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6218809" y="3331060"/>
            <a:ext cx="5239" cy="418256"/>
          </a:xfrm>
          <a:prstGeom prst="rect">
            <a:avLst/>
          </a:prstGeom>
        </p:spPr>
        <p:txBody>
          <a:bodyPr lIns="0" tIns="0" rIns="0" bIns="0" rtlCol="0" anchor="t">
            <a:spAutoFit/>
          </a:bodyPr>
          <a:lstStyle/>
          <a:p>
            <a:pPr algn="ctr">
              <a:lnSpc>
                <a:spcPts val="4003"/>
              </a:lnSpc>
            </a:pPr>
            <a:endParaRPr sz="990" dirty="0"/>
          </a:p>
        </p:txBody>
      </p:sp>
      <p:sp>
        <p:nvSpPr>
          <p:cNvPr id="13" name="TextBox 13"/>
          <p:cNvSpPr txBox="1"/>
          <p:nvPr/>
        </p:nvSpPr>
        <p:spPr>
          <a:xfrm>
            <a:off x="843398" y="961175"/>
            <a:ext cx="6302120" cy="1384995"/>
          </a:xfrm>
          <a:prstGeom prst="rect">
            <a:avLst/>
          </a:prstGeom>
        </p:spPr>
        <p:txBody>
          <a:bodyPr wrap="square" lIns="0" tIns="0" rIns="0" bIns="0" rtlCol="0" anchor="t">
            <a:spAutoFit/>
          </a:bodyPr>
          <a:lstStyle/>
          <a:p>
            <a:pPr>
              <a:lnSpc>
                <a:spcPts val="3619"/>
              </a:lnSpc>
            </a:pPr>
            <a:r>
              <a:rPr lang="en-GB" sz="3200" b="1" dirty="0">
                <a:effectLst/>
                <a:latin typeface="Calibri" panose="020F0502020204030204" pitchFamily="34" charset="0"/>
                <a:ea typeface="Times New Roman" panose="02020603050405020304" pitchFamily="18" charset="0"/>
                <a:cs typeface="Calibri" panose="020F0502020204030204" pitchFamily="34" charset="0"/>
              </a:rPr>
              <a:t>Useful Information and </a:t>
            </a:r>
          </a:p>
          <a:p>
            <a:pPr>
              <a:lnSpc>
                <a:spcPts val="3619"/>
              </a:lnSpc>
            </a:pPr>
            <a:r>
              <a:rPr lang="en-GB" sz="3200" b="1" dirty="0">
                <a:effectLst/>
                <a:latin typeface="Calibri" panose="020F0502020204030204" pitchFamily="34" charset="0"/>
                <a:ea typeface="Times New Roman" panose="02020603050405020304" pitchFamily="18" charset="0"/>
                <a:cs typeface="Calibri" panose="020F0502020204030204" pitchFamily="34" charset="0"/>
              </a:rPr>
              <a:t>Resources World </a:t>
            </a:r>
            <a:r>
              <a:rPr lang="en-GB" sz="3200" b="1" dirty="0">
                <a:latin typeface="Calibri" panose="020F0502020204030204" pitchFamily="34" charset="0"/>
                <a:cs typeface="Calibri" panose="020F0502020204030204" pitchFamily="34" charset="0"/>
              </a:rPr>
              <a:t>Suicide Prevention Day </a:t>
            </a:r>
            <a:endParaRPr lang="en-US" sz="3200" b="1" dirty="0">
              <a:solidFill>
                <a:srgbClr val="00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CCC60AE-70CF-4E0C-947A-ED18DD82AD98}"/>
              </a:ext>
            </a:extLst>
          </p:cNvPr>
          <p:cNvSpPr txBox="1"/>
          <p:nvPr/>
        </p:nvSpPr>
        <p:spPr>
          <a:xfrm>
            <a:off x="843398" y="2520976"/>
            <a:ext cx="8365493" cy="3539430"/>
          </a:xfrm>
          <a:prstGeom prst="rect">
            <a:avLst/>
          </a:prstGeom>
          <a:noFill/>
        </p:spPr>
        <p:txBody>
          <a:bodyPr wrap="square" rtlCol="0">
            <a:spAutoFit/>
          </a:bodyPr>
          <a:lstStyle/>
          <a:p>
            <a:r>
              <a:rPr lang="en-GB" sz="1600" u="sng" dirty="0">
                <a:latin typeface="Calibri" panose="020F0502020204030204" pitchFamily="34" charset="0"/>
                <a:cs typeface="Calibri" panose="020F0502020204030204" pitchFamily="34" charset="0"/>
                <a:hlinkClick r:id="rId3"/>
              </a:rPr>
              <a:t>WSPD – IASP</a:t>
            </a:r>
            <a:r>
              <a:rPr lang="en-GB" sz="1600" dirty="0">
                <a:latin typeface="Calibri" panose="020F0502020204030204" pitchFamily="34" charset="0"/>
                <a:cs typeface="Calibri" panose="020F0502020204030204" pitchFamily="34" charset="0"/>
              </a:rPr>
              <a:t> International Association for Suicide Prevention: general suicide prevention information as well as World Suicide Prevention Day resources (comms banners, activity ideas, facts and figures)  </a:t>
            </a:r>
          </a:p>
          <a:p>
            <a:pPr lvl="0"/>
            <a:r>
              <a:rPr lang="en-GB" sz="1600" u="sng" dirty="0">
                <a:latin typeface="Calibri" panose="020F0502020204030204" pitchFamily="34" charset="0"/>
                <a:cs typeface="Calibri" panose="020F0502020204030204" pitchFamily="34" charset="0"/>
                <a:hlinkClick r:id="rId4"/>
              </a:rPr>
              <a:t>World Suicide Prevention Day | Campaigns | Samaritans</a:t>
            </a:r>
            <a:r>
              <a:rPr lang="en-GB" sz="1600" b="1" dirty="0">
                <a:latin typeface="Calibri" panose="020F0502020204030204" pitchFamily="34" charset="0"/>
                <a:cs typeface="Calibri" panose="020F0502020204030204" pitchFamily="34" charset="0"/>
              </a:rPr>
              <a:t> </a:t>
            </a:r>
            <a:endParaRPr lang="en-GB" sz="1600" dirty="0">
              <a:latin typeface="Calibri" panose="020F0502020204030204" pitchFamily="34" charset="0"/>
              <a:cs typeface="Calibri" panose="020F0502020204030204" pitchFamily="34" charset="0"/>
            </a:endParaRPr>
          </a:p>
          <a:p>
            <a:pPr lvl="0"/>
            <a:r>
              <a:rPr lang="en-GB" sz="1600" u="sng" dirty="0">
                <a:latin typeface="Calibri" panose="020F0502020204030204" pitchFamily="34" charset="0"/>
                <a:cs typeface="Calibri" panose="020F0502020204030204" pitchFamily="34" charset="0"/>
                <a:hlinkClick r:id="rId5"/>
              </a:rPr>
              <a:t>World Suicide Prevention Day - Mental Health UK (mentalhealth-uk.org)</a:t>
            </a:r>
            <a:endParaRPr lang="en-GB" sz="1600" dirty="0">
              <a:latin typeface="Calibri" panose="020F0502020204030204" pitchFamily="34" charset="0"/>
              <a:cs typeface="Calibri" panose="020F0502020204030204" pitchFamily="34" charset="0"/>
            </a:endParaRPr>
          </a:p>
          <a:p>
            <a:pPr lvl="0"/>
            <a:r>
              <a:rPr lang="en-GB" sz="1600" u="sng" dirty="0">
                <a:latin typeface="Calibri" panose="020F0502020204030204" pitchFamily="34" charset="0"/>
                <a:cs typeface="Calibri" panose="020F0502020204030204" pitchFamily="34" charset="0"/>
                <a:hlinkClick r:id="rId6"/>
              </a:rPr>
              <a:t>Suicide awareness | Nottinghamshire County Council</a:t>
            </a:r>
            <a:endParaRPr lang="en-GB" sz="1600" dirty="0">
              <a:latin typeface="Calibri" panose="020F0502020204030204" pitchFamily="34" charset="0"/>
              <a:cs typeface="Calibri" panose="020F0502020204030204" pitchFamily="34" charset="0"/>
            </a:endParaRPr>
          </a:p>
          <a:p>
            <a:pPr lvl="0"/>
            <a:r>
              <a:rPr lang="en-GB" sz="1600" u="sng" dirty="0">
                <a:latin typeface="Calibri" panose="020F0502020204030204" pitchFamily="34" charset="0"/>
                <a:cs typeface="Calibri" panose="020F0502020204030204" pitchFamily="34" charset="0"/>
                <a:hlinkClick r:id="rId7"/>
              </a:rPr>
              <a:t>Safe to talk about suicide leaflet (nottinghamshire.gov.uk)</a:t>
            </a:r>
            <a:endParaRPr lang="en-GB" sz="1600" dirty="0">
              <a:latin typeface="Calibri" panose="020F0502020204030204" pitchFamily="34" charset="0"/>
              <a:cs typeface="Calibri" panose="020F0502020204030204" pitchFamily="34" charset="0"/>
            </a:endParaRPr>
          </a:p>
          <a:p>
            <a:pPr lvl="0"/>
            <a:r>
              <a:rPr lang="en-GB" sz="1600" b="1" dirty="0">
                <a:latin typeface="Calibri" panose="020F0502020204030204" pitchFamily="34" charset="0"/>
                <a:cs typeface="Calibri" panose="020F0502020204030204" pitchFamily="34" charset="0"/>
              </a:rPr>
              <a:t>Joint Strategic Needs Assessment:</a:t>
            </a:r>
            <a:r>
              <a:rPr lang="en-GB" sz="1600" dirty="0">
                <a:latin typeface="Calibri" panose="020F0502020204030204" pitchFamily="34" charset="0"/>
                <a:cs typeface="Calibri" panose="020F0502020204030204" pitchFamily="34" charset="0"/>
              </a:rPr>
              <a:t> </a:t>
            </a:r>
            <a:r>
              <a:rPr lang="en-GB" sz="1600" u="sng" dirty="0">
                <a:latin typeface="Calibri" panose="020F0502020204030204" pitchFamily="34" charset="0"/>
                <a:cs typeface="Calibri" panose="020F0502020204030204" pitchFamily="34" charset="0"/>
                <a:hlinkClick r:id="rId8"/>
              </a:rPr>
              <a:t>Suicide prevention (2016) - Nottinghamshire Insight (nottinghamcity.gov.uk)</a:t>
            </a:r>
            <a:endParaRPr lang="en-GB" sz="1600" dirty="0">
              <a:latin typeface="Calibri" panose="020F0502020204030204" pitchFamily="34" charset="0"/>
              <a:cs typeface="Calibri" panose="020F0502020204030204" pitchFamily="34" charset="0"/>
            </a:endParaRPr>
          </a:p>
          <a:p>
            <a:pPr lvl="0"/>
            <a:r>
              <a:rPr lang="en-GB" sz="1600" b="1" dirty="0">
                <a:latin typeface="Calibri" panose="020F0502020204030204" pitchFamily="34" charset="0"/>
                <a:cs typeface="Calibri" panose="020F0502020204030204" pitchFamily="34" charset="0"/>
              </a:rPr>
              <a:t>The importance of language and suicide</a:t>
            </a:r>
            <a:r>
              <a:rPr lang="en-GB" sz="1600" dirty="0">
                <a:latin typeface="Calibri" panose="020F0502020204030204" pitchFamily="34" charset="0"/>
                <a:cs typeface="Calibri" panose="020F0502020204030204" pitchFamily="34" charset="0"/>
              </a:rPr>
              <a:t> - </a:t>
            </a:r>
            <a:r>
              <a:rPr lang="en-GB" sz="1600" u="sng" dirty="0">
                <a:latin typeface="Calibri" panose="020F0502020204030204" pitchFamily="34" charset="0"/>
                <a:cs typeface="Calibri" panose="020F0502020204030204" pitchFamily="34" charset="0"/>
                <a:hlinkClick r:id="rId9"/>
              </a:rPr>
              <a:t>Emma Nielsen – Mind your ‘C’s and ‘S’s: The Language of Self-harm and Suicide (and why it matters) | IMH Blog (Nottingham) (wordpress.com)</a:t>
            </a:r>
            <a:endParaRPr lang="en-GB" sz="1600" u="sng" dirty="0">
              <a:latin typeface="Calibri" panose="020F0502020204030204" pitchFamily="34" charset="0"/>
              <a:cs typeface="Calibri" panose="020F0502020204030204" pitchFamily="34" charset="0"/>
            </a:endParaRPr>
          </a:p>
          <a:p>
            <a:r>
              <a:rPr lang="en-GB" sz="1600" b="1" dirty="0">
                <a:latin typeface="Calibri" panose="020F0502020204030204" pitchFamily="34" charset="0"/>
                <a:cs typeface="Calibri" panose="020F0502020204030204" pitchFamily="34" charset="0"/>
              </a:rPr>
              <a:t>HOPE AND INSPIRATION: A conversation about suicide </a:t>
            </a:r>
            <a:r>
              <a:rPr lang="en-GB" sz="1600" u="sng" dirty="0">
                <a:latin typeface="Calibri" panose="020F0502020204030204" pitchFamily="34" charset="0"/>
                <a:cs typeface="Calibri" panose="020F0502020204030204" pitchFamily="34" charset="0"/>
                <a:hlinkClick r:id="rId10"/>
              </a:rPr>
              <a:t>Book here</a:t>
            </a:r>
            <a:r>
              <a:rPr lang="en-GB" sz="1600" dirty="0">
                <a:latin typeface="Calibri" panose="020F0502020204030204" pitchFamily="34" charset="0"/>
                <a:cs typeface="Calibri" panose="020F0502020204030204" pitchFamily="34" charset="0"/>
              </a:rPr>
              <a:t>.  </a:t>
            </a:r>
          </a:p>
          <a:p>
            <a:pPr lvl="0"/>
            <a:endParaRPr lang="en-GB" sz="1600" dirty="0">
              <a:latin typeface="Calibri" panose="020F0502020204030204" pitchFamily="34" charset="0"/>
              <a:cs typeface="Calibri" panose="020F0502020204030204" pitchFamily="34" charset="0"/>
            </a:endParaRPr>
          </a:p>
          <a:p>
            <a:pPr marL="356235" lvl="1"/>
            <a:endParaRPr lang="en-US" sz="1600" dirty="0">
              <a:latin typeface="Calibri" panose="020F0502020204030204" pitchFamily="34" charset="0"/>
              <a:ea typeface="+mn-lt"/>
              <a:cs typeface="Calibri" panose="020F0502020204030204" pitchFamily="34" charset="0"/>
            </a:endParaRPr>
          </a:p>
        </p:txBody>
      </p:sp>
      <p:pic>
        <p:nvPicPr>
          <p:cNvPr id="9" name="object 3">
            <a:extLst>
              <a:ext uri="{FF2B5EF4-FFF2-40B4-BE49-F238E27FC236}">
                <a16:creationId xmlns:a16="http://schemas.microsoft.com/office/drawing/2014/main" id="{2E829BF2-261B-4BA1-92B7-4F545A0671F1}"/>
              </a:ext>
            </a:extLst>
          </p:cNvPr>
          <p:cNvPicPr/>
          <p:nvPr/>
        </p:nvPicPr>
        <p:blipFill>
          <a:blip r:embed="rId11" cstate="print"/>
          <a:stretch>
            <a:fillRect/>
          </a:stretch>
        </p:blipFill>
        <p:spPr>
          <a:xfrm>
            <a:off x="7145518" y="761283"/>
            <a:ext cx="2002302" cy="1444203"/>
          </a:xfrm>
          <a:prstGeom prst="rect">
            <a:avLst/>
          </a:prstGeom>
        </p:spPr>
      </p:pic>
      <p:pic>
        <p:nvPicPr>
          <p:cNvPr id="10" name="object 5">
            <a:extLst>
              <a:ext uri="{FF2B5EF4-FFF2-40B4-BE49-F238E27FC236}">
                <a16:creationId xmlns:a16="http://schemas.microsoft.com/office/drawing/2014/main" id="{40532364-3B5A-47E4-B475-D88678968B63}"/>
              </a:ext>
            </a:extLst>
          </p:cNvPr>
          <p:cNvPicPr/>
          <p:nvPr/>
        </p:nvPicPr>
        <p:blipFill>
          <a:blip r:embed="rId12" cstate="print"/>
          <a:stretch>
            <a:fillRect/>
          </a:stretch>
        </p:blipFill>
        <p:spPr>
          <a:xfrm>
            <a:off x="734744" y="5793672"/>
            <a:ext cx="1944535" cy="1165879"/>
          </a:xfrm>
          <a:prstGeom prst="rect">
            <a:avLst/>
          </a:prstGeom>
        </p:spPr>
      </p:pic>
      <p:sp>
        <p:nvSpPr>
          <p:cNvPr id="11" name="object 2">
            <a:extLst>
              <a:ext uri="{FF2B5EF4-FFF2-40B4-BE49-F238E27FC236}">
                <a16:creationId xmlns:a16="http://schemas.microsoft.com/office/drawing/2014/main" id="{B6885F85-FD8C-4F7F-AA96-C09E26231B3D}"/>
              </a:ext>
            </a:extLst>
          </p:cNvPr>
          <p:cNvSpPr/>
          <p:nvPr/>
        </p:nvSpPr>
        <p:spPr>
          <a:xfrm rot="199452">
            <a:off x="833639" y="5835509"/>
            <a:ext cx="1746743" cy="1074302"/>
          </a:xfrm>
          <a:custGeom>
            <a:avLst/>
            <a:gdLst/>
            <a:ahLst/>
            <a:cxnLst/>
            <a:rect l="l" t="t" r="r" b="b"/>
            <a:pathLst>
              <a:path w="4964430" h="3454400">
                <a:moveTo>
                  <a:pt x="2872725" y="63500"/>
                </a:moveTo>
                <a:lnTo>
                  <a:pt x="1375375" y="63500"/>
                </a:lnTo>
                <a:lnTo>
                  <a:pt x="1186519" y="114300"/>
                </a:lnTo>
                <a:lnTo>
                  <a:pt x="1140363" y="139700"/>
                </a:lnTo>
                <a:lnTo>
                  <a:pt x="1049522" y="165100"/>
                </a:lnTo>
                <a:lnTo>
                  <a:pt x="1004894" y="190500"/>
                </a:lnTo>
                <a:lnTo>
                  <a:pt x="960831" y="203200"/>
                </a:lnTo>
                <a:lnTo>
                  <a:pt x="917363" y="228600"/>
                </a:lnTo>
                <a:lnTo>
                  <a:pt x="832326" y="279400"/>
                </a:lnTo>
                <a:lnTo>
                  <a:pt x="790814" y="292100"/>
                </a:lnTo>
                <a:lnTo>
                  <a:pt x="750010" y="317500"/>
                </a:lnTo>
                <a:lnTo>
                  <a:pt x="709944" y="355600"/>
                </a:lnTo>
                <a:lnTo>
                  <a:pt x="670644" y="381000"/>
                </a:lnTo>
                <a:lnTo>
                  <a:pt x="632138" y="406400"/>
                </a:lnTo>
                <a:lnTo>
                  <a:pt x="594456" y="431800"/>
                </a:lnTo>
                <a:lnTo>
                  <a:pt x="557625" y="469900"/>
                </a:lnTo>
                <a:lnTo>
                  <a:pt x="521674" y="495300"/>
                </a:lnTo>
                <a:lnTo>
                  <a:pt x="486632" y="533400"/>
                </a:lnTo>
                <a:lnTo>
                  <a:pt x="452527" y="558800"/>
                </a:lnTo>
                <a:lnTo>
                  <a:pt x="419388" y="596900"/>
                </a:lnTo>
                <a:lnTo>
                  <a:pt x="387244" y="635000"/>
                </a:lnTo>
                <a:lnTo>
                  <a:pt x="356122" y="673100"/>
                </a:lnTo>
                <a:lnTo>
                  <a:pt x="326052" y="711200"/>
                </a:lnTo>
                <a:lnTo>
                  <a:pt x="297062" y="749300"/>
                </a:lnTo>
                <a:lnTo>
                  <a:pt x="269181" y="787400"/>
                </a:lnTo>
                <a:lnTo>
                  <a:pt x="242436" y="825500"/>
                </a:lnTo>
                <a:lnTo>
                  <a:pt x="216858" y="876300"/>
                </a:lnTo>
                <a:lnTo>
                  <a:pt x="192473" y="914400"/>
                </a:lnTo>
                <a:lnTo>
                  <a:pt x="169311" y="952500"/>
                </a:lnTo>
                <a:lnTo>
                  <a:pt x="147401" y="1003300"/>
                </a:lnTo>
                <a:lnTo>
                  <a:pt x="126770" y="1054100"/>
                </a:lnTo>
                <a:lnTo>
                  <a:pt x="108281" y="1092200"/>
                </a:lnTo>
                <a:lnTo>
                  <a:pt x="91173" y="1143000"/>
                </a:lnTo>
                <a:lnTo>
                  <a:pt x="75468" y="1181100"/>
                </a:lnTo>
                <a:lnTo>
                  <a:pt x="61186" y="1231900"/>
                </a:lnTo>
                <a:lnTo>
                  <a:pt x="48346" y="1270000"/>
                </a:lnTo>
                <a:lnTo>
                  <a:pt x="36969" y="1320800"/>
                </a:lnTo>
                <a:lnTo>
                  <a:pt x="27076" y="1371600"/>
                </a:lnTo>
                <a:lnTo>
                  <a:pt x="18686" y="1409700"/>
                </a:lnTo>
                <a:lnTo>
                  <a:pt x="11820" y="1460500"/>
                </a:lnTo>
                <a:lnTo>
                  <a:pt x="6498" y="1511300"/>
                </a:lnTo>
                <a:lnTo>
                  <a:pt x="2741" y="1549400"/>
                </a:lnTo>
                <a:lnTo>
                  <a:pt x="568" y="1600200"/>
                </a:lnTo>
                <a:lnTo>
                  <a:pt x="0" y="1651000"/>
                </a:lnTo>
                <a:lnTo>
                  <a:pt x="1057" y="1689100"/>
                </a:lnTo>
                <a:lnTo>
                  <a:pt x="3759" y="1739900"/>
                </a:lnTo>
                <a:lnTo>
                  <a:pt x="8127" y="1778000"/>
                </a:lnTo>
                <a:lnTo>
                  <a:pt x="14181" y="1828800"/>
                </a:lnTo>
                <a:lnTo>
                  <a:pt x="21941" y="1879600"/>
                </a:lnTo>
                <a:lnTo>
                  <a:pt x="31427" y="1917700"/>
                </a:lnTo>
                <a:lnTo>
                  <a:pt x="42661" y="1968500"/>
                </a:lnTo>
                <a:lnTo>
                  <a:pt x="55661" y="2006600"/>
                </a:lnTo>
                <a:lnTo>
                  <a:pt x="70448" y="2044700"/>
                </a:lnTo>
                <a:lnTo>
                  <a:pt x="87043" y="2095500"/>
                </a:lnTo>
                <a:lnTo>
                  <a:pt x="105465" y="2133600"/>
                </a:lnTo>
                <a:lnTo>
                  <a:pt x="125735" y="2171700"/>
                </a:lnTo>
                <a:lnTo>
                  <a:pt x="147874" y="2222500"/>
                </a:lnTo>
                <a:lnTo>
                  <a:pt x="171901" y="2260600"/>
                </a:lnTo>
                <a:lnTo>
                  <a:pt x="197836" y="2298700"/>
                </a:lnTo>
                <a:lnTo>
                  <a:pt x="225701" y="2336800"/>
                </a:lnTo>
                <a:lnTo>
                  <a:pt x="255515" y="2374900"/>
                </a:lnTo>
                <a:lnTo>
                  <a:pt x="287298" y="2400300"/>
                </a:lnTo>
                <a:lnTo>
                  <a:pt x="321071" y="2438400"/>
                </a:lnTo>
                <a:lnTo>
                  <a:pt x="356855" y="2476500"/>
                </a:lnTo>
                <a:lnTo>
                  <a:pt x="394668" y="2501900"/>
                </a:lnTo>
                <a:lnTo>
                  <a:pt x="380609" y="2552700"/>
                </a:lnTo>
                <a:lnTo>
                  <a:pt x="366970" y="2603500"/>
                </a:lnTo>
                <a:lnTo>
                  <a:pt x="353718" y="2654300"/>
                </a:lnTo>
                <a:lnTo>
                  <a:pt x="340817" y="2692400"/>
                </a:lnTo>
                <a:lnTo>
                  <a:pt x="328232" y="2743200"/>
                </a:lnTo>
                <a:lnTo>
                  <a:pt x="315928" y="2794000"/>
                </a:lnTo>
                <a:lnTo>
                  <a:pt x="303871" y="2844800"/>
                </a:lnTo>
                <a:lnTo>
                  <a:pt x="292025" y="2882900"/>
                </a:lnTo>
                <a:lnTo>
                  <a:pt x="280355" y="2933700"/>
                </a:lnTo>
                <a:lnTo>
                  <a:pt x="268826" y="2984500"/>
                </a:lnTo>
                <a:lnTo>
                  <a:pt x="257404" y="3035300"/>
                </a:lnTo>
                <a:lnTo>
                  <a:pt x="246053" y="3086100"/>
                </a:lnTo>
                <a:lnTo>
                  <a:pt x="223426" y="3175000"/>
                </a:lnTo>
                <a:lnTo>
                  <a:pt x="212079" y="3225800"/>
                </a:lnTo>
                <a:lnTo>
                  <a:pt x="200664" y="3276600"/>
                </a:lnTo>
                <a:lnTo>
                  <a:pt x="189145" y="3327400"/>
                </a:lnTo>
                <a:lnTo>
                  <a:pt x="188472" y="3340100"/>
                </a:lnTo>
                <a:lnTo>
                  <a:pt x="195270" y="3352800"/>
                </a:lnTo>
                <a:lnTo>
                  <a:pt x="207429" y="3365500"/>
                </a:lnTo>
                <a:lnTo>
                  <a:pt x="222841" y="3378200"/>
                </a:lnTo>
                <a:lnTo>
                  <a:pt x="212519" y="3416300"/>
                </a:lnTo>
                <a:lnTo>
                  <a:pt x="227092" y="3441700"/>
                </a:lnTo>
                <a:lnTo>
                  <a:pt x="258015" y="3454400"/>
                </a:lnTo>
                <a:lnTo>
                  <a:pt x="296744" y="3454400"/>
                </a:lnTo>
                <a:lnTo>
                  <a:pt x="343544" y="3429000"/>
                </a:lnTo>
                <a:lnTo>
                  <a:pt x="389362" y="3403600"/>
                </a:lnTo>
                <a:lnTo>
                  <a:pt x="478565" y="3352800"/>
                </a:lnTo>
                <a:lnTo>
                  <a:pt x="522206" y="3314700"/>
                </a:lnTo>
                <a:lnTo>
                  <a:pt x="281383" y="3314700"/>
                </a:lnTo>
                <a:lnTo>
                  <a:pt x="294556" y="3263900"/>
                </a:lnTo>
                <a:lnTo>
                  <a:pt x="307854" y="3213100"/>
                </a:lnTo>
                <a:lnTo>
                  <a:pt x="321260" y="3162300"/>
                </a:lnTo>
                <a:lnTo>
                  <a:pt x="334753" y="3111500"/>
                </a:lnTo>
                <a:lnTo>
                  <a:pt x="348315" y="3060700"/>
                </a:lnTo>
                <a:lnTo>
                  <a:pt x="361928" y="3022600"/>
                </a:lnTo>
                <a:lnTo>
                  <a:pt x="416496" y="2819400"/>
                </a:lnTo>
                <a:lnTo>
                  <a:pt x="430072" y="2768600"/>
                </a:lnTo>
                <a:lnTo>
                  <a:pt x="443585" y="2717800"/>
                </a:lnTo>
                <a:lnTo>
                  <a:pt x="457014" y="2667000"/>
                </a:lnTo>
                <a:lnTo>
                  <a:pt x="470341" y="2616200"/>
                </a:lnTo>
                <a:lnTo>
                  <a:pt x="483547" y="2565400"/>
                </a:lnTo>
                <a:lnTo>
                  <a:pt x="496613" y="2514600"/>
                </a:lnTo>
                <a:lnTo>
                  <a:pt x="505194" y="2501900"/>
                </a:lnTo>
                <a:lnTo>
                  <a:pt x="508010" y="2476500"/>
                </a:lnTo>
                <a:lnTo>
                  <a:pt x="503789" y="2463800"/>
                </a:lnTo>
                <a:lnTo>
                  <a:pt x="491262" y="2451100"/>
                </a:lnTo>
                <a:lnTo>
                  <a:pt x="456859" y="2413000"/>
                </a:lnTo>
                <a:lnTo>
                  <a:pt x="423759" y="2374900"/>
                </a:lnTo>
                <a:lnTo>
                  <a:pt x="392033" y="2336800"/>
                </a:lnTo>
                <a:lnTo>
                  <a:pt x="361752" y="2298700"/>
                </a:lnTo>
                <a:lnTo>
                  <a:pt x="332987" y="2260600"/>
                </a:lnTo>
                <a:lnTo>
                  <a:pt x="305808" y="2222500"/>
                </a:lnTo>
                <a:lnTo>
                  <a:pt x="280286" y="2184400"/>
                </a:lnTo>
                <a:lnTo>
                  <a:pt x="256491" y="2133600"/>
                </a:lnTo>
                <a:lnTo>
                  <a:pt x="234494" y="2095500"/>
                </a:lnTo>
                <a:lnTo>
                  <a:pt x="214366" y="2057400"/>
                </a:lnTo>
                <a:lnTo>
                  <a:pt x="196177" y="2006600"/>
                </a:lnTo>
                <a:lnTo>
                  <a:pt x="179999" y="1968500"/>
                </a:lnTo>
                <a:lnTo>
                  <a:pt x="165902" y="1917700"/>
                </a:lnTo>
                <a:lnTo>
                  <a:pt x="153956" y="1866900"/>
                </a:lnTo>
                <a:lnTo>
                  <a:pt x="144232" y="1828800"/>
                </a:lnTo>
                <a:lnTo>
                  <a:pt x="136801" y="1778000"/>
                </a:lnTo>
                <a:lnTo>
                  <a:pt x="131734" y="1727200"/>
                </a:lnTo>
                <a:lnTo>
                  <a:pt x="129101" y="1676400"/>
                </a:lnTo>
                <a:lnTo>
                  <a:pt x="128972" y="1625600"/>
                </a:lnTo>
                <a:lnTo>
                  <a:pt x="131419" y="1574800"/>
                </a:lnTo>
                <a:lnTo>
                  <a:pt x="135871" y="1524000"/>
                </a:lnTo>
                <a:lnTo>
                  <a:pt x="142121" y="1485900"/>
                </a:lnTo>
                <a:lnTo>
                  <a:pt x="150131" y="1435100"/>
                </a:lnTo>
                <a:lnTo>
                  <a:pt x="159867" y="1384300"/>
                </a:lnTo>
                <a:lnTo>
                  <a:pt x="171290" y="1333500"/>
                </a:lnTo>
                <a:lnTo>
                  <a:pt x="184365" y="1295400"/>
                </a:lnTo>
                <a:lnTo>
                  <a:pt x="199054" y="1244600"/>
                </a:lnTo>
                <a:lnTo>
                  <a:pt x="215321" y="1193800"/>
                </a:lnTo>
                <a:lnTo>
                  <a:pt x="233129" y="1155700"/>
                </a:lnTo>
                <a:lnTo>
                  <a:pt x="252441" y="1104900"/>
                </a:lnTo>
                <a:lnTo>
                  <a:pt x="273220" y="1066800"/>
                </a:lnTo>
                <a:lnTo>
                  <a:pt x="295430" y="1016000"/>
                </a:lnTo>
                <a:lnTo>
                  <a:pt x="319035" y="977900"/>
                </a:lnTo>
                <a:lnTo>
                  <a:pt x="343997" y="939800"/>
                </a:lnTo>
                <a:lnTo>
                  <a:pt x="370279" y="889000"/>
                </a:lnTo>
                <a:lnTo>
                  <a:pt x="397845" y="850900"/>
                </a:lnTo>
                <a:lnTo>
                  <a:pt x="426658" y="812800"/>
                </a:lnTo>
                <a:lnTo>
                  <a:pt x="456682" y="774700"/>
                </a:lnTo>
                <a:lnTo>
                  <a:pt x="487880" y="736600"/>
                </a:lnTo>
                <a:lnTo>
                  <a:pt x="520214" y="711200"/>
                </a:lnTo>
                <a:lnTo>
                  <a:pt x="556621" y="673100"/>
                </a:lnTo>
                <a:lnTo>
                  <a:pt x="593738" y="635000"/>
                </a:lnTo>
                <a:lnTo>
                  <a:pt x="631547" y="596900"/>
                </a:lnTo>
                <a:lnTo>
                  <a:pt x="670027" y="558800"/>
                </a:lnTo>
                <a:lnTo>
                  <a:pt x="709160" y="533400"/>
                </a:lnTo>
                <a:lnTo>
                  <a:pt x="789308" y="482600"/>
                </a:lnTo>
                <a:lnTo>
                  <a:pt x="830285" y="444500"/>
                </a:lnTo>
                <a:lnTo>
                  <a:pt x="871837" y="419100"/>
                </a:lnTo>
                <a:lnTo>
                  <a:pt x="913947" y="406400"/>
                </a:lnTo>
                <a:lnTo>
                  <a:pt x="999762" y="355600"/>
                </a:lnTo>
                <a:lnTo>
                  <a:pt x="1043429" y="342900"/>
                </a:lnTo>
                <a:lnTo>
                  <a:pt x="1087576" y="317500"/>
                </a:lnTo>
                <a:lnTo>
                  <a:pt x="1177236" y="292100"/>
                </a:lnTo>
                <a:lnTo>
                  <a:pt x="1222710" y="266700"/>
                </a:lnTo>
                <a:lnTo>
                  <a:pt x="1314851" y="241300"/>
                </a:lnTo>
                <a:lnTo>
                  <a:pt x="1361480" y="241300"/>
                </a:lnTo>
                <a:lnTo>
                  <a:pt x="1503370" y="203200"/>
                </a:lnTo>
                <a:lnTo>
                  <a:pt x="1551271" y="203200"/>
                </a:lnTo>
                <a:lnTo>
                  <a:pt x="1599441" y="190500"/>
                </a:lnTo>
                <a:lnTo>
                  <a:pt x="1696517" y="190500"/>
                </a:lnTo>
                <a:lnTo>
                  <a:pt x="1745383" y="177800"/>
                </a:lnTo>
                <a:lnTo>
                  <a:pt x="3405300" y="177800"/>
                </a:lnTo>
                <a:lnTo>
                  <a:pt x="3214896" y="127000"/>
                </a:lnTo>
                <a:lnTo>
                  <a:pt x="3166690" y="127000"/>
                </a:lnTo>
                <a:lnTo>
                  <a:pt x="3020636" y="88900"/>
                </a:lnTo>
                <a:lnTo>
                  <a:pt x="2971520" y="88900"/>
                </a:lnTo>
                <a:lnTo>
                  <a:pt x="2872725" y="63500"/>
                </a:lnTo>
                <a:close/>
              </a:path>
              <a:path w="4964430" h="3454400">
                <a:moveTo>
                  <a:pt x="3341178" y="3340100"/>
                </a:moveTo>
                <a:lnTo>
                  <a:pt x="2888574" y="3340100"/>
                </a:lnTo>
                <a:lnTo>
                  <a:pt x="2938527" y="3352800"/>
                </a:lnTo>
                <a:lnTo>
                  <a:pt x="3290890" y="3352800"/>
                </a:lnTo>
                <a:lnTo>
                  <a:pt x="3341178" y="3340100"/>
                </a:lnTo>
                <a:close/>
              </a:path>
              <a:path w="4964430" h="3454400">
                <a:moveTo>
                  <a:pt x="3491175" y="3327400"/>
                </a:moveTo>
                <a:lnTo>
                  <a:pt x="2740082" y="3327400"/>
                </a:lnTo>
                <a:lnTo>
                  <a:pt x="2789315" y="3340100"/>
                </a:lnTo>
                <a:lnTo>
                  <a:pt x="3441357" y="3340100"/>
                </a:lnTo>
                <a:lnTo>
                  <a:pt x="3491175" y="3327400"/>
                </a:lnTo>
                <a:close/>
              </a:path>
              <a:path w="4964430" h="3454400">
                <a:moveTo>
                  <a:pt x="1687688" y="2844800"/>
                </a:moveTo>
                <a:lnTo>
                  <a:pt x="1194822" y="2844800"/>
                </a:lnTo>
                <a:lnTo>
                  <a:pt x="1241958" y="2870200"/>
                </a:lnTo>
                <a:lnTo>
                  <a:pt x="1383583" y="2921000"/>
                </a:lnTo>
                <a:lnTo>
                  <a:pt x="1430879" y="2946400"/>
                </a:lnTo>
                <a:lnTo>
                  <a:pt x="1478226" y="2959100"/>
                </a:lnTo>
                <a:lnTo>
                  <a:pt x="1525630" y="2984500"/>
                </a:lnTo>
                <a:lnTo>
                  <a:pt x="1573096" y="2997200"/>
                </a:lnTo>
                <a:lnTo>
                  <a:pt x="1620627" y="3022600"/>
                </a:lnTo>
                <a:lnTo>
                  <a:pt x="1715908" y="3048000"/>
                </a:lnTo>
                <a:lnTo>
                  <a:pt x="1763667" y="3073400"/>
                </a:lnTo>
                <a:lnTo>
                  <a:pt x="1859446" y="3098800"/>
                </a:lnTo>
                <a:lnTo>
                  <a:pt x="1907475" y="3124200"/>
                </a:lnTo>
                <a:lnTo>
                  <a:pt x="2003839" y="3149600"/>
                </a:lnTo>
                <a:lnTo>
                  <a:pt x="2052182" y="3175000"/>
                </a:lnTo>
                <a:lnTo>
                  <a:pt x="2542693" y="3302000"/>
                </a:lnTo>
                <a:lnTo>
                  <a:pt x="2592557" y="3302000"/>
                </a:lnTo>
                <a:lnTo>
                  <a:pt x="2691161" y="3327400"/>
                </a:lnTo>
                <a:lnTo>
                  <a:pt x="3540764" y="3327400"/>
                </a:lnTo>
                <a:lnTo>
                  <a:pt x="3831469" y="3251200"/>
                </a:lnTo>
                <a:lnTo>
                  <a:pt x="3878445" y="3225800"/>
                </a:lnTo>
                <a:lnTo>
                  <a:pt x="3924903" y="3213100"/>
                </a:lnTo>
                <a:lnTo>
                  <a:pt x="3970808" y="3187700"/>
                </a:lnTo>
                <a:lnTo>
                  <a:pt x="4016122" y="3175000"/>
                </a:lnTo>
                <a:lnTo>
                  <a:pt x="3019652" y="3175000"/>
                </a:lnTo>
                <a:lnTo>
                  <a:pt x="2969677" y="3162300"/>
                </a:lnTo>
                <a:lnTo>
                  <a:pt x="2870123" y="3162300"/>
                </a:lnTo>
                <a:lnTo>
                  <a:pt x="2820540" y="3149600"/>
                </a:lnTo>
                <a:lnTo>
                  <a:pt x="2771084" y="3149600"/>
                </a:lnTo>
                <a:lnTo>
                  <a:pt x="2721753" y="3136900"/>
                </a:lnTo>
                <a:lnTo>
                  <a:pt x="2672545" y="3136900"/>
                </a:lnTo>
                <a:lnTo>
                  <a:pt x="2476903" y="3086100"/>
                </a:lnTo>
                <a:lnTo>
                  <a:pt x="2428281" y="3086100"/>
                </a:lnTo>
                <a:lnTo>
                  <a:pt x="2234886" y="3035300"/>
                </a:lnTo>
                <a:lnTo>
                  <a:pt x="2186801" y="3009900"/>
                </a:lnTo>
                <a:lnTo>
                  <a:pt x="1995459" y="2959100"/>
                </a:lnTo>
                <a:lnTo>
                  <a:pt x="1947863" y="2933700"/>
                </a:lnTo>
                <a:lnTo>
                  <a:pt x="1852945" y="2908300"/>
                </a:lnTo>
                <a:lnTo>
                  <a:pt x="1805619" y="2882900"/>
                </a:lnTo>
                <a:lnTo>
                  <a:pt x="1711225" y="2857500"/>
                </a:lnTo>
                <a:lnTo>
                  <a:pt x="1687688" y="2844800"/>
                </a:lnTo>
                <a:close/>
              </a:path>
              <a:path w="4964430" h="3454400">
                <a:moveTo>
                  <a:pt x="1104992" y="2616200"/>
                </a:moveTo>
                <a:lnTo>
                  <a:pt x="1060789" y="2616200"/>
                </a:lnTo>
                <a:lnTo>
                  <a:pt x="1026306" y="2628900"/>
                </a:lnTo>
                <a:lnTo>
                  <a:pt x="1003240" y="2654300"/>
                </a:lnTo>
                <a:lnTo>
                  <a:pt x="993289" y="2692400"/>
                </a:lnTo>
                <a:lnTo>
                  <a:pt x="998153" y="2730500"/>
                </a:lnTo>
                <a:lnTo>
                  <a:pt x="1019529" y="2768600"/>
                </a:lnTo>
                <a:lnTo>
                  <a:pt x="979298" y="2794000"/>
                </a:lnTo>
                <a:lnTo>
                  <a:pt x="939253" y="2832100"/>
                </a:lnTo>
                <a:lnTo>
                  <a:pt x="780698" y="2933700"/>
                </a:lnTo>
                <a:lnTo>
                  <a:pt x="741408" y="2971800"/>
                </a:lnTo>
                <a:lnTo>
                  <a:pt x="624190" y="3048000"/>
                </a:lnTo>
                <a:lnTo>
                  <a:pt x="585913" y="3086100"/>
                </a:lnTo>
                <a:lnTo>
                  <a:pt x="469265" y="3162300"/>
                </a:lnTo>
                <a:lnTo>
                  <a:pt x="430476" y="3200400"/>
                </a:lnTo>
                <a:lnTo>
                  <a:pt x="392083" y="3225800"/>
                </a:lnTo>
                <a:lnTo>
                  <a:pt x="354297" y="3251200"/>
                </a:lnTo>
                <a:lnTo>
                  <a:pt x="317327" y="3289300"/>
                </a:lnTo>
                <a:lnTo>
                  <a:pt x="281383" y="3314700"/>
                </a:lnTo>
                <a:lnTo>
                  <a:pt x="522206" y="3314700"/>
                </a:lnTo>
                <a:lnTo>
                  <a:pt x="565376" y="3289300"/>
                </a:lnTo>
                <a:lnTo>
                  <a:pt x="608203" y="3251200"/>
                </a:lnTo>
                <a:lnTo>
                  <a:pt x="650815" y="3225800"/>
                </a:lnTo>
                <a:lnTo>
                  <a:pt x="693339" y="3187700"/>
                </a:lnTo>
                <a:lnTo>
                  <a:pt x="735904" y="3162300"/>
                </a:lnTo>
                <a:lnTo>
                  <a:pt x="776930" y="3136900"/>
                </a:lnTo>
                <a:lnTo>
                  <a:pt x="818041" y="3098800"/>
                </a:lnTo>
                <a:lnTo>
                  <a:pt x="900588" y="3048000"/>
                </a:lnTo>
                <a:lnTo>
                  <a:pt x="942060" y="3009900"/>
                </a:lnTo>
                <a:lnTo>
                  <a:pt x="1152136" y="2882900"/>
                </a:lnTo>
                <a:lnTo>
                  <a:pt x="1194822" y="2844800"/>
                </a:lnTo>
                <a:lnTo>
                  <a:pt x="1687688" y="2844800"/>
                </a:lnTo>
                <a:lnTo>
                  <a:pt x="1664152" y="2832100"/>
                </a:lnTo>
                <a:lnTo>
                  <a:pt x="1617159" y="2819400"/>
                </a:lnTo>
                <a:lnTo>
                  <a:pt x="1570245" y="2794000"/>
                </a:lnTo>
                <a:lnTo>
                  <a:pt x="1476644" y="2768600"/>
                </a:lnTo>
                <a:lnTo>
                  <a:pt x="1429954" y="2743200"/>
                </a:lnTo>
                <a:lnTo>
                  <a:pt x="1383334" y="2730500"/>
                </a:lnTo>
                <a:lnTo>
                  <a:pt x="1290299" y="2692400"/>
                </a:lnTo>
                <a:lnTo>
                  <a:pt x="1243880" y="2667000"/>
                </a:lnTo>
                <a:lnTo>
                  <a:pt x="1197523" y="2654300"/>
                </a:lnTo>
                <a:lnTo>
                  <a:pt x="1151228" y="2628900"/>
                </a:lnTo>
                <a:lnTo>
                  <a:pt x="1104992" y="2616200"/>
                </a:lnTo>
                <a:close/>
              </a:path>
              <a:path w="4964430" h="3454400">
                <a:moveTo>
                  <a:pt x="3405300" y="177800"/>
                </a:moveTo>
                <a:lnTo>
                  <a:pt x="2191595" y="177800"/>
                </a:lnTo>
                <a:lnTo>
                  <a:pt x="2241536" y="190500"/>
                </a:lnTo>
                <a:lnTo>
                  <a:pt x="2389549" y="190500"/>
                </a:lnTo>
                <a:lnTo>
                  <a:pt x="2438836" y="203200"/>
                </a:lnTo>
                <a:lnTo>
                  <a:pt x="2537812" y="203200"/>
                </a:lnTo>
                <a:lnTo>
                  <a:pt x="2587458" y="215900"/>
                </a:lnTo>
                <a:lnTo>
                  <a:pt x="2637183" y="215900"/>
                </a:lnTo>
                <a:lnTo>
                  <a:pt x="2686965" y="228600"/>
                </a:lnTo>
                <a:lnTo>
                  <a:pt x="2736784" y="228600"/>
                </a:lnTo>
                <a:lnTo>
                  <a:pt x="2786619" y="241300"/>
                </a:lnTo>
                <a:lnTo>
                  <a:pt x="2836449" y="241300"/>
                </a:lnTo>
                <a:lnTo>
                  <a:pt x="2886253" y="254000"/>
                </a:lnTo>
                <a:lnTo>
                  <a:pt x="2936011" y="254000"/>
                </a:lnTo>
                <a:lnTo>
                  <a:pt x="2985701" y="266700"/>
                </a:lnTo>
                <a:lnTo>
                  <a:pt x="3035304" y="266700"/>
                </a:lnTo>
                <a:lnTo>
                  <a:pt x="3183376" y="304800"/>
                </a:lnTo>
                <a:lnTo>
                  <a:pt x="3232419" y="304800"/>
                </a:lnTo>
                <a:lnTo>
                  <a:pt x="3474340" y="368300"/>
                </a:lnTo>
                <a:lnTo>
                  <a:pt x="3521920" y="393700"/>
                </a:lnTo>
                <a:lnTo>
                  <a:pt x="3662678" y="431800"/>
                </a:lnTo>
                <a:lnTo>
                  <a:pt x="3708867" y="457200"/>
                </a:lnTo>
                <a:lnTo>
                  <a:pt x="3754657" y="469900"/>
                </a:lnTo>
                <a:lnTo>
                  <a:pt x="3844954" y="520700"/>
                </a:lnTo>
                <a:lnTo>
                  <a:pt x="3889420" y="533400"/>
                </a:lnTo>
                <a:lnTo>
                  <a:pt x="3976884" y="584200"/>
                </a:lnTo>
                <a:lnTo>
                  <a:pt x="4092262" y="660400"/>
                </a:lnTo>
                <a:lnTo>
                  <a:pt x="4167128" y="711200"/>
                </a:lnTo>
                <a:lnTo>
                  <a:pt x="4203779" y="749300"/>
                </a:lnTo>
                <a:lnTo>
                  <a:pt x="4239835" y="774700"/>
                </a:lnTo>
                <a:lnTo>
                  <a:pt x="4275241" y="800100"/>
                </a:lnTo>
                <a:lnTo>
                  <a:pt x="4309941" y="838200"/>
                </a:lnTo>
                <a:lnTo>
                  <a:pt x="4343880" y="863600"/>
                </a:lnTo>
                <a:lnTo>
                  <a:pt x="4377004" y="901700"/>
                </a:lnTo>
                <a:lnTo>
                  <a:pt x="4409256" y="939800"/>
                </a:lnTo>
                <a:lnTo>
                  <a:pt x="4440581" y="977900"/>
                </a:lnTo>
                <a:lnTo>
                  <a:pt x="4470924" y="1016000"/>
                </a:lnTo>
                <a:lnTo>
                  <a:pt x="4500230" y="1041400"/>
                </a:lnTo>
                <a:lnTo>
                  <a:pt x="4528444" y="1079500"/>
                </a:lnTo>
                <a:lnTo>
                  <a:pt x="4555509" y="1130300"/>
                </a:lnTo>
                <a:lnTo>
                  <a:pt x="4581371" y="1168400"/>
                </a:lnTo>
                <a:lnTo>
                  <a:pt x="4605975" y="1206500"/>
                </a:lnTo>
                <a:lnTo>
                  <a:pt x="4629266" y="1244600"/>
                </a:lnTo>
                <a:lnTo>
                  <a:pt x="4651187" y="1282700"/>
                </a:lnTo>
                <a:lnTo>
                  <a:pt x="4671683" y="1333500"/>
                </a:lnTo>
                <a:lnTo>
                  <a:pt x="4690701" y="1371600"/>
                </a:lnTo>
                <a:lnTo>
                  <a:pt x="4708183" y="1409700"/>
                </a:lnTo>
                <a:lnTo>
                  <a:pt x="4724075" y="1460500"/>
                </a:lnTo>
                <a:lnTo>
                  <a:pt x="4738322" y="1498600"/>
                </a:lnTo>
                <a:lnTo>
                  <a:pt x="4750867" y="1549400"/>
                </a:lnTo>
                <a:lnTo>
                  <a:pt x="4761657" y="1587500"/>
                </a:lnTo>
                <a:lnTo>
                  <a:pt x="4770636" y="1638300"/>
                </a:lnTo>
                <a:lnTo>
                  <a:pt x="4777747" y="1676400"/>
                </a:lnTo>
                <a:lnTo>
                  <a:pt x="4782937" y="1727200"/>
                </a:lnTo>
                <a:lnTo>
                  <a:pt x="4786150" y="1778000"/>
                </a:lnTo>
                <a:lnTo>
                  <a:pt x="4787329" y="1816100"/>
                </a:lnTo>
                <a:lnTo>
                  <a:pt x="4786422" y="1866900"/>
                </a:lnTo>
                <a:lnTo>
                  <a:pt x="4783371" y="1905000"/>
                </a:lnTo>
                <a:lnTo>
                  <a:pt x="4778121" y="1955800"/>
                </a:lnTo>
                <a:lnTo>
                  <a:pt x="4770618" y="2006600"/>
                </a:lnTo>
                <a:lnTo>
                  <a:pt x="4760806" y="2057400"/>
                </a:lnTo>
                <a:lnTo>
                  <a:pt x="4748630" y="2095500"/>
                </a:lnTo>
                <a:lnTo>
                  <a:pt x="4734439" y="2146300"/>
                </a:lnTo>
                <a:lnTo>
                  <a:pt x="4718587" y="2184400"/>
                </a:lnTo>
                <a:lnTo>
                  <a:pt x="4701115" y="2235200"/>
                </a:lnTo>
                <a:lnTo>
                  <a:pt x="4682068" y="2273300"/>
                </a:lnTo>
                <a:lnTo>
                  <a:pt x="4661488" y="2324100"/>
                </a:lnTo>
                <a:lnTo>
                  <a:pt x="4639420" y="2362200"/>
                </a:lnTo>
                <a:lnTo>
                  <a:pt x="4615908" y="2400300"/>
                </a:lnTo>
                <a:lnTo>
                  <a:pt x="4590994" y="2438400"/>
                </a:lnTo>
                <a:lnTo>
                  <a:pt x="4564722" y="2489200"/>
                </a:lnTo>
                <a:lnTo>
                  <a:pt x="4537136" y="2527300"/>
                </a:lnTo>
                <a:lnTo>
                  <a:pt x="4508279" y="2552700"/>
                </a:lnTo>
                <a:lnTo>
                  <a:pt x="4478194" y="2590800"/>
                </a:lnTo>
                <a:lnTo>
                  <a:pt x="4446926" y="2628900"/>
                </a:lnTo>
                <a:lnTo>
                  <a:pt x="4414518" y="2667000"/>
                </a:lnTo>
                <a:lnTo>
                  <a:pt x="4381013" y="2692400"/>
                </a:lnTo>
                <a:lnTo>
                  <a:pt x="4346455" y="2730500"/>
                </a:lnTo>
                <a:lnTo>
                  <a:pt x="4310888" y="2755900"/>
                </a:lnTo>
                <a:lnTo>
                  <a:pt x="4274354" y="2794000"/>
                </a:lnTo>
                <a:lnTo>
                  <a:pt x="4236898" y="2819400"/>
                </a:lnTo>
                <a:lnTo>
                  <a:pt x="4198563" y="2844800"/>
                </a:lnTo>
                <a:lnTo>
                  <a:pt x="4159392" y="2870200"/>
                </a:lnTo>
                <a:lnTo>
                  <a:pt x="4119430" y="2895600"/>
                </a:lnTo>
                <a:lnTo>
                  <a:pt x="4078719" y="2921000"/>
                </a:lnTo>
                <a:lnTo>
                  <a:pt x="3995226" y="2971800"/>
                </a:lnTo>
                <a:lnTo>
                  <a:pt x="3952531" y="2984500"/>
                </a:lnTo>
                <a:lnTo>
                  <a:pt x="3909262" y="3009900"/>
                </a:lnTo>
                <a:lnTo>
                  <a:pt x="3865462" y="3022600"/>
                </a:lnTo>
                <a:lnTo>
                  <a:pt x="3821175" y="3048000"/>
                </a:lnTo>
                <a:lnTo>
                  <a:pt x="3731314" y="3073400"/>
                </a:lnTo>
                <a:lnTo>
                  <a:pt x="3685827" y="3098800"/>
                </a:lnTo>
                <a:lnTo>
                  <a:pt x="3593956" y="3124200"/>
                </a:lnTo>
                <a:lnTo>
                  <a:pt x="3547660" y="3124200"/>
                </a:lnTo>
                <a:lnTo>
                  <a:pt x="3454564" y="3149600"/>
                </a:lnTo>
                <a:lnTo>
                  <a:pt x="3407851" y="3149600"/>
                </a:lnTo>
                <a:lnTo>
                  <a:pt x="3361087" y="3162300"/>
                </a:lnTo>
                <a:lnTo>
                  <a:pt x="3267576" y="3162300"/>
                </a:lnTo>
                <a:lnTo>
                  <a:pt x="3220917" y="3175000"/>
                </a:lnTo>
                <a:lnTo>
                  <a:pt x="4016122" y="3175000"/>
                </a:lnTo>
                <a:lnTo>
                  <a:pt x="4104838" y="3124200"/>
                </a:lnTo>
                <a:lnTo>
                  <a:pt x="4148166" y="3098800"/>
                </a:lnTo>
                <a:lnTo>
                  <a:pt x="4273131" y="3022600"/>
                </a:lnTo>
                <a:lnTo>
                  <a:pt x="4313861" y="2984500"/>
                </a:lnTo>
                <a:lnTo>
                  <a:pt x="4354009" y="2959100"/>
                </a:lnTo>
                <a:lnTo>
                  <a:pt x="4393505" y="2921000"/>
                </a:lnTo>
                <a:lnTo>
                  <a:pt x="4432277" y="2895600"/>
                </a:lnTo>
                <a:lnTo>
                  <a:pt x="4470255" y="2857500"/>
                </a:lnTo>
                <a:lnTo>
                  <a:pt x="4507365" y="2819400"/>
                </a:lnTo>
                <a:lnTo>
                  <a:pt x="4543539" y="2794000"/>
                </a:lnTo>
                <a:lnTo>
                  <a:pt x="4578703" y="2755900"/>
                </a:lnTo>
                <a:lnTo>
                  <a:pt x="4612788" y="2717800"/>
                </a:lnTo>
                <a:lnTo>
                  <a:pt x="4645721" y="2679700"/>
                </a:lnTo>
                <a:lnTo>
                  <a:pt x="4677432" y="2641600"/>
                </a:lnTo>
                <a:lnTo>
                  <a:pt x="4707849" y="2603500"/>
                </a:lnTo>
                <a:lnTo>
                  <a:pt x="4736900" y="2552700"/>
                </a:lnTo>
                <a:lnTo>
                  <a:pt x="4764516" y="2514600"/>
                </a:lnTo>
                <a:lnTo>
                  <a:pt x="4790623" y="2476500"/>
                </a:lnTo>
                <a:lnTo>
                  <a:pt x="4815152" y="2425700"/>
                </a:lnTo>
                <a:lnTo>
                  <a:pt x="4838031" y="2387600"/>
                </a:lnTo>
                <a:lnTo>
                  <a:pt x="4859189" y="2336800"/>
                </a:lnTo>
                <a:lnTo>
                  <a:pt x="4878553" y="2286000"/>
                </a:lnTo>
                <a:lnTo>
                  <a:pt x="4896054" y="2247900"/>
                </a:lnTo>
                <a:lnTo>
                  <a:pt x="4911620" y="2197100"/>
                </a:lnTo>
                <a:lnTo>
                  <a:pt x="4925179" y="2146300"/>
                </a:lnTo>
                <a:lnTo>
                  <a:pt x="4936878" y="2095500"/>
                </a:lnTo>
                <a:lnTo>
                  <a:pt x="4946441" y="2044700"/>
                </a:lnTo>
                <a:lnTo>
                  <a:pt x="4953908" y="1993900"/>
                </a:lnTo>
                <a:lnTo>
                  <a:pt x="4959318" y="1943100"/>
                </a:lnTo>
                <a:lnTo>
                  <a:pt x="4962710" y="1892300"/>
                </a:lnTo>
                <a:lnTo>
                  <a:pt x="4964126" y="1841500"/>
                </a:lnTo>
                <a:lnTo>
                  <a:pt x="4963604" y="1803400"/>
                </a:lnTo>
                <a:lnTo>
                  <a:pt x="4961184" y="1752600"/>
                </a:lnTo>
                <a:lnTo>
                  <a:pt x="4956905" y="1701800"/>
                </a:lnTo>
                <a:lnTo>
                  <a:pt x="4950808" y="1651000"/>
                </a:lnTo>
                <a:lnTo>
                  <a:pt x="4942931" y="1600200"/>
                </a:lnTo>
                <a:lnTo>
                  <a:pt x="4933316" y="1549400"/>
                </a:lnTo>
                <a:lnTo>
                  <a:pt x="4922000" y="1511300"/>
                </a:lnTo>
                <a:lnTo>
                  <a:pt x="4909024" y="1460500"/>
                </a:lnTo>
                <a:lnTo>
                  <a:pt x="4894428" y="1409700"/>
                </a:lnTo>
                <a:lnTo>
                  <a:pt x="4878252" y="1358900"/>
                </a:lnTo>
                <a:lnTo>
                  <a:pt x="4860534" y="1320800"/>
                </a:lnTo>
                <a:lnTo>
                  <a:pt x="4841314" y="1270000"/>
                </a:lnTo>
                <a:lnTo>
                  <a:pt x="4820633" y="1231900"/>
                </a:lnTo>
                <a:lnTo>
                  <a:pt x="4798530" y="1181100"/>
                </a:lnTo>
                <a:lnTo>
                  <a:pt x="4775044" y="1143000"/>
                </a:lnTo>
                <a:lnTo>
                  <a:pt x="4750216" y="1092200"/>
                </a:lnTo>
                <a:lnTo>
                  <a:pt x="4724084" y="1054100"/>
                </a:lnTo>
                <a:lnTo>
                  <a:pt x="4696689" y="1003300"/>
                </a:lnTo>
                <a:lnTo>
                  <a:pt x="4668070" y="965200"/>
                </a:lnTo>
                <a:lnTo>
                  <a:pt x="4638267" y="927100"/>
                </a:lnTo>
                <a:lnTo>
                  <a:pt x="4607990" y="889000"/>
                </a:lnTo>
                <a:lnTo>
                  <a:pt x="4576659" y="850900"/>
                </a:lnTo>
                <a:lnTo>
                  <a:pt x="4544307" y="812800"/>
                </a:lnTo>
                <a:lnTo>
                  <a:pt x="4510967" y="774700"/>
                </a:lnTo>
                <a:lnTo>
                  <a:pt x="4476671" y="736600"/>
                </a:lnTo>
                <a:lnTo>
                  <a:pt x="4441453" y="711200"/>
                </a:lnTo>
                <a:lnTo>
                  <a:pt x="4405346" y="673100"/>
                </a:lnTo>
                <a:lnTo>
                  <a:pt x="4368383" y="635000"/>
                </a:lnTo>
                <a:lnTo>
                  <a:pt x="4330597" y="609600"/>
                </a:lnTo>
                <a:lnTo>
                  <a:pt x="4292020" y="584200"/>
                </a:lnTo>
                <a:lnTo>
                  <a:pt x="4252686" y="546100"/>
                </a:lnTo>
                <a:lnTo>
                  <a:pt x="4212628" y="520700"/>
                </a:lnTo>
                <a:lnTo>
                  <a:pt x="4130470" y="469900"/>
                </a:lnTo>
                <a:lnTo>
                  <a:pt x="4045812" y="419100"/>
                </a:lnTo>
                <a:lnTo>
                  <a:pt x="4002628" y="393700"/>
                </a:lnTo>
                <a:lnTo>
                  <a:pt x="3958917" y="381000"/>
                </a:lnTo>
                <a:lnTo>
                  <a:pt x="3870048" y="330200"/>
                </a:lnTo>
                <a:lnTo>
                  <a:pt x="3824957" y="317500"/>
                </a:lnTo>
                <a:lnTo>
                  <a:pt x="3779471" y="292100"/>
                </a:lnTo>
                <a:lnTo>
                  <a:pt x="3687448" y="266700"/>
                </a:lnTo>
                <a:lnTo>
                  <a:pt x="3640977" y="241300"/>
                </a:lnTo>
                <a:lnTo>
                  <a:pt x="3405300" y="177800"/>
                </a:lnTo>
                <a:close/>
              </a:path>
              <a:path w="4964430" h="3454400">
                <a:moveTo>
                  <a:pt x="2673280" y="38100"/>
                </a:moveTo>
                <a:lnTo>
                  <a:pt x="1520702" y="38100"/>
                </a:lnTo>
                <a:lnTo>
                  <a:pt x="1423505" y="63500"/>
                </a:lnTo>
                <a:lnTo>
                  <a:pt x="2823075" y="63500"/>
                </a:lnTo>
                <a:lnTo>
                  <a:pt x="2773274" y="50800"/>
                </a:lnTo>
                <a:lnTo>
                  <a:pt x="2723338" y="50800"/>
                </a:lnTo>
                <a:lnTo>
                  <a:pt x="2673280" y="38100"/>
                </a:lnTo>
                <a:close/>
              </a:path>
              <a:path w="4964430" h="3454400">
                <a:moveTo>
                  <a:pt x="2572855" y="25400"/>
                </a:moveTo>
                <a:lnTo>
                  <a:pt x="1618853" y="25400"/>
                </a:lnTo>
                <a:lnTo>
                  <a:pt x="1569677" y="38100"/>
                </a:lnTo>
                <a:lnTo>
                  <a:pt x="2623114" y="38100"/>
                </a:lnTo>
                <a:lnTo>
                  <a:pt x="2572855" y="25400"/>
                </a:lnTo>
                <a:close/>
              </a:path>
              <a:path w="4964430" h="3454400">
                <a:moveTo>
                  <a:pt x="2421655" y="12700"/>
                </a:moveTo>
                <a:lnTo>
                  <a:pt x="1717756" y="12700"/>
                </a:lnTo>
                <a:lnTo>
                  <a:pt x="1668217" y="25400"/>
                </a:lnTo>
                <a:lnTo>
                  <a:pt x="2472111" y="25400"/>
                </a:lnTo>
                <a:lnTo>
                  <a:pt x="2421655" y="12700"/>
                </a:lnTo>
                <a:close/>
              </a:path>
              <a:path w="4964430" h="3454400">
                <a:moveTo>
                  <a:pt x="2219599" y="0"/>
                </a:moveTo>
                <a:lnTo>
                  <a:pt x="1917364" y="0"/>
                </a:lnTo>
                <a:lnTo>
                  <a:pt x="1867272" y="12700"/>
                </a:lnTo>
                <a:lnTo>
                  <a:pt x="2270120" y="12700"/>
                </a:lnTo>
                <a:lnTo>
                  <a:pt x="2219599" y="0"/>
                </a:lnTo>
                <a:close/>
              </a:path>
            </a:pathLst>
          </a:custGeom>
          <a:solidFill>
            <a:srgbClr val="FBB040"/>
          </a:solidFill>
        </p:spPr>
        <p:txBody>
          <a:bodyPr wrap="square" lIns="0" tIns="0" rIns="0" bIns="0" rtlCol="0"/>
          <a:lstStyle/>
          <a:p>
            <a:endParaRPr dirty="0"/>
          </a:p>
        </p:txBody>
      </p:sp>
      <p:pic>
        <p:nvPicPr>
          <p:cNvPr id="14" name="Picture 13" descr="This presentation has been developed by Bassetlaw Place Transformation Team in dedication and support of anyone in crisis.&#10;">
            <a:extLst>
              <a:ext uri="{FF2B5EF4-FFF2-40B4-BE49-F238E27FC236}">
                <a16:creationId xmlns:a16="http://schemas.microsoft.com/office/drawing/2014/main" id="{9A578691-28CC-49D9-BAA3-A613D0FC10B0}"/>
              </a:ext>
              <a:ext uri="{C183D7F6-B498-43B3-948B-1728B52AA6E4}">
                <adec:decorative xmlns:adec="http://schemas.microsoft.com/office/drawing/2017/decorative" val="0"/>
              </a:ext>
            </a:extLst>
          </p:cNvPr>
          <p:cNvPicPr>
            <a:picLocks noChangeAspect="1"/>
          </p:cNvPicPr>
          <p:nvPr/>
        </p:nvPicPr>
        <p:blipFill>
          <a:blip r:embed="rId13"/>
          <a:stretch>
            <a:fillRect/>
          </a:stretch>
        </p:blipFill>
        <p:spPr>
          <a:xfrm>
            <a:off x="7373009" y="6064357"/>
            <a:ext cx="1884320" cy="836072"/>
          </a:xfrm>
          <a:prstGeom prst="rect">
            <a:avLst/>
          </a:prstGeom>
        </p:spPr>
      </p:pic>
      <p:sp>
        <p:nvSpPr>
          <p:cNvPr id="15" name="TextBox 14">
            <a:extLst>
              <a:ext uri="{FF2B5EF4-FFF2-40B4-BE49-F238E27FC236}">
                <a16:creationId xmlns:a16="http://schemas.microsoft.com/office/drawing/2014/main" id="{0161189E-51DD-4CD1-B8CD-576A149B1C3E}"/>
              </a:ext>
            </a:extLst>
          </p:cNvPr>
          <p:cNvSpPr txBox="1"/>
          <p:nvPr/>
        </p:nvSpPr>
        <p:spPr>
          <a:xfrm>
            <a:off x="383584" y="7376554"/>
            <a:ext cx="9982422"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spTree>
    <p:extLst>
      <p:ext uri="{BB962C8B-B14F-4D97-AF65-F5344CB8AC3E}">
        <p14:creationId xmlns:p14="http://schemas.microsoft.com/office/powerpoint/2010/main" val="118746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6218809" y="3331060"/>
            <a:ext cx="5239" cy="418256"/>
          </a:xfrm>
          <a:prstGeom prst="rect">
            <a:avLst/>
          </a:prstGeom>
        </p:spPr>
        <p:txBody>
          <a:bodyPr lIns="0" tIns="0" rIns="0" bIns="0" rtlCol="0" anchor="t">
            <a:spAutoFit/>
          </a:bodyPr>
          <a:lstStyle/>
          <a:p>
            <a:pPr algn="ctr">
              <a:lnSpc>
                <a:spcPts val="4003"/>
              </a:lnSpc>
            </a:pPr>
            <a:endParaRPr sz="990" dirty="0"/>
          </a:p>
        </p:txBody>
      </p:sp>
      <p:sp>
        <p:nvSpPr>
          <p:cNvPr id="13" name="TextBox 13"/>
          <p:cNvSpPr txBox="1"/>
          <p:nvPr/>
        </p:nvSpPr>
        <p:spPr>
          <a:xfrm>
            <a:off x="843398" y="961175"/>
            <a:ext cx="6302120" cy="923330"/>
          </a:xfrm>
          <a:prstGeom prst="rect">
            <a:avLst/>
          </a:prstGeom>
        </p:spPr>
        <p:txBody>
          <a:bodyPr wrap="square" lIns="0" tIns="0" rIns="0" bIns="0" rtlCol="0" anchor="t">
            <a:spAutoFit/>
          </a:bodyPr>
          <a:lstStyle/>
          <a:p>
            <a:pPr>
              <a:lnSpc>
                <a:spcPts val="3619"/>
              </a:lnSpc>
            </a:pPr>
            <a:r>
              <a:rPr lang="en-GB" sz="3200" b="1" dirty="0">
                <a:effectLst/>
                <a:latin typeface="Calibri" panose="020F0502020204030204" pitchFamily="34" charset="0"/>
                <a:ea typeface="Times New Roman" panose="02020603050405020304" pitchFamily="18" charset="0"/>
                <a:cs typeface="Calibri" panose="020F0502020204030204" pitchFamily="34" charset="0"/>
              </a:rPr>
              <a:t>Useful Information and </a:t>
            </a:r>
          </a:p>
          <a:p>
            <a:pPr>
              <a:lnSpc>
                <a:spcPts val="3619"/>
              </a:lnSpc>
            </a:pPr>
            <a:r>
              <a:rPr lang="en-GB" sz="3200" b="1" dirty="0">
                <a:effectLst/>
                <a:latin typeface="Calibri" panose="020F0502020204030204" pitchFamily="34" charset="0"/>
                <a:ea typeface="Times New Roman" panose="02020603050405020304" pitchFamily="18" charset="0"/>
                <a:cs typeface="Calibri" panose="020F0502020204030204" pitchFamily="34" charset="0"/>
              </a:rPr>
              <a:t>Resources World Mental Health Day </a:t>
            </a:r>
            <a:endParaRPr lang="en-US" sz="3200" dirty="0">
              <a:solidFill>
                <a:srgbClr val="00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CCC60AE-70CF-4E0C-947A-ED18DD82AD98}"/>
              </a:ext>
            </a:extLst>
          </p:cNvPr>
          <p:cNvSpPr txBox="1"/>
          <p:nvPr/>
        </p:nvSpPr>
        <p:spPr>
          <a:xfrm>
            <a:off x="843398" y="2265039"/>
            <a:ext cx="8365493" cy="1077218"/>
          </a:xfrm>
          <a:prstGeom prst="rect">
            <a:avLst/>
          </a:prstGeom>
          <a:noFill/>
        </p:spPr>
        <p:txBody>
          <a:bodyPr wrap="square" rtlCol="0">
            <a:spAutoFit/>
          </a:bodyPr>
          <a:lstStyle/>
          <a:p>
            <a:pPr lvl="0"/>
            <a:r>
              <a:rPr lang="en-GB" sz="1600" b="1" dirty="0">
                <a:latin typeface="Calibri" panose="020F0502020204030204" pitchFamily="34" charset="0"/>
                <a:cs typeface="Calibri" panose="020F0502020204030204" pitchFamily="34" charset="0"/>
              </a:rPr>
              <a:t>Understanding self-harm</a:t>
            </a:r>
            <a:r>
              <a:rPr lang="en-GB" sz="1600" dirty="0">
                <a:latin typeface="Calibri" panose="020F0502020204030204" pitchFamily="34" charset="0"/>
                <a:cs typeface="Calibri" panose="020F0502020204030204" pitchFamily="34" charset="0"/>
              </a:rPr>
              <a:t> </a:t>
            </a:r>
            <a:r>
              <a:rPr lang="en-GB" sz="1600" u="sng" dirty="0">
                <a:latin typeface="Calibri" panose="020F0502020204030204" pitchFamily="34" charset="0"/>
                <a:cs typeface="Calibri" panose="020F0502020204030204" pitchFamily="34" charset="0"/>
                <a:hlinkClick r:id="rId3"/>
              </a:rPr>
              <a:t>Understanding Self Harm - Harmless</a:t>
            </a:r>
            <a:endParaRPr lang="en-GB" sz="1600" dirty="0">
              <a:latin typeface="Calibri" panose="020F0502020204030204" pitchFamily="34" charset="0"/>
              <a:cs typeface="Calibri" panose="020F0502020204030204" pitchFamily="34" charset="0"/>
            </a:endParaRPr>
          </a:p>
          <a:p>
            <a:pPr lvl="0"/>
            <a:r>
              <a:rPr lang="en-GB" sz="1600" u="sng" dirty="0">
                <a:latin typeface="Calibri" panose="020F0502020204030204" pitchFamily="34" charset="0"/>
                <a:cs typeface="Calibri" panose="020F0502020204030204" pitchFamily="34" charset="0"/>
                <a:hlinkClick r:id="rId4"/>
              </a:rPr>
              <a:t>nottmnottsspguidanceflstaffvolunteerspublic.pdf (nottinghamshire.gov.uk)</a:t>
            </a:r>
            <a:endParaRPr lang="en-GB" sz="1600" dirty="0">
              <a:latin typeface="Calibri" panose="020F0502020204030204" pitchFamily="34" charset="0"/>
              <a:cs typeface="Calibri" panose="020F0502020204030204" pitchFamily="34" charset="0"/>
            </a:endParaRPr>
          </a:p>
          <a:p>
            <a:pPr lvl="0"/>
            <a:endParaRPr lang="en-GB" sz="1600" dirty="0">
              <a:latin typeface="Calibri" panose="020F0502020204030204" pitchFamily="34" charset="0"/>
              <a:cs typeface="Calibri" panose="020F0502020204030204" pitchFamily="34" charset="0"/>
            </a:endParaRPr>
          </a:p>
          <a:p>
            <a:pPr marL="356235" lvl="1"/>
            <a:endParaRPr lang="en-US" sz="1600" dirty="0">
              <a:latin typeface="Calibri" panose="020F0502020204030204" pitchFamily="34" charset="0"/>
              <a:ea typeface="+mn-lt"/>
              <a:cs typeface="Calibri" panose="020F0502020204030204" pitchFamily="34" charset="0"/>
            </a:endParaRPr>
          </a:p>
        </p:txBody>
      </p:sp>
      <p:pic>
        <p:nvPicPr>
          <p:cNvPr id="14" name="Picture 13" descr="This presentation has been developed by Bassetlaw Place Transformation Team in dedication and support of anyone in crisis.&#10;">
            <a:extLst>
              <a:ext uri="{FF2B5EF4-FFF2-40B4-BE49-F238E27FC236}">
                <a16:creationId xmlns:a16="http://schemas.microsoft.com/office/drawing/2014/main" id="{9A578691-28CC-49D9-BAA3-A613D0FC10B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373009" y="6064357"/>
            <a:ext cx="1884320" cy="836072"/>
          </a:xfrm>
          <a:prstGeom prst="rect">
            <a:avLst/>
          </a:prstGeom>
        </p:spPr>
      </p:pic>
      <p:pic>
        <p:nvPicPr>
          <p:cNvPr id="17" name="Picture 16">
            <a:extLst>
              <a:ext uri="{FF2B5EF4-FFF2-40B4-BE49-F238E27FC236}">
                <a16:creationId xmlns:a16="http://schemas.microsoft.com/office/drawing/2014/main" id="{B17389E6-DF53-49C3-AD9C-6D1791D7B171}"/>
              </a:ext>
            </a:extLst>
          </p:cNvPr>
          <p:cNvPicPr>
            <a:picLocks noChangeAspect="1"/>
          </p:cNvPicPr>
          <p:nvPr/>
        </p:nvPicPr>
        <p:blipFill>
          <a:blip r:embed="rId6"/>
          <a:stretch>
            <a:fillRect/>
          </a:stretch>
        </p:blipFill>
        <p:spPr>
          <a:xfrm>
            <a:off x="8114329" y="759063"/>
            <a:ext cx="1143000" cy="1549853"/>
          </a:xfrm>
          <a:prstGeom prst="rect">
            <a:avLst/>
          </a:prstGeom>
        </p:spPr>
      </p:pic>
      <p:sp>
        <p:nvSpPr>
          <p:cNvPr id="18" name="TextBox 17">
            <a:extLst>
              <a:ext uri="{FF2B5EF4-FFF2-40B4-BE49-F238E27FC236}">
                <a16:creationId xmlns:a16="http://schemas.microsoft.com/office/drawing/2014/main" id="{49A122ED-1B4D-447E-8081-1533D9DCBDE0}"/>
              </a:ext>
            </a:extLst>
          </p:cNvPr>
          <p:cNvSpPr txBox="1"/>
          <p:nvPr/>
        </p:nvSpPr>
        <p:spPr>
          <a:xfrm>
            <a:off x="3920244" y="2983226"/>
            <a:ext cx="3379966" cy="307777"/>
          </a:xfrm>
          <a:prstGeom prst="rect">
            <a:avLst/>
          </a:prstGeom>
          <a:noFill/>
        </p:spPr>
        <p:txBody>
          <a:bodyPr wrap="square">
            <a:spAutoFit/>
          </a:bodyPr>
          <a:lstStyle/>
          <a:p>
            <a:r>
              <a:rPr lang="en-GB" sz="1400" dirty="0">
                <a:latin typeface="Calibri" panose="020F0502020204030204" pitchFamily="34" charset="0"/>
                <a:cs typeface="Calibri" panose="020F0502020204030204" pitchFamily="34" charset="0"/>
                <a:hlinkClick r:id="rId7"/>
              </a:rPr>
              <a:t>World Mental Health Day (who.int)</a:t>
            </a:r>
            <a:endParaRPr lang="en-GB" sz="14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38DF54A-10D7-4ACB-8FFD-14B264D339B5}"/>
              </a:ext>
            </a:extLst>
          </p:cNvPr>
          <p:cNvSpPr txBox="1"/>
          <p:nvPr/>
        </p:nvSpPr>
        <p:spPr>
          <a:xfrm>
            <a:off x="3233966" y="3558131"/>
            <a:ext cx="5248274" cy="307777"/>
          </a:xfrm>
          <a:prstGeom prst="rect">
            <a:avLst/>
          </a:prstGeom>
          <a:noFill/>
        </p:spPr>
        <p:txBody>
          <a:bodyPr wrap="square">
            <a:spAutoFit/>
          </a:bodyPr>
          <a:lstStyle/>
          <a:p>
            <a:r>
              <a:rPr lang="en-GB" sz="1400" dirty="0">
                <a:latin typeface="Calibri" panose="020F0502020204030204" pitchFamily="34" charset="0"/>
                <a:cs typeface="Calibri" panose="020F0502020204030204" pitchFamily="34" charset="0"/>
                <a:hlinkClick r:id="rId8"/>
              </a:rPr>
              <a:t>World Mental Health Day | Mental Health Foundation</a:t>
            </a:r>
            <a:endParaRPr lang="en-GB" sz="1400" dirty="0">
              <a:latin typeface="Calibri" panose="020F0502020204030204" pitchFamily="34" charset="0"/>
              <a:cs typeface="Calibri" panose="020F0502020204030204" pitchFamily="34" charset="0"/>
            </a:endParaRPr>
          </a:p>
        </p:txBody>
      </p:sp>
      <p:sp>
        <p:nvSpPr>
          <p:cNvPr id="22" name="TextBox 13">
            <a:extLst>
              <a:ext uri="{FF2B5EF4-FFF2-40B4-BE49-F238E27FC236}">
                <a16:creationId xmlns:a16="http://schemas.microsoft.com/office/drawing/2014/main" id="{43A72E78-83D3-4820-9E90-CDF864897FB8}"/>
              </a:ext>
            </a:extLst>
          </p:cNvPr>
          <p:cNvSpPr txBox="1"/>
          <p:nvPr/>
        </p:nvSpPr>
        <p:spPr>
          <a:xfrm>
            <a:off x="958403" y="3411195"/>
            <a:ext cx="2275563" cy="400366"/>
          </a:xfrm>
          <a:prstGeom prst="rect">
            <a:avLst/>
          </a:prstGeom>
        </p:spPr>
        <p:txBody>
          <a:bodyPr wrap="square" lIns="0" tIns="0" rIns="0" bIns="0" rtlCol="0" anchor="t">
            <a:spAutoFit/>
          </a:bodyPr>
          <a:lstStyle/>
          <a:p>
            <a:pPr>
              <a:lnSpc>
                <a:spcPts val="3619"/>
              </a:lnSpc>
            </a:pPr>
            <a:r>
              <a:rPr lang="en-US" sz="1600" b="1" dirty="0">
                <a:solidFill>
                  <a:srgbClr val="000000"/>
                </a:solidFill>
                <a:latin typeface="Calibri" panose="020F0502020204030204" pitchFamily="34" charset="0"/>
                <a:cs typeface="Calibri" panose="020F0502020204030204" pitchFamily="34" charset="0"/>
              </a:rPr>
              <a:t>Mental Health Foundation </a:t>
            </a:r>
          </a:p>
        </p:txBody>
      </p:sp>
      <p:sp>
        <p:nvSpPr>
          <p:cNvPr id="23" name="TextBox 13">
            <a:extLst>
              <a:ext uri="{FF2B5EF4-FFF2-40B4-BE49-F238E27FC236}">
                <a16:creationId xmlns:a16="http://schemas.microsoft.com/office/drawing/2014/main" id="{4204A144-453F-465C-B596-AD56ACE8098D}"/>
              </a:ext>
            </a:extLst>
          </p:cNvPr>
          <p:cNvSpPr txBox="1"/>
          <p:nvPr/>
        </p:nvSpPr>
        <p:spPr>
          <a:xfrm>
            <a:off x="948173" y="2865907"/>
            <a:ext cx="3500002" cy="400366"/>
          </a:xfrm>
          <a:prstGeom prst="rect">
            <a:avLst/>
          </a:prstGeom>
        </p:spPr>
        <p:txBody>
          <a:bodyPr wrap="square" lIns="0" tIns="0" rIns="0" bIns="0" rtlCol="0" anchor="t">
            <a:spAutoFit/>
          </a:bodyPr>
          <a:lstStyle/>
          <a:p>
            <a:pPr>
              <a:lnSpc>
                <a:spcPts val="3619"/>
              </a:lnSpc>
            </a:pPr>
            <a:r>
              <a:rPr lang="en-US" sz="1600" b="1" dirty="0">
                <a:solidFill>
                  <a:srgbClr val="000000"/>
                </a:solidFill>
                <a:latin typeface="Calibri" panose="020F0502020204030204" pitchFamily="34" charset="0"/>
                <a:cs typeface="Calibri" panose="020F0502020204030204" pitchFamily="34" charset="0"/>
              </a:rPr>
              <a:t>World Health Organisation (WHO) </a:t>
            </a:r>
          </a:p>
        </p:txBody>
      </p:sp>
      <p:sp>
        <p:nvSpPr>
          <p:cNvPr id="24" name="TextBox 23">
            <a:extLst>
              <a:ext uri="{FF2B5EF4-FFF2-40B4-BE49-F238E27FC236}">
                <a16:creationId xmlns:a16="http://schemas.microsoft.com/office/drawing/2014/main" id="{B355F44B-9B36-4B91-BE4B-A96B62C8569D}"/>
              </a:ext>
            </a:extLst>
          </p:cNvPr>
          <p:cNvSpPr txBox="1"/>
          <p:nvPr/>
        </p:nvSpPr>
        <p:spPr>
          <a:xfrm>
            <a:off x="2331462" y="4003479"/>
            <a:ext cx="5248274" cy="338554"/>
          </a:xfrm>
          <a:prstGeom prst="rect">
            <a:avLst/>
          </a:prstGeom>
          <a:noFill/>
        </p:spPr>
        <p:txBody>
          <a:bodyPr wrap="square">
            <a:spAutoFit/>
          </a:bodyPr>
          <a:lstStyle/>
          <a:p>
            <a:r>
              <a:rPr lang="en-GB" sz="1600" dirty="0">
                <a:latin typeface="Calibri" panose="020F0502020204030204" pitchFamily="34" charset="0"/>
                <a:cs typeface="Calibri" panose="020F0502020204030204" pitchFamily="34" charset="0"/>
                <a:hlinkClick r:id="rId9"/>
              </a:rPr>
              <a:t>World Mental Health Day | United Nations</a:t>
            </a:r>
            <a:endParaRPr lang="en-GB" sz="1600" dirty="0">
              <a:latin typeface="Calibri" panose="020F0502020204030204" pitchFamily="34" charset="0"/>
              <a:cs typeface="Calibri" panose="020F0502020204030204" pitchFamily="34" charset="0"/>
            </a:endParaRPr>
          </a:p>
        </p:txBody>
      </p:sp>
      <p:sp>
        <p:nvSpPr>
          <p:cNvPr id="25" name="TextBox 13">
            <a:extLst>
              <a:ext uri="{FF2B5EF4-FFF2-40B4-BE49-F238E27FC236}">
                <a16:creationId xmlns:a16="http://schemas.microsoft.com/office/drawing/2014/main" id="{C88FA3F8-F78E-4C92-BC72-80FB1C171FF6}"/>
              </a:ext>
            </a:extLst>
          </p:cNvPr>
          <p:cNvSpPr txBox="1"/>
          <p:nvPr/>
        </p:nvSpPr>
        <p:spPr>
          <a:xfrm>
            <a:off x="939353" y="3912135"/>
            <a:ext cx="2275563" cy="400366"/>
          </a:xfrm>
          <a:prstGeom prst="rect">
            <a:avLst/>
          </a:prstGeom>
        </p:spPr>
        <p:txBody>
          <a:bodyPr wrap="square" lIns="0" tIns="0" rIns="0" bIns="0" rtlCol="0" anchor="t">
            <a:spAutoFit/>
          </a:bodyPr>
          <a:lstStyle/>
          <a:p>
            <a:pPr>
              <a:lnSpc>
                <a:spcPts val="3619"/>
              </a:lnSpc>
            </a:pPr>
            <a:r>
              <a:rPr lang="en-US" sz="1600" b="1" dirty="0">
                <a:solidFill>
                  <a:srgbClr val="000000"/>
                </a:solidFill>
                <a:latin typeface="Calibri" panose="020F0502020204030204" pitchFamily="34" charset="0"/>
                <a:cs typeface="Calibri" panose="020F0502020204030204" pitchFamily="34" charset="0"/>
              </a:rPr>
              <a:t>United Nations </a:t>
            </a:r>
          </a:p>
        </p:txBody>
      </p:sp>
      <p:sp>
        <p:nvSpPr>
          <p:cNvPr id="26" name="TextBox 25">
            <a:extLst>
              <a:ext uri="{FF2B5EF4-FFF2-40B4-BE49-F238E27FC236}">
                <a16:creationId xmlns:a16="http://schemas.microsoft.com/office/drawing/2014/main" id="{9570EC48-837E-4B00-86F7-7F17FC12708A}"/>
              </a:ext>
            </a:extLst>
          </p:cNvPr>
          <p:cNvSpPr txBox="1"/>
          <p:nvPr/>
        </p:nvSpPr>
        <p:spPr>
          <a:xfrm>
            <a:off x="843398" y="4450072"/>
            <a:ext cx="8014852" cy="1866601"/>
          </a:xfrm>
          <a:prstGeom prst="rect">
            <a:avLst/>
          </a:prstGeom>
          <a:noFill/>
        </p:spPr>
        <p:txBody>
          <a:bodyPr wrap="square">
            <a:spAutoFit/>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‘It’s Good to Talk’ project </a:t>
            </a:r>
            <a:r>
              <a:rPr lang="en-GB" sz="1600" dirty="0">
                <a:effectLst/>
                <a:latin typeface="Calibri" panose="020F0502020204030204" pitchFamily="34" charset="0"/>
                <a:ea typeface="Calibri" panose="020F0502020204030204" pitchFamily="34" charset="0"/>
                <a:cs typeface="Times New Roman" panose="02020603050405020304" pitchFamily="18" charset="0"/>
              </a:rPr>
              <a:t>It’s Good to Talk (animation) – Young people sharing their experiences of mental ill health and how they found the resilience to manage this: </a:t>
            </a:r>
            <a:r>
              <a:rPr lang="en-GB" sz="16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0"/>
              </a:rPr>
              <a:t>https://youtu.be/BhrGkFBtcIo</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It’s Good to Care (animation) – A harm minimisation booklet offering tools on how to manage and care for self-harm behaviours: </a:t>
            </a:r>
            <a:r>
              <a:rPr lang="en-GB" sz="16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1"/>
              </a:rPr>
              <a:t>https://youtu.be/wChwcM5IUtQ</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199ED094-D24D-43F1-85AC-77E4E9AB1EB7}"/>
              </a:ext>
            </a:extLst>
          </p:cNvPr>
          <p:cNvSpPr txBox="1"/>
          <p:nvPr/>
        </p:nvSpPr>
        <p:spPr>
          <a:xfrm>
            <a:off x="843398" y="6067413"/>
            <a:ext cx="6529611" cy="942181"/>
          </a:xfrm>
          <a:prstGeom prst="rect">
            <a:avLst/>
          </a:prstGeom>
          <a:noFill/>
        </p:spPr>
        <p:txBody>
          <a:bodyPr wrap="square">
            <a:spAutoFit/>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Cost of living toolkit 2022: </a:t>
            </a:r>
            <a:r>
              <a:rPr lang="en-GB" sz="16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2"/>
              </a:rPr>
              <a:t>Communicating Help for Households and Cost of Living Payments - Understanding Universal Credit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84A93FC-3BEB-46A8-814F-61F414502E3A}"/>
              </a:ext>
            </a:extLst>
          </p:cNvPr>
          <p:cNvSpPr txBox="1"/>
          <p:nvPr/>
        </p:nvSpPr>
        <p:spPr>
          <a:xfrm>
            <a:off x="383584" y="7376554"/>
            <a:ext cx="9982422"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spTree>
    <p:extLst>
      <p:ext uri="{BB962C8B-B14F-4D97-AF65-F5344CB8AC3E}">
        <p14:creationId xmlns:p14="http://schemas.microsoft.com/office/powerpoint/2010/main" val="1611886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6218809" y="3331060"/>
            <a:ext cx="5239" cy="418256"/>
          </a:xfrm>
          <a:prstGeom prst="rect">
            <a:avLst/>
          </a:prstGeom>
        </p:spPr>
        <p:txBody>
          <a:bodyPr lIns="0" tIns="0" rIns="0" bIns="0" rtlCol="0" anchor="t">
            <a:spAutoFit/>
          </a:bodyPr>
          <a:lstStyle/>
          <a:p>
            <a:pPr algn="ctr">
              <a:lnSpc>
                <a:spcPts val="4003"/>
              </a:lnSpc>
            </a:pPr>
            <a:endParaRPr sz="990" dirty="0"/>
          </a:p>
        </p:txBody>
      </p:sp>
      <p:sp>
        <p:nvSpPr>
          <p:cNvPr id="13" name="TextBox 13"/>
          <p:cNvSpPr txBox="1"/>
          <p:nvPr/>
        </p:nvSpPr>
        <p:spPr>
          <a:xfrm>
            <a:off x="843398" y="961175"/>
            <a:ext cx="6302120" cy="1384995"/>
          </a:xfrm>
          <a:prstGeom prst="rect">
            <a:avLst/>
          </a:prstGeom>
        </p:spPr>
        <p:txBody>
          <a:bodyPr wrap="square" lIns="0" tIns="0" rIns="0" bIns="0" rtlCol="0" anchor="t">
            <a:spAutoFit/>
          </a:bodyPr>
          <a:lstStyle/>
          <a:p>
            <a:pPr>
              <a:lnSpc>
                <a:spcPts val="3619"/>
              </a:lnSpc>
            </a:pPr>
            <a:r>
              <a:rPr lang="en-GB" sz="3200" b="1" dirty="0">
                <a:latin typeface="Calibri" panose="020F0502020204030204" pitchFamily="34" charset="0"/>
                <a:ea typeface="Times New Roman" panose="02020603050405020304" pitchFamily="18" charset="0"/>
                <a:cs typeface="Calibri" panose="020F0502020204030204" pitchFamily="34" charset="0"/>
              </a:rPr>
              <a:t>More u</a:t>
            </a:r>
            <a:r>
              <a:rPr lang="en-GB" sz="3200" b="1" dirty="0">
                <a:effectLst/>
                <a:latin typeface="Calibri" panose="020F0502020204030204" pitchFamily="34" charset="0"/>
                <a:ea typeface="Times New Roman" panose="02020603050405020304" pitchFamily="18" charset="0"/>
                <a:cs typeface="Calibri" panose="020F0502020204030204" pitchFamily="34" charset="0"/>
              </a:rPr>
              <a:t>seful Information, links to </a:t>
            </a:r>
          </a:p>
          <a:p>
            <a:pPr>
              <a:lnSpc>
                <a:spcPts val="3619"/>
              </a:lnSpc>
            </a:pPr>
            <a:r>
              <a:rPr lang="en-GB" sz="3200" b="1" dirty="0">
                <a:effectLst/>
                <a:latin typeface="Calibri" panose="020F0502020204030204" pitchFamily="34" charset="0"/>
                <a:ea typeface="Times New Roman" panose="02020603050405020304" pitchFamily="18" charset="0"/>
                <a:cs typeface="Calibri" panose="020F0502020204030204" pitchFamily="34" charset="0"/>
              </a:rPr>
              <a:t>resources</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and</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videos to share during the month </a:t>
            </a:r>
            <a:endParaRPr lang="en-US" sz="3200" dirty="0">
              <a:solidFill>
                <a:srgbClr val="00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CCC60AE-70CF-4E0C-947A-ED18DD82AD98}"/>
              </a:ext>
            </a:extLst>
          </p:cNvPr>
          <p:cNvSpPr txBox="1"/>
          <p:nvPr/>
        </p:nvSpPr>
        <p:spPr>
          <a:xfrm>
            <a:off x="843398" y="2340787"/>
            <a:ext cx="8365493" cy="584775"/>
          </a:xfrm>
          <a:prstGeom prst="rect">
            <a:avLst/>
          </a:prstGeom>
          <a:noFill/>
        </p:spPr>
        <p:txBody>
          <a:bodyPr wrap="square" rtlCol="0">
            <a:spAutoFit/>
          </a:bodyPr>
          <a:lstStyle/>
          <a:p>
            <a:pPr lvl="0"/>
            <a:endParaRPr lang="en-GB" sz="1600" dirty="0">
              <a:latin typeface="Calibri" panose="020F0502020204030204" pitchFamily="34" charset="0"/>
              <a:cs typeface="Calibri" panose="020F0502020204030204" pitchFamily="34" charset="0"/>
            </a:endParaRPr>
          </a:p>
          <a:p>
            <a:pPr marL="356235" lvl="1"/>
            <a:endParaRPr lang="en-US" sz="1600" dirty="0">
              <a:latin typeface="Calibri" panose="020F0502020204030204" pitchFamily="34" charset="0"/>
              <a:ea typeface="+mn-lt"/>
              <a:cs typeface="Calibri" panose="020F0502020204030204" pitchFamily="34" charset="0"/>
            </a:endParaRPr>
          </a:p>
        </p:txBody>
      </p:sp>
      <p:pic>
        <p:nvPicPr>
          <p:cNvPr id="9" name="object 3">
            <a:extLst>
              <a:ext uri="{FF2B5EF4-FFF2-40B4-BE49-F238E27FC236}">
                <a16:creationId xmlns:a16="http://schemas.microsoft.com/office/drawing/2014/main" id="{2E829BF2-261B-4BA1-92B7-4F545A0671F1}"/>
              </a:ext>
            </a:extLst>
          </p:cNvPr>
          <p:cNvPicPr/>
          <p:nvPr/>
        </p:nvPicPr>
        <p:blipFill>
          <a:blip r:embed="rId3" cstate="print"/>
          <a:stretch>
            <a:fillRect/>
          </a:stretch>
        </p:blipFill>
        <p:spPr>
          <a:xfrm>
            <a:off x="7145518" y="761283"/>
            <a:ext cx="2002302" cy="1444203"/>
          </a:xfrm>
          <a:prstGeom prst="rect">
            <a:avLst/>
          </a:prstGeom>
        </p:spPr>
      </p:pic>
      <p:pic>
        <p:nvPicPr>
          <p:cNvPr id="10" name="object 5">
            <a:extLst>
              <a:ext uri="{FF2B5EF4-FFF2-40B4-BE49-F238E27FC236}">
                <a16:creationId xmlns:a16="http://schemas.microsoft.com/office/drawing/2014/main" id="{40532364-3B5A-47E4-B475-D88678968B63}"/>
              </a:ext>
            </a:extLst>
          </p:cNvPr>
          <p:cNvPicPr/>
          <p:nvPr/>
        </p:nvPicPr>
        <p:blipFill>
          <a:blip r:embed="rId4" cstate="print"/>
          <a:stretch>
            <a:fillRect/>
          </a:stretch>
        </p:blipFill>
        <p:spPr>
          <a:xfrm>
            <a:off x="734744" y="5793672"/>
            <a:ext cx="1944535" cy="1165879"/>
          </a:xfrm>
          <a:prstGeom prst="rect">
            <a:avLst/>
          </a:prstGeom>
        </p:spPr>
      </p:pic>
      <p:sp>
        <p:nvSpPr>
          <p:cNvPr id="11" name="object 2">
            <a:extLst>
              <a:ext uri="{FF2B5EF4-FFF2-40B4-BE49-F238E27FC236}">
                <a16:creationId xmlns:a16="http://schemas.microsoft.com/office/drawing/2014/main" id="{B6885F85-FD8C-4F7F-AA96-C09E26231B3D}"/>
              </a:ext>
            </a:extLst>
          </p:cNvPr>
          <p:cNvSpPr/>
          <p:nvPr/>
        </p:nvSpPr>
        <p:spPr>
          <a:xfrm rot="199452">
            <a:off x="833639" y="5835509"/>
            <a:ext cx="1746743" cy="1074302"/>
          </a:xfrm>
          <a:custGeom>
            <a:avLst/>
            <a:gdLst/>
            <a:ahLst/>
            <a:cxnLst/>
            <a:rect l="l" t="t" r="r" b="b"/>
            <a:pathLst>
              <a:path w="4964430" h="3454400">
                <a:moveTo>
                  <a:pt x="2872725" y="63500"/>
                </a:moveTo>
                <a:lnTo>
                  <a:pt x="1375375" y="63500"/>
                </a:lnTo>
                <a:lnTo>
                  <a:pt x="1186519" y="114300"/>
                </a:lnTo>
                <a:lnTo>
                  <a:pt x="1140363" y="139700"/>
                </a:lnTo>
                <a:lnTo>
                  <a:pt x="1049522" y="165100"/>
                </a:lnTo>
                <a:lnTo>
                  <a:pt x="1004894" y="190500"/>
                </a:lnTo>
                <a:lnTo>
                  <a:pt x="960831" y="203200"/>
                </a:lnTo>
                <a:lnTo>
                  <a:pt x="917363" y="228600"/>
                </a:lnTo>
                <a:lnTo>
                  <a:pt x="832326" y="279400"/>
                </a:lnTo>
                <a:lnTo>
                  <a:pt x="790814" y="292100"/>
                </a:lnTo>
                <a:lnTo>
                  <a:pt x="750010" y="317500"/>
                </a:lnTo>
                <a:lnTo>
                  <a:pt x="709944" y="355600"/>
                </a:lnTo>
                <a:lnTo>
                  <a:pt x="670644" y="381000"/>
                </a:lnTo>
                <a:lnTo>
                  <a:pt x="632138" y="406400"/>
                </a:lnTo>
                <a:lnTo>
                  <a:pt x="594456" y="431800"/>
                </a:lnTo>
                <a:lnTo>
                  <a:pt x="557625" y="469900"/>
                </a:lnTo>
                <a:lnTo>
                  <a:pt x="521674" y="495300"/>
                </a:lnTo>
                <a:lnTo>
                  <a:pt x="486632" y="533400"/>
                </a:lnTo>
                <a:lnTo>
                  <a:pt x="452527" y="558800"/>
                </a:lnTo>
                <a:lnTo>
                  <a:pt x="419388" y="596900"/>
                </a:lnTo>
                <a:lnTo>
                  <a:pt x="387244" y="635000"/>
                </a:lnTo>
                <a:lnTo>
                  <a:pt x="356122" y="673100"/>
                </a:lnTo>
                <a:lnTo>
                  <a:pt x="326052" y="711200"/>
                </a:lnTo>
                <a:lnTo>
                  <a:pt x="297062" y="749300"/>
                </a:lnTo>
                <a:lnTo>
                  <a:pt x="269181" y="787400"/>
                </a:lnTo>
                <a:lnTo>
                  <a:pt x="242436" y="825500"/>
                </a:lnTo>
                <a:lnTo>
                  <a:pt x="216858" y="876300"/>
                </a:lnTo>
                <a:lnTo>
                  <a:pt x="192473" y="914400"/>
                </a:lnTo>
                <a:lnTo>
                  <a:pt x="169311" y="952500"/>
                </a:lnTo>
                <a:lnTo>
                  <a:pt x="147401" y="1003300"/>
                </a:lnTo>
                <a:lnTo>
                  <a:pt x="126770" y="1054100"/>
                </a:lnTo>
                <a:lnTo>
                  <a:pt x="108281" y="1092200"/>
                </a:lnTo>
                <a:lnTo>
                  <a:pt x="91173" y="1143000"/>
                </a:lnTo>
                <a:lnTo>
                  <a:pt x="75468" y="1181100"/>
                </a:lnTo>
                <a:lnTo>
                  <a:pt x="61186" y="1231900"/>
                </a:lnTo>
                <a:lnTo>
                  <a:pt x="48346" y="1270000"/>
                </a:lnTo>
                <a:lnTo>
                  <a:pt x="36969" y="1320800"/>
                </a:lnTo>
                <a:lnTo>
                  <a:pt x="27076" y="1371600"/>
                </a:lnTo>
                <a:lnTo>
                  <a:pt x="18686" y="1409700"/>
                </a:lnTo>
                <a:lnTo>
                  <a:pt x="11820" y="1460500"/>
                </a:lnTo>
                <a:lnTo>
                  <a:pt x="6498" y="1511300"/>
                </a:lnTo>
                <a:lnTo>
                  <a:pt x="2741" y="1549400"/>
                </a:lnTo>
                <a:lnTo>
                  <a:pt x="568" y="1600200"/>
                </a:lnTo>
                <a:lnTo>
                  <a:pt x="0" y="1651000"/>
                </a:lnTo>
                <a:lnTo>
                  <a:pt x="1057" y="1689100"/>
                </a:lnTo>
                <a:lnTo>
                  <a:pt x="3759" y="1739900"/>
                </a:lnTo>
                <a:lnTo>
                  <a:pt x="8127" y="1778000"/>
                </a:lnTo>
                <a:lnTo>
                  <a:pt x="14181" y="1828800"/>
                </a:lnTo>
                <a:lnTo>
                  <a:pt x="21941" y="1879600"/>
                </a:lnTo>
                <a:lnTo>
                  <a:pt x="31427" y="1917700"/>
                </a:lnTo>
                <a:lnTo>
                  <a:pt x="42661" y="1968500"/>
                </a:lnTo>
                <a:lnTo>
                  <a:pt x="55661" y="2006600"/>
                </a:lnTo>
                <a:lnTo>
                  <a:pt x="70448" y="2044700"/>
                </a:lnTo>
                <a:lnTo>
                  <a:pt x="87043" y="2095500"/>
                </a:lnTo>
                <a:lnTo>
                  <a:pt x="105465" y="2133600"/>
                </a:lnTo>
                <a:lnTo>
                  <a:pt x="125735" y="2171700"/>
                </a:lnTo>
                <a:lnTo>
                  <a:pt x="147874" y="2222500"/>
                </a:lnTo>
                <a:lnTo>
                  <a:pt x="171901" y="2260600"/>
                </a:lnTo>
                <a:lnTo>
                  <a:pt x="197836" y="2298700"/>
                </a:lnTo>
                <a:lnTo>
                  <a:pt x="225701" y="2336800"/>
                </a:lnTo>
                <a:lnTo>
                  <a:pt x="255515" y="2374900"/>
                </a:lnTo>
                <a:lnTo>
                  <a:pt x="287298" y="2400300"/>
                </a:lnTo>
                <a:lnTo>
                  <a:pt x="321071" y="2438400"/>
                </a:lnTo>
                <a:lnTo>
                  <a:pt x="356855" y="2476500"/>
                </a:lnTo>
                <a:lnTo>
                  <a:pt x="394668" y="2501900"/>
                </a:lnTo>
                <a:lnTo>
                  <a:pt x="380609" y="2552700"/>
                </a:lnTo>
                <a:lnTo>
                  <a:pt x="366970" y="2603500"/>
                </a:lnTo>
                <a:lnTo>
                  <a:pt x="353718" y="2654300"/>
                </a:lnTo>
                <a:lnTo>
                  <a:pt x="340817" y="2692400"/>
                </a:lnTo>
                <a:lnTo>
                  <a:pt x="328232" y="2743200"/>
                </a:lnTo>
                <a:lnTo>
                  <a:pt x="315928" y="2794000"/>
                </a:lnTo>
                <a:lnTo>
                  <a:pt x="303871" y="2844800"/>
                </a:lnTo>
                <a:lnTo>
                  <a:pt x="292025" y="2882900"/>
                </a:lnTo>
                <a:lnTo>
                  <a:pt x="280355" y="2933700"/>
                </a:lnTo>
                <a:lnTo>
                  <a:pt x="268826" y="2984500"/>
                </a:lnTo>
                <a:lnTo>
                  <a:pt x="257404" y="3035300"/>
                </a:lnTo>
                <a:lnTo>
                  <a:pt x="246053" y="3086100"/>
                </a:lnTo>
                <a:lnTo>
                  <a:pt x="223426" y="3175000"/>
                </a:lnTo>
                <a:lnTo>
                  <a:pt x="212079" y="3225800"/>
                </a:lnTo>
                <a:lnTo>
                  <a:pt x="200664" y="3276600"/>
                </a:lnTo>
                <a:lnTo>
                  <a:pt x="189145" y="3327400"/>
                </a:lnTo>
                <a:lnTo>
                  <a:pt x="188472" y="3340100"/>
                </a:lnTo>
                <a:lnTo>
                  <a:pt x="195270" y="3352800"/>
                </a:lnTo>
                <a:lnTo>
                  <a:pt x="207429" y="3365500"/>
                </a:lnTo>
                <a:lnTo>
                  <a:pt x="222841" y="3378200"/>
                </a:lnTo>
                <a:lnTo>
                  <a:pt x="212519" y="3416300"/>
                </a:lnTo>
                <a:lnTo>
                  <a:pt x="227092" y="3441700"/>
                </a:lnTo>
                <a:lnTo>
                  <a:pt x="258015" y="3454400"/>
                </a:lnTo>
                <a:lnTo>
                  <a:pt x="296744" y="3454400"/>
                </a:lnTo>
                <a:lnTo>
                  <a:pt x="343544" y="3429000"/>
                </a:lnTo>
                <a:lnTo>
                  <a:pt x="389362" y="3403600"/>
                </a:lnTo>
                <a:lnTo>
                  <a:pt x="478565" y="3352800"/>
                </a:lnTo>
                <a:lnTo>
                  <a:pt x="522206" y="3314700"/>
                </a:lnTo>
                <a:lnTo>
                  <a:pt x="281383" y="3314700"/>
                </a:lnTo>
                <a:lnTo>
                  <a:pt x="294556" y="3263900"/>
                </a:lnTo>
                <a:lnTo>
                  <a:pt x="307854" y="3213100"/>
                </a:lnTo>
                <a:lnTo>
                  <a:pt x="321260" y="3162300"/>
                </a:lnTo>
                <a:lnTo>
                  <a:pt x="334753" y="3111500"/>
                </a:lnTo>
                <a:lnTo>
                  <a:pt x="348315" y="3060700"/>
                </a:lnTo>
                <a:lnTo>
                  <a:pt x="361928" y="3022600"/>
                </a:lnTo>
                <a:lnTo>
                  <a:pt x="416496" y="2819400"/>
                </a:lnTo>
                <a:lnTo>
                  <a:pt x="430072" y="2768600"/>
                </a:lnTo>
                <a:lnTo>
                  <a:pt x="443585" y="2717800"/>
                </a:lnTo>
                <a:lnTo>
                  <a:pt x="457014" y="2667000"/>
                </a:lnTo>
                <a:lnTo>
                  <a:pt x="470341" y="2616200"/>
                </a:lnTo>
                <a:lnTo>
                  <a:pt x="483547" y="2565400"/>
                </a:lnTo>
                <a:lnTo>
                  <a:pt x="496613" y="2514600"/>
                </a:lnTo>
                <a:lnTo>
                  <a:pt x="505194" y="2501900"/>
                </a:lnTo>
                <a:lnTo>
                  <a:pt x="508010" y="2476500"/>
                </a:lnTo>
                <a:lnTo>
                  <a:pt x="503789" y="2463800"/>
                </a:lnTo>
                <a:lnTo>
                  <a:pt x="491262" y="2451100"/>
                </a:lnTo>
                <a:lnTo>
                  <a:pt x="456859" y="2413000"/>
                </a:lnTo>
                <a:lnTo>
                  <a:pt x="423759" y="2374900"/>
                </a:lnTo>
                <a:lnTo>
                  <a:pt x="392033" y="2336800"/>
                </a:lnTo>
                <a:lnTo>
                  <a:pt x="361752" y="2298700"/>
                </a:lnTo>
                <a:lnTo>
                  <a:pt x="332987" y="2260600"/>
                </a:lnTo>
                <a:lnTo>
                  <a:pt x="305808" y="2222500"/>
                </a:lnTo>
                <a:lnTo>
                  <a:pt x="280286" y="2184400"/>
                </a:lnTo>
                <a:lnTo>
                  <a:pt x="256491" y="2133600"/>
                </a:lnTo>
                <a:lnTo>
                  <a:pt x="234494" y="2095500"/>
                </a:lnTo>
                <a:lnTo>
                  <a:pt x="214366" y="2057400"/>
                </a:lnTo>
                <a:lnTo>
                  <a:pt x="196177" y="2006600"/>
                </a:lnTo>
                <a:lnTo>
                  <a:pt x="179999" y="1968500"/>
                </a:lnTo>
                <a:lnTo>
                  <a:pt x="165902" y="1917700"/>
                </a:lnTo>
                <a:lnTo>
                  <a:pt x="153956" y="1866900"/>
                </a:lnTo>
                <a:lnTo>
                  <a:pt x="144232" y="1828800"/>
                </a:lnTo>
                <a:lnTo>
                  <a:pt x="136801" y="1778000"/>
                </a:lnTo>
                <a:lnTo>
                  <a:pt x="131734" y="1727200"/>
                </a:lnTo>
                <a:lnTo>
                  <a:pt x="129101" y="1676400"/>
                </a:lnTo>
                <a:lnTo>
                  <a:pt x="128972" y="1625600"/>
                </a:lnTo>
                <a:lnTo>
                  <a:pt x="131419" y="1574800"/>
                </a:lnTo>
                <a:lnTo>
                  <a:pt x="135871" y="1524000"/>
                </a:lnTo>
                <a:lnTo>
                  <a:pt x="142121" y="1485900"/>
                </a:lnTo>
                <a:lnTo>
                  <a:pt x="150131" y="1435100"/>
                </a:lnTo>
                <a:lnTo>
                  <a:pt x="159867" y="1384300"/>
                </a:lnTo>
                <a:lnTo>
                  <a:pt x="171290" y="1333500"/>
                </a:lnTo>
                <a:lnTo>
                  <a:pt x="184365" y="1295400"/>
                </a:lnTo>
                <a:lnTo>
                  <a:pt x="199054" y="1244600"/>
                </a:lnTo>
                <a:lnTo>
                  <a:pt x="215321" y="1193800"/>
                </a:lnTo>
                <a:lnTo>
                  <a:pt x="233129" y="1155700"/>
                </a:lnTo>
                <a:lnTo>
                  <a:pt x="252441" y="1104900"/>
                </a:lnTo>
                <a:lnTo>
                  <a:pt x="273220" y="1066800"/>
                </a:lnTo>
                <a:lnTo>
                  <a:pt x="295430" y="1016000"/>
                </a:lnTo>
                <a:lnTo>
                  <a:pt x="319035" y="977900"/>
                </a:lnTo>
                <a:lnTo>
                  <a:pt x="343997" y="939800"/>
                </a:lnTo>
                <a:lnTo>
                  <a:pt x="370279" y="889000"/>
                </a:lnTo>
                <a:lnTo>
                  <a:pt x="397845" y="850900"/>
                </a:lnTo>
                <a:lnTo>
                  <a:pt x="426658" y="812800"/>
                </a:lnTo>
                <a:lnTo>
                  <a:pt x="456682" y="774700"/>
                </a:lnTo>
                <a:lnTo>
                  <a:pt x="487880" y="736600"/>
                </a:lnTo>
                <a:lnTo>
                  <a:pt x="520214" y="711200"/>
                </a:lnTo>
                <a:lnTo>
                  <a:pt x="556621" y="673100"/>
                </a:lnTo>
                <a:lnTo>
                  <a:pt x="593738" y="635000"/>
                </a:lnTo>
                <a:lnTo>
                  <a:pt x="631547" y="596900"/>
                </a:lnTo>
                <a:lnTo>
                  <a:pt x="670027" y="558800"/>
                </a:lnTo>
                <a:lnTo>
                  <a:pt x="709160" y="533400"/>
                </a:lnTo>
                <a:lnTo>
                  <a:pt x="789308" y="482600"/>
                </a:lnTo>
                <a:lnTo>
                  <a:pt x="830285" y="444500"/>
                </a:lnTo>
                <a:lnTo>
                  <a:pt x="871837" y="419100"/>
                </a:lnTo>
                <a:lnTo>
                  <a:pt x="913947" y="406400"/>
                </a:lnTo>
                <a:lnTo>
                  <a:pt x="999762" y="355600"/>
                </a:lnTo>
                <a:lnTo>
                  <a:pt x="1043429" y="342900"/>
                </a:lnTo>
                <a:lnTo>
                  <a:pt x="1087576" y="317500"/>
                </a:lnTo>
                <a:lnTo>
                  <a:pt x="1177236" y="292100"/>
                </a:lnTo>
                <a:lnTo>
                  <a:pt x="1222710" y="266700"/>
                </a:lnTo>
                <a:lnTo>
                  <a:pt x="1314851" y="241300"/>
                </a:lnTo>
                <a:lnTo>
                  <a:pt x="1361480" y="241300"/>
                </a:lnTo>
                <a:lnTo>
                  <a:pt x="1503370" y="203200"/>
                </a:lnTo>
                <a:lnTo>
                  <a:pt x="1551271" y="203200"/>
                </a:lnTo>
                <a:lnTo>
                  <a:pt x="1599441" y="190500"/>
                </a:lnTo>
                <a:lnTo>
                  <a:pt x="1696517" y="190500"/>
                </a:lnTo>
                <a:lnTo>
                  <a:pt x="1745383" y="177800"/>
                </a:lnTo>
                <a:lnTo>
                  <a:pt x="3405300" y="177800"/>
                </a:lnTo>
                <a:lnTo>
                  <a:pt x="3214896" y="127000"/>
                </a:lnTo>
                <a:lnTo>
                  <a:pt x="3166690" y="127000"/>
                </a:lnTo>
                <a:lnTo>
                  <a:pt x="3020636" y="88900"/>
                </a:lnTo>
                <a:lnTo>
                  <a:pt x="2971520" y="88900"/>
                </a:lnTo>
                <a:lnTo>
                  <a:pt x="2872725" y="63500"/>
                </a:lnTo>
                <a:close/>
              </a:path>
              <a:path w="4964430" h="3454400">
                <a:moveTo>
                  <a:pt x="3341178" y="3340100"/>
                </a:moveTo>
                <a:lnTo>
                  <a:pt x="2888574" y="3340100"/>
                </a:lnTo>
                <a:lnTo>
                  <a:pt x="2938527" y="3352800"/>
                </a:lnTo>
                <a:lnTo>
                  <a:pt x="3290890" y="3352800"/>
                </a:lnTo>
                <a:lnTo>
                  <a:pt x="3341178" y="3340100"/>
                </a:lnTo>
                <a:close/>
              </a:path>
              <a:path w="4964430" h="3454400">
                <a:moveTo>
                  <a:pt x="3491175" y="3327400"/>
                </a:moveTo>
                <a:lnTo>
                  <a:pt x="2740082" y="3327400"/>
                </a:lnTo>
                <a:lnTo>
                  <a:pt x="2789315" y="3340100"/>
                </a:lnTo>
                <a:lnTo>
                  <a:pt x="3441357" y="3340100"/>
                </a:lnTo>
                <a:lnTo>
                  <a:pt x="3491175" y="3327400"/>
                </a:lnTo>
                <a:close/>
              </a:path>
              <a:path w="4964430" h="3454400">
                <a:moveTo>
                  <a:pt x="1687688" y="2844800"/>
                </a:moveTo>
                <a:lnTo>
                  <a:pt x="1194822" y="2844800"/>
                </a:lnTo>
                <a:lnTo>
                  <a:pt x="1241958" y="2870200"/>
                </a:lnTo>
                <a:lnTo>
                  <a:pt x="1383583" y="2921000"/>
                </a:lnTo>
                <a:lnTo>
                  <a:pt x="1430879" y="2946400"/>
                </a:lnTo>
                <a:lnTo>
                  <a:pt x="1478226" y="2959100"/>
                </a:lnTo>
                <a:lnTo>
                  <a:pt x="1525630" y="2984500"/>
                </a:lnTo>
                <a:lnTo>
                  <a:pt x="1573096" y="2997200"/>
                </a:lnTo>
                <a:lnTo>
                  <a:pt x="1620627" y="3022600"/>
                </a:lnTo>
                <a:lnTo>
                  <a:pt x="1715908" y="3048000"/>
                </a:lnTo>
                <a:lnTo>
                  <a:pt x="1763667" y="3073400"/>
                </a:lnTo>
                <a:lnTo>
                  <a:pt x="1859446" y="3098800"/>
                </a:lnTo>
                <a:lnTo>
                  <a:pt x="1907475" y="3124200"/>
                </a:lnTo>
                <a:lnTo>
                  <a:pt x="2003839" y="3149600"/>
                </a:lnTo>
                <a:lnTo>
                  <a:pt x="2052182" y="3175000"/>
                </a:lnTo>
                <a:lnTo>
                  <a:pt x="2542693" y="3302000"/>
                </a:lnTo>
                <a:lnTo>
                  <a:pt x="2592557" y="3302000"/>
                </a:lnTo>
                <a:lnTo>
                  <a:pt x="2691161" y="3327400"/>
                </a:lnTo>
                <a:lnTo>
                  <a:pt x="3540764" y="3327400"/>
                </a:lnTo>
                <a:lnTo>
                  <a:pt x="3831469" y="3251200"/>
                </a:lnTo>
                <a:lnTo>
                  <a:pt x="3878445" y="3225800"/>
                </a:lnTo>
                <a:lnTo>
                  <a:pt x="3924903" y="3213100"/>
                </a:lnTo>
                <a:lnTo>
                  <a:pt x="3970808" y="3187700"/>
                </a:lnTo>
                <a:lnTo>
                  <a:pt x="4016122" y="3175000"/>
                </a:lnTo>
                <a:lnTo>
                  <a:pt x="3019652" y="3175000"/>
                </a:lnTo>
                <a:lnTo>
                  <a:pt x="2969677" y="3162300"/>
                </a:lnTo>
                <a:lnTo>
                  <a:pt x="2870123" y="3162300"/>
                </a:lnTo>
                <a:lnTo>
                  <a:pt x="2820540" y="3149600"/>
                </a:lnTo>
                <a:lnTo>
                  <a:pt x="2771084" y="3149600"/>
                </a:lnTo>
                <a:lnTo>
                  <a:pt x="2721753" y="3136900"/>
                </a:lnTo>
                <a:lnTo>
                  <a:pt x="2672545" y="3136900"/>
                </a:lnTo>
                <a:lnTo>
                  <a:pt x="2476903" y="3086100"/>
                </a:lnTo>
                <a:lnTo>
                  <a:pt x="2428281" y="3086100"/>
                </a:lnTo>
                <a:lnTo>
                  <a:pt x="2234886" y="3035300"/>
                </a:lnTo>
                <a:lnTo>
                  <a:pt x="2186801" y="3009900"/>
                </a:lnTo>
                <a:lnTo>
                  <a:pt x="1995459" y="2959100"/>
                </a:lnTo>
                <a:lnTo>
                  <a:pt x="1947863" y="2933700"/>
                </a:lnTo>
                <a:lnTo>
                  <a:pt x="1852945" y="2908300"/>
                </a:lnTo>
                <a:lnTo>
                  <a:pt x="1805619" y="2882900"/>
                </a:lnTo>
                <a:lnTo>
                  <a:pt x="1711225" y="2857500"/>
                </a:lnTo>
                <a:lnTo>
                  <a:pt x="1687688" y="2844800"/>
                </a:lnTo>
                <a:close/>
              </a:path>
              <a:path w="4964430" h="3454400">
                <a:moveTo>
                  <a:pt x="1104992" y="2616200"/>
                </a:moveTo>
                <a:lnTo>
                  <a:pt x="1060789" y="2616200"/>
                </a:lnTo>
                <a:lnTo>
                  <a:pt x="1026306" y="2628900"/>
                </a:lnTo>
                <a:lnTo>
                  <a:pt x="1003240" y="2654300"/>
                </a:lnTo>
                <a:lnTo>
                  <a:pt x="993289" y="2692400"/>
                </a:lnTo>
                <a:lnTo>
                  <a:pt x="998153" y="2730500"/>
                </a:lnTo>
                <a:lnTo>
                  <a:pt x="1019529" y="2768600"/>
                </a:lnTo>
                <a:lnTo>
                  <a:pt x="979298" y="2794000"/>
                </a:lnTo>
                <a:lnTo>
                  <a:pt x="939253" y="2832100"/>
                </a:lnTo>
                <a:lnTo>
                  <a:pt x="780698" y="2933700"/>
                </a:lnTo>
                <a:lnTo>
                  <a:pt x="741408" y="2971800"/>
                </a:lnTo>
                <a:lnTo>
                  <a:pt x="624190" y="3048000"/>
                </a:lnTo>
                <a:lnTo>
                  <a:pt x="585913" y="3086100"/>
                </a:lnTo>
                <a:lnTo>
                  <a:pt x="469265" y="3162300"/>
                </a:lnTo>
                <a:lnTo>
                  <a:pt x="430476" y="3200400"/>
                </a:lnTo>
                <a:lnTo>
                  <a:pt x="392083" y="3225800"/>
                </a:lnTo>
                <a:lnTo>
                  <a:pt x="354297" y="3251200"/>
                </a:lnTo>
                <a:lnTo>
                  <a:pt x="317327" y="3289300"/>
                </a:lnTo>
                <a:lnTo>
                  <a:pt x="281383" y="3314700"/>
                </a:lnTo>
                <a:lnTo>
                  <a:pt x="522206" y="3314700"/>
                </a:lnTo>
                <a:lnTo>
                  <a:pt x="565376" y="3289300"/>
                </a:lnTo>
                <a:lnTo>
                  <a:pt x="608203" y="3251200"/>
                </a:lnTo>
                <a:lnTo>
                  <a:pt x="650815" y="3225800"/>
                </a:lnTo>
                <a:lnTo>
                  <a:pt x="693339" y="3187700"/>
                </a:lnTo>
                <a:lnTo>
                  <a:pt x="735904" y="3162300"/>
                </a:lnTo>
                <a:lnTo>
                  <a:pt x="776930" y="3136900"/>
                </a:lnTo>
                <a:lnTo>
                  <a:pt x="818041" y="3098800"/>
                </a:lnTo>
                <a:lnTo>
                  <a:pt x="900588" y="3048000"/>
                </a:lnTo>
                <a:lnTo>
                  <a:pt x="942060" y="3009900"/>
                </a:lnTo>
                <a:lnTo>
                  <a:pt x="1152136" y="2882900"/>
                </a:lnTo>
                <a:lnTo>
                  <a:pt x="1194822" y="2844800"/>
                </a:lnTo>
                <a:lnTo>
                  <a:pt x="1687688" y="2844800"/>
                </a:lnTo>
                <a:lnTo>
                  <a:pt x="1664152" y="2832100"/>
                </a:lnTo>
                <a:lnTo>
                  <a:pt x="1617159" y="2819400"/>
                </a:lnTo>
                <a:lnTo>
                  <a:pt x="1570245" y="2794000"/>
                </a:lnTo>
                <a:lnTo>
                  <a:pt x="1476644" y="2768600"/>
                </a:lnTo>
                <a:lnTo>
                  <a:pt x="1429954" y="2743200"/>
                </a:lnTo>
                <a:lnTo>
                  <a:pt x="1383334" y="2730500"/>
                </a:lnTo>
                <a:lnTo>
                  <a:pt x="1290299" y="2692400"/>
                </a:lnTo>
                <a:lnTo>
                  <a:pt x="1243880" y="2667000"/>
                </a:lnTo>
                <a:lnTo>
                  <a:pt x="1197523" y="2654300"/>
                </a:lnTo>
                <a:lnTo>
                  <a:pt x="1151228" y="2628900"/>
                </a:lnTo>
                <a:lnTo>
                  <a:pt x="1104992" y="2616200"/>
                </a:lnTo>
                <a:close/>
              </a:path>
              <a:path w="4964430" h="3454400">
                <a:moveTo>
                  <a:pt x="3405300" y="177800"/>
                </a:moveTo>
                <a:lnTo>
                  <a:pt x="2191595" y="177800"/>
                </a:lnTo>
                <a:lnTo>
                  <a:pt x="2241536" y="190500"/>
                </a:lnTo>
                <a:lnTo>
                  <a:pt x="2389549" y="190500"/>
                </a:lnTo>
                <a:lnTo>
                  <a:pt x="2438836" y="203200"/>
                </a:lnTo>
                <a:lnTo>
                  <a:pt x="2537812" y="203200"/>
                </a:lnTo>
                <a:lnTo>
                  <a:pt x="2587458" y="215900"/>
                </a:lnTo>
                <a:lnTo>
                  <a:pt x="2637183" y="215900"/>
                </a:lnTo>
                <a:lnTo>
                  <a:pt x="2686965" y="228600"/>
                </a:lnTo>
                <a:lnTo>
                  <a:pt x="2736784" y="228600"/>
                </a:lnTo>
                <a:lnTo>
                  <a:pt x="2786619" y="241300"/>
                </a:lnTo>
                <a:lnTo>
                  <a:pt x="2836449" y="241300"/>
                </a:lnTo>
                <a:lnTo>
                  <a:pt x="2886253" y="254000"/>
                </a:lnTo>
                <a:lnTo>
                  <a:pt x="2936011" y="254000"/>
                </a:lnTo>
                <a:lnTo>
                  <a:pt x="2985701" y="266700"/>
                </a:lnTo>
                <a:lnTo>
                  <a:pt x="3035304" y="266700"/>
                </a:lnTo>
                <a:lnTo>
                  <a:pt x="3183376" y="304800"/>
                </a:lnTo>
                <a:lnTo>
                  <a:pt x="3232419" y="304800"/>
                </a:lnTo>
                <a:lnTo>
                  <a:pt x="3474340" y="368300"/>
                </a:lnTo>
                <a:lnTo>
                  <a:pt x="3521920" y="393700"/>
                </a:lnTo>
                <a:lnTo>
                  <a:pt x="3662678" y="431800"/>
                </a:lnTo>
                <a:lnTo>
                  <a:pt x="3708867" y="457200"/>
                </a:lnTo>
                <a:lnTo>
                  <a:pt x="3754657" y="469900"/>
                </a:lnTo>
                <a:lnTo>
                  <a:pt x="3844954" y="520700"/>
                </a:lnTo>
                <a:lnTo>
                  <a:pt x="3889420" y="533400"/>
                </a:lnTo>
                <a:lnTo>
                  <a:pt x="3976884" y="584200"/>
                </a:lnTo>
                <a:lnTo>
                  <a:pt x="4092262" y="660400"/>
                </a:lnTo>
                <a:lnTo>
                  <a:pt x="4167128" y="711200"/>
                </a:lnTo>
                <a:lnTo>
                  <a:pt x="4203779" y="749300"/>
                </a:lnTo>
                <a:lnTo>
                  <a:pt x="4239835" y="774700"/>
                </a:lnTo>
                <a:lnTo>
                  <a:pt x="4275241" y="800100"/>
                </a:lnTo>
                <a:lnTo>
                  <a:pt x="4309941" y="838200"/>
                </a:lnTo>
                <a:lnTo>
                  <a:pt x="4343880" y="863600"/>
                </a:lnTo>
                <a:lnTo>
                  <a:pt x="4377004" y="901700"/>
                </a:lnTo>
                <a:lnTo>
                  <a:pt x="4409256" y="939800"/>
                </a:lnTo>
                <a:lnTo>
                  <a:pt x="4440581" y="977900"/>
                </a:lnTo>
                <a:lnTo>
                  <a:pt x="4470924" y="1016000"/>
                </a:lnTo>
                <a:lnTo>
                  <a:pt x="4500230" y="1041400"/>
                </a:lnTo>
                <a:lnTo>
                  <a:pt x="4528444" y="1079500"/>
                </a:lnTo>
                <a:lnTo>
                  <a:pt x="4555509" y="1130300"/>
                </a:lnTo>
                <a:lnTo>
                  <a:pt x="4581371" y="1168400"/>
                </a:lnTo>
                <a:lnTo>
                  <a:pt x="4605975" y="1206500"/>
                </a:lnTo>
                <a:lnTo>
                  <a:pt x="4629266" y="1244600"/>
                </a:lnTo>
                <a:lnTo>
                  <a:pt x="4651187" y="1282700"/>
                </a:lnTo>
                <a:lnTo>
                  <a:pt x="4671683" y="1333500"/>
                </a:lnTo>
                <a:lnTo>
                  <a:pt x="4690701" y="1371600"/>
                </a:lnTo>
                <a:lnTo>
                  <a:pt x="4708183" y="1409700"/>
                </a:lnTo>
                <a:lnTo>
                  <a:pt x="4724075" y="1460500"/>
                </a:lnTo>
                <a:lnTo>
                  <a:pt x="4738322" y="1498600"/>
                </a:lnTo>
                <a:lnTo>
                  <a:pt x="4750867" y="1549400"/>
                </a:lnTo>
                <a:lnTo>
                  <a:pt x="4761657" y="1587500"/>
                </a:lnTo>
                <a:lnTo>
                  <a:pt x="4770636" y="1638300"/>
                </a:lnTo>
                <a:lnTo>
                  <a:pt x="4777747" y="1676400"/>
                </a:lnTo>
                <a:lnTo>
                  <a:pt x="4782937" y="1727200"/>
                </a:lnTo>
                <a:lnTo>
                  <a:pt x="4786150" y="1778000"/>
                </a:lnTo>
                <a:lnTo>
                  <a:pt x="4787329" y="1816100"/>
                </a:lnTo>
                <a:lnTo>
                  <a:pt x="4786422" y="1866900"/>
                </a:lnTo>
                <a:lnTo>
                  <a:pt x="4783371" y="1905000"/>
                </a:lnTo>
                <a:lnTo>
                  <a:pt x="4778121" y="1955800"/>
                </a:lnTo>
                <a:lnTo>
                  <a:pt x="4770618" y="2006600"/>
                </a:lnTo>
                <a:lnTo>
                  <a:pt x="4760806" y="2057400"/>
                </a:lnTo>
                <a:lnTo>
                  <a:pt x="4748630" y="2095500"/>
                </a:lnTo>
                <a:lnTo>
                  <a:pt x="4734439" y="2146300"/>
                </a:lnTo>
                <a:lnTo>
                  <a:pt x="4718587" y="2184400"/>
                </a:lnTo>
                <a:lnTo>
                  <a:pt x="4701115" y="2235200"/>
                </a:lnTo>
                <a:lnTo>
                  <a:pt x="4682068" y="2273300"/>
                </a:lnTo>
                <a:lnTo>
                  <a:pt x="4661488" y="2324100"/>
                </a:lnTo>
                <a:lnTo>
                  <a:pt x="4639420" y="2362200"/>
                </a:lnTo>
                <a:lnTo>
                  <a:pt x="4615908" y="2400300"/>
                </a:lnTo>
                <a:lnTo>
                  <a:pt x="4590994" y="2438400"/>
                </a:lnTo>
                <a:lnTo>
                  <a:pt x="4564722" y="2489200"/>
                </a:lnTo>
                <a:lnTo>
                  <a:pt x="4537136" y="2527300"/>
                </a:lnTo>
                <a:lnTo>
                  <a:pt x="4508279" y="2552700"/>
                </a:lnTo>
                <a:lnTo>
                  <a:pt x="4478194" y="2590800"/>
                </a:lnTo>
                <a:lnTo>
                  <a:pt x="4446926" y="2628900"/>
                </a:lnTo>
                <a:lnTo>
                  <a:pt x="4414518" y="2667000"/>
                </a:lnTo>
                <a:lnTo>
                  <a:pt x="4381013" y="2692400"/>
                </a:lnTo>
                <a:lnTo>
                  <a:pt x="4346455" y="2730500"/>
                </a:lnTo>
                <a:lnTo>
                  <a:pt x="4310888" y="2755900"/>
                </a:lnTo>
                <a:lnTo>
                  <a:pt x="4274354" y="2794000"/>
                </a:lnTo>
                <a:lnTo>
                  <a:pt x="4236898" y="2819400"/>
                </a:lnTo>
                <a:lnTo>
                  <a:pt x="4198563" y="2844800"/>
                </a:lnTo>
                <a:lnTo>
                  <a:pt x="4159392" y="2870200"/>
                </a:lnTo>
                <a:lnTo>
                  <a:pt x="4119430" y="2895600"/>
                </a:lnTo>
                <a:lnTo>
                  <a:pt x="4078719" y="2921000"/>
                </a:lnTo>
                <a:lnTo>
                  <a:pt x="3995226" y="2971800"/>
                </a:lnTo>
                <a:lnTo>
                  <a:pt x="3952531" y="2984500"/>
                </a:lnTo>
                <a:lnTo>
                  <a:pt x="3909262" y="3009900"/>
                </a:lnTo>
                <a:lnTo>
                  <a:pt x="3865462" y="3022600"/>
                </a:lnTo>
                <a:lnTo>
                  <a:pt x="3821175" y="3048000"/>
                </a:lnTo>
                <a:lnTo>
                  <a:pt x="3731314" y="3073400"/>
                </a:lnTo>
                <a:lnTo>
                  <a:pt x="3685827" y="3098800"/>
                </a:lnTo>
                <a:lnTo>
                  <a:pt x="3593956" y="3124200"/>
                </a:lnTo>
                <a:lnTo>
                  <a:pt x="3547660" y="3124200"/>
                </a:lnTo>
                <a:lnTo>
                  <a:pt x="3454564" y="3149600"/>
                </a:lnTo>
                <a:lnTo>
                  <a:pt x="3407851" y="3149600"/>
                </a:lnTo>
                <a:lnTo>
                  <a:pt x="3361087" y="3162300"/>
                </a:lnTo>
                <a:lnTo>
                  <a:pt x="3267576" y="3162300"/>
                </a:lnTo>
                <a:lnTo>
                  <a:pt x="3220917" y="3175000"/>
                </a:lnTo>
                <a:lnTo>
                  <a:pt x="4016122" y="3175000"/>
                </a:lnTo>
                <a:lnTo>
                  <a:pt x="4104838" y="3124200"/>
                </a:lnTo>
                <a:lnTo>
                  <a:pt x="4148166" y="3098800"/>
                </a:lnTo>
                <a:lnTo>
                  <a:pt x="4273131" y="3022600"/>
                </a:lnTo>
                <a:lnTo>
                  <a:pt x="4313861" y="2984500"/>
                </a:lnTo>
                <a:lnTo>
                  <a:pt x="4354009" y="2959100"/>
                </a:lnTo>
                <a:lnTo>
                  <a:pt x="4393505" y="2921000"/>
                </a:lnTo>
                <a:lnTo>
                  <a:pt x="4432277" y="2895600"/>
                </a:lnTo>
                <a:lnTo>
                  <a:pt x="4470255" y="2857500"/>
                </a:lnTo>
                <a:lnTo>
                  <a:pt x="4507365" y="2819400"/>
                </a:lnTo>
                <a:lnTo>
                  <a:pt x="4543539" y="2794000"/>
                </a:lnTo>
                <a:lnTo>
                  <a:pt x="4578703" y="2755900"/>
                </a:lnTo>
                <a:lnTo>
                  <a:pt x="4612788" y="2717800"/>
                </a:lnTo>
                <a:lnTo>
                  <a:pt x="4645721" y="2679700"/>
                </a:lnTo>
                <a:lnTo>
                  <a:pt x="4677432" y="2641600"/>
                </a:lnTo>
                <a:lnTo>
                  <a:pt x="4707849" y="2603500"/>
                </a:lnTo>
                <a:lnTo>
                  <a:pt x="4736900" y="2552700"/>
                </a:lnTo>
                <a:lnTo>
                  <a:pt x="4764516" y="2514600"/>
                </a:lnTo>
                <a:lnTo>
                  <a:pt x="4790623" y="2476500"/>
                </a:lnTo>
                <a:lnTo>
                  <a:pt x="4815152" y="2425700"/>
                </a:lnTo>
                <a:lnTo>
                  <a:pt x="4838031" y="2387600"/>
                </a:lnTo>
                <a:lnTo>
                  <a:pt x="4859189" y="2336800"/>
                </a:lnTo>
                <a:lnTo>
                  <a:pt x="4878553" y="2286000"/>
                </a:lnTo>
                <a:lnTo>
                  <a:pt x="4896054" y="2247900"/>
                </a:lnTo>
                <a:lnTo>
                  <a:pt x="4911620" y="2197100"/>
                </a:lnTo>
                <a:lnTo>
                  <a:pt x="4925179" y="2146300"/>
                </a:lnTo>
                <a:lnTo>
                  <a:pt x="4936878" y="2095500"/>
                </a:lnTo>
                <a:lnTo>
                  <a:pt x="4946441" y="2044700"/>
                </a:lnTo>
                <a:lnTo>
                  <a:pt x="4953908" y="1993900"/>
                </a:lnTo>
                <a:lnTo>
                  <a:pt x="4959318" y="1943100"/>
                </a:lnTo>
                <a:lnTo>
                  <a:pt x="4962710" y="1892300"/>
                </a:lnTo>
                <a:lnTo>
                  <a:pt x="4964126" y="1841500"/>
                </a:lnTo>
                <a:lnTo>
                  <a:pt x="4963604" y="1803400"/>
                </a:lnTo>
                <a:lnTo>
                  <a:pt x="4961184" y="1752600"/>
                </a:lnTo>
                <a:lnTo>
                  <a:pt x="4956905" y="1701800"/>
                </a:lnTo>
                <a:lnTo>
                  <a:pt x="4950808" y="1651000"/>
                </a:lnTo>
                <a:lnTo>
                  <a:pt x="4942931" y="1600200"/>
                </a:lnTo>
                <a:lnTo>
                  <a:pt x="4933316" y="1549400"/>
                </a:lnTo>
                <a:lnTo>
                  <a:pt x="4922000" y="1511300"/>
                </a:lnTo>
                <a:lnTo>
                  <a:pt x="4909024" y="1460500"/>
                </a:lnTo>
                <a:lnTo>
                  <a:pt x="4894428" y="1409700"/>
                </a:lnTo>
                <a:lnTo>
                  <a:pt x="4878252" y="1358900"/>
                </a:lnTo>
                <a:lnTo>
                  <a:pt x="4860534" y="1320800"/>
                </a:lnTo>
                <a:lnTo>
                  <a:pt x="4841314" y="1270000"/>
                </a:lnTo>
                <a:lnTo>
                  <a:pt x="4820633" y="1231900"/>
                </a:lnTo>
                <a:lnTo>
                  <a:pt x="4798530" y="1181100"/>
                </a:lnTo>
                <a:lnTo>
                  <a:pt x="4775044" y="1143000"/>
                </a:lnTo>
                <a:lnTo>
                  <a:pt x="4750216" y="1092200"/>
                </a:lnTo>
                <a:lnTo>
                  <a:pt x="4724084" y="1054100"/>
                </a:lnTo>
                <a:lnTo>
                  <a:pt x="4696689" y="1003300"/>
                </a:lnTo>
                <a:lnTo>
                  <a:pt x="4668070" y="965200"/>
                </a:lnTo>
                <a:lnTo>
                  <a:pt x="4638267" y="927100"/>
                </a:lnTo>
                <a:lnTo>
                  <a:pt x="4607990" y="889000"/>
                </a:lnTo>
                <a:lnTo>
                  <a:pt x="4576659" y="850900"/>
                </a:lnTo>
                <a:lnTo>
                  <a:pt x="4544307" y="812800"/>
                </a:lnTo>
                <a:lnTo>
                  <a:pt x="4510967" y="774700"/>
                </a:lnTo>
                <a:lnTo>
                  <a:pt x="4476671" y="736600"/>
                </a:lnTo>
                <a:lnTo>
                  <a:pt x="4441453" y="711200"/>
                </a:lnTo>
                <a:lnTo>
                  <a:pt x="4405346" y="673100"/>
                </a:lnTo>
                <a:lnTo>
                  <a:pt x="4368383" y="635000"/>
                </a:lnTo>
                <a:lnTo>
                  <a:pt x="4330597" y="609600"/>
                </a:lnTo>
                <a:lnTo>
                  <a:pt x="4292020" y="584200"/>
                </a:lnTo>
                <a:lnTo>
                  <a:pt x="4252686" y="546100"/>
                </a:lnTo>
                <a:lnTo>
                  <a:pt x="4212628" y="520700"/>
                </a:lnTo>
                <a:lnTo>
                  <a:pt x="4130470" y="469900"/>
                </a:lnTo>
                <a:lnTo>
                  <a:pt x="4045812" y="419100"/>
                </a:lnTo>
                <a:lnTo>
                  <a:pt x="4002628" y="393700"/>
                </a:lnTo>
                <a:lnTo>
                  <a:pt x="3958917" y="381000"/>
                </a:lnTo>
                <a:lnTo>
                  <a:pt x="3870048" y="330200"/>
                </a:lnTo>
                <a:lnTo>
                  <a:pt x="3824957" y="317500"/>
                </a:lnTo>
                <a:lnTo>
                  <a:pt x="3779471" y="292100"/>
                </a:lnTo>
                <a:lnTo>
                  <a:pt x="3687448" y="266700"/>
                </a:lnTo>
                <a:lnTo>
                  <a:pt x="3640977" y="241300"/>
                </a:lnTo>
                <a:lnTo>
                  <a:pt x="3405300" y="177800"/>
                </a:lnTo>
                <a:close/>
              </a:path>
              <a:path w="4964430" h="3454400">
                <a:moveTo>
                  <a:pt x="2673280" y="38100"/>
                </a:moveTo>
                <a:lnTo>
                  <a:pt x="1520702" y="38100"/>
                </a:lnTo>
                <a:lnTo>
                  <a:pt x="1423505" y="63500"/>
                </a:lnTo>
                <a:lnTo>
                  <a:pt x="2823075" y="63500"/>
                </a:lnTo>
                <a:lnTo>
                  <a:pt x="2773274" y="50800"/>
                </a:lnTo>
                <a:lnTo>
                  <a:pt x="2723338" y="50800"/>
                </a:lnTo>
                <a:lnTo>
                  <a:pt x="2673280" y="38100"/>
                </a:lnTo>
                <a:close/>
              </a:path>
              <a:path w="4964430" h="3454400">
                <a:moveTo>
                  <a:pt x="2572855" y="25400"/>
                </a:moveTo>
                <a:lnTo>
                  <a:pt x="1618853" y="25400"/>
                </a:lnTo>
                <a:lnTo>
                  <a:pt x="1569677" y="38100"/>
                </a:lnTo>
                <a:lnTo>
                  <a:pt x="2623114" y="38100"/>
                </a:lnTo>
                <a:lnTo>
                  <a:pt x="2572855" y="25400"/>
                </a:lnTo>
                <a:close/>
              </a:path>
              <a:path w="4964430" h="3454400">
                <a:moveTo>
                  <a:pt x="2421655" y="12700"/>
                </a:moveTo>
                <a:lnTo>
                  <a:pt x="1717756" y="12700"/>
                </a:lnTo>
                <a:lnTo>
                  <a:pt x="1668217" y="25400"/>
                </a:lnTo>
                <a:lnTo>
                  <a:pt x="2472111" y="25400"/>
                </a:lnTo>
                <a:lnTo>
                  <a:pt x="2421655" y="12700"/>
                </a:lnTo>
                <a:close/>
              </a:path>
              <a:path w="4964430" h="3454400">
                <a:moveTo>
                  <a:pt x="2219599" y="0"/>
                </a:moveTo>
                <a:lnTo>
                  <a:pt x="1917364" y="0"/>
                </a:lnTo>
                <a:lnTo>
                  <a:pt x="1867272" y="12700"/>
                </a:lnTo>
                <a:lnTo>
                  <a:pt x="2270120" y="12700"/>
                </a:lnTo>
                <a:lnTo>
                  <a:pt x="2219599" y="0"/>
                </a:lnTo>
                <a:close/>
              </a:path>
            </a:pathLst>
          </a:custGeom>
          <a:solidFill>
            <a:srgbClr val="FBB040"/>
          </a:solidFill>
        </p:spPr>
        <p:txBody>
          <a:bodyPr wrap="square" lIns="0" tIns="0" rIns="0" bIns="0" rtlCol="0"/>
          <a:lstStyle/>
          <a:p>
            <a:endParaRPr dirty="0"/>
          </a:p>
        </p:txBody>
      </p:sp>
      <p:pic>
        <p:nvPicPr>
          <p:cNvPr id="14" name="Picture 13" descr="This presentation has been developed by Bassetlaw Place Transformation Team in dedication and support of anyone in crisis.&#10;">
            <a:extLst>
              <a:ext uri="{FF2B5EF4-FFF2-40B4-BE49-F238E27FC236}">
                <a16:creationId xmlns:a16="http://schemas.microsoft.com/office/drawing/2014/main" id="{9A578691-28CC-49D9-BAA3-A613D0FC10B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145518" y="2337172"/>
            <a:ext cx="1884320" cy="836072"/>
          </a:xfrm>
          <a:prstGeom prst="rect">
            <a:avLst/>
          </a:prstGeom>
        </p:spPr>
      </p:pic>
      <p:sp>
        <p:nvSpPr>
          <p:cNvPr id="15" name="TextBox 14">
            <a:extLst>
              <a:ext uri="{FF2B5EF4-FFF2-40B4-BE49-F238E27FC236}">
                <a16:creationId xmlns:a16="http://schemas.microsoft.com/office/drawing/2014/main" id="{E108A4E3-739E-439A-BF1F-39804493AD1D}"/>
              </a:ext>
            </a:extLst>
          </p:cNvPr>
          <p:cNvSpPr txBox="1"/>
          <p:nvPr/>
        </p:nvSpPr>
        <p:spPr>
          <a:xfrm>
            <a:off x="4109723" y="4689450"/>
            <a:ext cx="1094628" cy="938719"/>
          </a:xfrm>
          <a:prstGeom prst="rect">
            <a:avLst/>
          </a:prstGeom>
          <a:noFill/>
        </p:spPr>
        <p:txBody>
          <a:bodyPr wrap="square" rtlCol="0">
            <a:spAutoFit/>
          </a:bodyPr>
          <a:lstStyle/>
          <a:p>
            <a:pPr algn="ctr"/>
            <a:r>
              <a:rPr lang="en-GB" sz="1100" b="1"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The Last Photo -  Campaign Against Living Miserably (CALM)</a:t>
            </a:r>
            <a:endParaRPr lang="en-GB" sz="1100" b="1" dirty="0"/>
          </a:p>
        </p:txBody>
      </p:sp>
      <p:sp>
        <p:nvSpPr>
          <p:cNvPr id="16" name="TextBox 15">
            <a:extLst>
              <a:ext uri="{FF2B5EF4-FFF2-40B4-BE49-F238E27FC236}">
                <a16:creationId xmlns:a16="http://schemas.microsoft.com/office/drawing/2014/main" id="{AE41EE9A-9C4B-4FB8-8C93-1CF8CFA6BE2C}"/>
              </a:ext>
            </a:extLst>
          </p:cNvPr>
          <p:cNvSpPr txBox="1"/>
          <p:nvPr/>
        </p:nvSpPr>
        <p:spPr>
          <a:xfrm>
            <a:off x="2522738" y="5023401"/>
            <a:ext cx="1329675" cy="646331"/>
          </a:xfrm>
          <a:prstGeom prst="rect">
            <a:avLst/>
          </a:prstGeom>
          <a:noFill/>
        </p:spPr>
        <p:txBody>
          <a:bodyPr wrap="square" rtlCol="0">
            <a:spAutoFit/>
          </a:bodyPr>
          <a:lstStyle/>
          <a:p>
            <a:pPr algn="ctr"/>
            <a:r>
              <a:rPr lang="en-GB" sz="900" b="1" i="0" cap="all" dirty="0">
                <a:solidFill>
                  <a:srgbClr val="0B0B0B"/>
                </a:solidFill>
                <a:effectLst/>
                <a:latin typeface="obviously"/>
              </a:rPr>
              <a:t>THE WORDS:</a:t>
            </a:r>
            <a:br>
              <a:rPr lang="en-GB" sz="900" b="1" i="0" cap="all" dirty="0">
                <a:solidFill>
                  <a:srgbClr val="0B0B0B"/>
                </a:solidFill>
                <a:effectLst/>
                <a:latin typeface="obviously"/>
              </a:rPr>
            </a:br>
            <a:r>
              <a:rPr lang="en-GB" sz="900" b="1" i="0" cap="all" dirty="0">
                <a:solidFill>
                  <a:srgbClr val="0B0B0B"/>
                </a:solidFill>
                <a:effectLst/>
                <a:latin typeface="obviously-narrow"/>
              </a:rPr>
              <a:t>HOW TO START A CONVERSATION</a:t>
            </a:r>
          </a:p>
          <a:p>
            <a:pPr algn="ctr"/>
            <a:r>
              <a:rPr lang="en-GB" sz="900" b="1" i="0" cap="all" dirty="0">
                <a:solidFill>
                  <a:srgbClr val="0B0B0B"/>
                </a:solidFill>
                <a:effectLst/>
                <a:latin typeface="obviously-narrow"/>
                <a:hlinkClick r:id="rId7" tooltip="THE WORDS: HOW TO START A CONVERSATION"/>
              </a:rPr>
              <a:t>Click here</a:t>
            </a:r>
            <a:endParaRPr lang="en-GB" sz="900" b="1" i="0" cap="all" dirty="0">
              <a:solidFill>
                <a:srgbClr val="0B0B0B"/>
              </a:solidFill>
              <a:effectLst/>
              <a:latin typeface="obviously"/>
            </a:endParaRPr>
          </a:p>
        </p:txBody>
      </p:sp>
      <p:pic>
        <p:nvPicPr>
          <p:cNvPr id="17" name="Picture 16">
            <a:hlinkClick r:id="rId8" tooltip="Suicide Awareness Training – veteran edition"/>
            <a:extLst>
              <a:ext uri="{FF2B5EF4-FFF2-40B4-BE49-F238E27FC236}">
                <a16:creationId xmlns:a16="http://schemas.microsoft.com/office/drawing/2014/main" id="{87A1E4DF-1C49-449C-A1D7-8AEA27B23ED9}"/>
              </a:ext>
            </a:extLst>
          </p:cNvPr>
          <p:cNvPicPr>
            <a:picLocks noChangeAspect="1"/>
          </p:cNvPicPr>
          <p:nvPr/>
        </p:nvPicPr>
        <p:blipFill>
          <a:blip r:embed="rId9"/>
          <a:stretch>
            <a:fillRect/>
          </a:stretch>
        </p:blipFill>
        <p:spPr>
          <a:xfrm>
            <a:off x="1041150" y="2539292"/>
            <a:ext cx="1359408" cy="1537360"/>
          </a:xfrm>
          <a:prstGeom prst="rect">
            <a:avLst/>
          </a:prstGeom>
        </p:spPr>
      </p:pic>
      <p:pic>
        <p:nvPicPr>
          <p:cNvPr id="18" name="Picture 17">
            <a:hlinkClick r:id="rId10" tooltip="Suicide Awareness Training – university student edition"/>
            <a:extLst>
              <a:ext uri="{FF2B5EF4-FFF2-40B4-BE49-F238E27FC236}">
                <a16:creationId xmlns:a16="http://schemas.microsoft.com/office/drawing/2014/main" id="{FFB8131D-C484-4474-A956-4B26DFD29BD0}"/>
              </a:ext>
            </a:extLst>
          </p:cNvPr>
          <p:cNvPicPr>
            <a:picLocks noChangeAspect="1"/>
          </p:cNvPicPr>
          <p:nvPr/>
        </p:nvPicPr>
        <p:blipFill>
          <a:blip r:embed="rId11"/>
          <a:stretch>
            <a:fillRect/>
          </a:stretch>
        </p:blipFill>
        <p:spPr>
          <a:xfrm>
            <a:off x="2556933" y="2575041"/>
            <a:ext cx="1370287" cy="1480246"/>
          </a:xfrm>
          <a:prstGeom prst="rect">
            <a:avLst/>
          </a:prstGeom>
        </p:spPr>
      </p:pic>
      <p:pic>
        <p:nvPicPr>
          <p:cNvPr id="19" name="Picture 18">
            <a:hlinkClick r:id="rId12" tooltip="Calm Zone.net"/>
            <a:extLst>
              <a:ext uri="{FF2B5EF4-FFF2-40B4-BE49-F238E27FC236}">
                <a16:creationId xmlns:a16="http://schemas.microsoft.com/office/drawing/2014/main" id="{A24EF19E-A482-4936-A3E6-2600A304AD21}"/>
              </a:ext>
            </a:extLst>
          </p:cNvPr>
          <p:cNvPicPr>
            <a:picLocks noChangeAspect="1"/>
          </p:cNvPicPr>
          <p:nvPr/>
        </p:nvPicPr>
        <p:blipFill>
          <a:blip r:embed="rId13"/>
          <a:stretch>
            <a:fillRect/>
          </a:stretch>
        </p:blipFill>
        <p:spPr>
          <a:xfrm>
            <a:off x="2491114" y="4403860"/>
            <a:ext cx="1586985" cy="667348"/>
          </a:xfrm>
          <a:prstGeom prst="rect">
            <a:avLst/>
          </a:prstGeom>
        </p:spPr>
      </p:pic>
      <p:pic>
        <p:nvPicPr>
          <p:cNvPr id="22" name="Picture 21">
            <a:hlinkClick r:id="rId14" tooltip="Help us create suicide-safer communities for veterans, by taking our free online training today."/>
            <a:extLst>
              <a:ext uri="{FF2B5EF4-FFF2-40B4-BE49-F238E27FC236}">
                <a16:creationId xmlns:a16="http://schemas.microsoft.com/office/drawing/2014/main" id="{D7B302FA-4F6B-4CD0-91BC-73365A6C3999}"/>
              </a:ext>
            </a:extLst>
          </p:cNvPr>
          <p:cNvPicPr>
            <a:picLocks noChangeAspect="1"/>
          </p:cNvPicPr>
          <p:nvPr/>
        </p:nvPicPr>
        <p:blipFill>
          <a:blip r:embed="rId15"/>
          <a:stretch>
            <a:fillRect/>
          </a:stretch>
        </p:blipFill>
        <p:spPr>
          <a:xfrm>
            <a:off x="873790" y="4454848"/>
            <a:ext cx="1381707" cy="823710"/>
          </a:xfrm>
          <a:prstGeom prst="rect">
            <a:avLst/>
          </a:prstGeom>
        </p:spPr>
      </p:pic>
      <p:pic>
        <p:nvPicPr>
          <p:cNvPr id="23" name="Picture 22">
            <a:hlinkClick r:id="rId16"/>
            <a:extLst>
              <a:ext uri="{FF2B5EF4-FFF2-40B4-BE49-F238E27FC236}">
                <a16:creationId xmlns:a16="http://schemas.microsoft.com/office/drawing/2014/main" id="{998D4759-FEE3-4B81-B6BD-7E70F6A92F42}"/>
              </a:ext>
            </a:extLst>
          </p:cNvPr>
          <p:cNvPicPr>
            <a:picLocks noChangeAspect="1"/>
          </p:cNvPicPr>
          <p:nvPr/>
        </p:nvPicPr>
        <p:blipFill>
          <a:blip r:embed="rId17"/>
          <a:stretch>
            <a:fillRect/>
          </a:stretch>
        </p:blipFill>
        <p:spPr>
          <a:xfrm>
            <a:off x="4077601" y="2575041"/>
            <a:ext cx="1295368" cy="1512037"/>
          </a:xfrm>
          <a:prstGeom prst="rect">
            <a:avLst/>
          </a:prstGeom>
        </p:spPr>
      </p:pic>
      <p:sp>
        <p:nvSpPr>
          <p:cNvPr id="24" name="TextBox 23">
            <a:extLst>
              <a:ext uri="{FF2B5EF4-FFF2-40B4-BE49-F238E27FC236}">
                <a16:creationId xmlns:a16="http://schemas.microsoft.com/office/drawing/2014/main" id="{CA45AD54-056F-4277-B85D-970A72D43D16}"/>
              </a:ext>
            </a:extLst>
          </p:cNvPr>
          <p:cNvSpPr txBox="1"/>
          <p:nvPr/>
        </p:nvSpPr>
        <p:spPr>
          <a:xfrm>
            <a:off x="3187575" y="5801834"/>
            <a:ext cx="1285928" cy="830997"/>
          </a:xfrm>
          <a:prstGeom prst="rect">
            <a:avLst/>
          </a:prstGeom>
          <a:noFill/>
        </p:spPr>
        <p:txBody>
          <a:bodyPr wrap="none" rtlCol="0">
            <a:spAutoFit/>
          </a:bodyPr>
          <a:lstStyle/>
          <a:p>
            <a:pPr algn="ctr"/>
            <a:r>
              <a:rPr lang="en-GB" sz="1200" b="1" dirty="0">
                <a:latin typeface="Calibri" panose="020F0502020204030204" pitchFamily="34" charset="0"/>
                <a:cs typeface="Calibri" panose="020F0502020204030204" pitchFamily="34" charset="0"/>
                <a:hlinkClick r:id="rId18"/>
              </a:rPr>
              <a:t>Photos of Hope </a:t>
            </a:r>
            <a:endParaRPr lang="en-GB" sz="1200" b="1" dirty="0">
              <a:latin typeface="Calibri" panose="020F0502020204030204" pitchFamily="34" charset="0"/>
              <a:cs typeface="Calibri" panose="020F0502020204030204" pitchFamily="34" charset="0"/>
            </a:endParaRPr>
          </a:p>
          <a:p>
            <a:pPr algn="ctr"/>
            <a:r>
              <a:rPr lang="en-GB" sz="1200" b="1" dirty="0">
                <a:latin typeface="Calibri" panose="020F0502020204030204" pitchFamily="34" charset="0"/>
                <a:cs typeface="Calibri" panose="020F0502020204030204" pitchFamily="34" charset="0"/>
              </a:rPr>
              <a:t>Virtual</a:t>
            </a:r>
          </a:p>
          <a:p>
            <a:pPr algn="ctr"/>
            <a:r>
              <a:rPr lang="en-GB" sz="1200" b="1" dirty="0">
                <a:latin typeface="Calibri" panose="020F0502020204030204" pitchFamily="34" charset="0"/>
                <a:cs typeface="Calibri" panose="020F0502020204030204" pitchFamily="34" charset="0"/>
              </a:rPr>
              <a:t>Art Exhibitions in</a:t>
            </a:r>
          </a:p>
          <a:p>
            <a:pPr algn="ctr"/>
            <a:r>
              <a:rPr lang="en-GB" sz="1200" b="1" dirty="0">
                <a:latin typeface="Calibri" panose="020F0502020204030204" pitchFamily="34" charset="0"/>
                <a:cs typeface="Calibri" panose="020F0502020204030204" pitchFamily="34" charset="0"/>
              </a:rPr>
              <a:t>Manchester UK</a:t>
            </a:r>
          </a:p>
        </p:txBody>
      </p:sp>
      <p:pic>
        <p:nvPicPr>
          <p:cNvPr id="25" name="Picture 24">
            <a:hlinkClick r:id="rId14" tooltip="Help us create suicide-safer communities for veterans, by taking our free online training today."/>
            <a:extLst>
              <a:ext uri="{FF2B5EF4-FFF2-40B4-BE49-F238E27FC236}">
                <a16:creationId xmlns:a16="http://schemas.microsoft.com/office/drawing/2014/main" id="{D1608AC9-FD8F-4AAB-A097-1353A172B083}"/>
              </a:ext>
            </a:extLst>
          </p:cNvPr>
          <p:cNvPicPr>
            <a:picLocks noChangeAspect="1"/>
          </p:cNvPicPr>
          <p:nvPr/>
        </p:nvPicPr>
        <p:blipFill>
          <a:blip r:embed="rId19"/>
          <a:stretch>
            <a:fillRect/>
          </a:stretch>
        </p:blipFill>
        <p:spPr>
          <a:xfrm>
            <a:off x="888263" y="5281076"/>
            <a:ext cx="1381707" cy="310229"/>
          </a:xfrm>
          <a:prstGeom prst="rect">
            <a:avLst/>
          </a:prstGeom>
        </p:spPr>
      </p:pic>
      <p:sp>
        <p:nvSpPr>
          <p:cNvPr id="26" name="TextBox 25">
            <a:extLst>
              <a:ext uri="{FF2B5EF4-FFF2-40B4-BE49-F238E27FC236}">
                <a16:creationId xmlns:a16="http://schemas.microsoft.com/office/drawing/2014/main" id="{147870F9-3952-41E3-94CB-5BC0FEB4DFA0}"/>
              </a:ext>
            </a:extLst>
          </p:cNvPr>
          <p:cNvSpPr txBox="1"/>
          <p:nvPr/>
        </p:nvSpPr>
        <p:spPr>
          <a:xfrm>
            <a:off x="5407193" y="3163872"/>
            <a:ext cx="2003168" cy="461665"/>
          </a:xfrm>
          <a:prstGeom prst="rect">
            <a:avLst/>
          </a:prstGeom>
          <a:noFill/>
        </p:spPr>
        <p:txBody>
          <a:bodyPr wrap="square">
            <a:spAutoFit/>
          </a:bodyPr>
          <a:lstStyle/>
          <a:p>
            <a:r>
              <a:rPr lang="en-GB" sz="1200" b="0" i="0" u="none" strike="noStrike" kern="1200" dirty="0">
                <a:solidFill>
                  <a:schemeClr val="dk1"/>
                </a:solidFill>
                <a:effectLst/>
                <a:latin typeface="Calibri" panose="020F0502020204030204" pitchFamily="34" charset="0"/>
                <a:cs typeface="Calibri" panose="020F0502020204030204" pitchFamily="34" charset="0"/>
              </a:rPr>
              <a:t>Anti-harm web browser tool </a:t>
            </a:r>
            <a:endParaRPr lang="en-GB" sz="1200" b="0" i="0" u="none" strike="noStrike" kern="1200" dirty="0">
              <a:solidFill>
                <a:schemeClr val="dk1"/>
              </a:solidFill>
              <a:effectLst/>
              <a:latin typeface="Calibri" panose="020F0502020204030204" pitchFamily="34" charset="0"/>
              <a:cs typeface="Calibri" panose="020F0502020204030204" pitchFamily="34" charset="0"/>
              <a:hlinkClick r:id="rId20"/>
            </a:endParaRPr>
          </a:p>
          <a:p>
            <a:r>
              <a:rPr lang="en-GB" sz="1200" b="0" i="0" u="none" strike="noStrike" kern="1200" dirty="0">
                <a:solidFill>
                  <a:schemeClr val="dk1"/>
                </a:solidFill>
                <a:effectLst/>
                <a:latin typeface="Calibri" panose="020F0502020204030204" pitchFamily="34" charset="0"/>
                <a:cs typeface="Calibri" panose="020F0502020204030204" pitchFamily="34" charset="0"/>
                <a:hlinkClick r:id="rId20"/>
              </a:rPr>
              <a:t>Watch explainer video </a:t>
            </a:r>
            <a:endParaRPr lang="en-GB" sz="1200" dirty="0">
              <a:latin typeface="Calibri" panose="020F0502020204030204" pitchFamily="34" charset="0"/>
              <a:cs typeface="Calibri" panose="020F0502020204030204" pitchFamily="34" charset="0"/>
            </a:endParaRPr>
          </a:p>
        </p:txBody>
      </p:sp>
      <p:pic>
        <p:nvPicPr>
          <p:cNvPr id="27" name="Picture 26">
            <a:hlinkClick r:id="rId6" tooltip="Watch The Last Photo - SUICIDAL DOESN’T ALWAYS LOOK SUICIDAL"/>
            <a:extLst>
              <a:ext uri="{FF2B5EF4-FFF2-40B4-BE49-F238E27FC236}">
                <a16:creationId xmlns:a16="http://schemas.microsoft.com/office/drawing/2014/main" id="{88EA4899-3A96-48A1-9442-B62B71063448}"/>
              </a:ext>
            </a:extLst>
          </p:cNvPr>
          <p:cNvPicPr>
            <a:picLocks noChangeAspect="1"/>
          </p:cNvPicPr>
          <p:nvPr/>
        </p:nvPicPr>
        <p:blipFill>
          <a:blip r:embed="rId21"/>
          <a:stretch>
            <a:fillRect/>
          </a:stretch>
        </p:blipFill>
        <p:spPr>
          <a:xfrm>
            <a:off x="4196468" y="4368787"/>
            <a:ext cx="972194" cy="311600"/>
          </a:xfrm>
          <a:prstGeom prst="rect">
            <a:avLst/>
          </a:prstGeom>
        </p:spPr>
      </p:pic>
      <p:pic>
        <p:nvPicPr>
          <p:cNvPr id="29" name="object 6">
            <a:hlinkClick r:id="rId22" tooltip="Nottinghamshire.gov.uk suicide prevention"/>
            <a:extLst>
              <a:ext uri="{FF2B5EF4-FFF2-40B4-BE49-F238E27FC236}">
                <a16:creationId xmlns:a16="http://schemas.microsoft.com/office/drawing/2014/main" id="{1A469752-7611-4916-BC7D-4448AD3A1CE5}"/>
              </a:ext>
            </a:extLst>
          </p:cNvPr>
          <p:cNvPicPr/>
          <p:nvPr/>
        </p:nvPicPr>
        <p:blipFill>
          <a:blip r:embed="rId23" cstate="print"/>
          <a:stretch>
            <a:fillRect/>
          </a:stretch>
        </p:blipFill>
        <p:spPr>
          <a:xfrm>
            <a:off x="5665876" y="3910696"/>
            <a:ext cx="3098823" cy="571999"/>
          </a:xfrm>
          <a:prstGeom prst="rect">
            <a:avLst/>
          </a:prstGeom>
        </p:spPr>
      </p:pic>
      <p:sp>
        <p:nvSpPr>
          <p:cNvPr id="30" name="TextBox 29">
            <a:extLst>
              <a:ext uri="{FF2B5EF4-FFF2-40B4-BE49-F238E27FC236}">
                <a16:creationId xmlns:a16="http://schemas.microsoft.com/office/drawing/2014/main" id="{13EDC2E8-E3C2-4413-98D8-EDA53A8BDA60}"/>
              </a:ext>
            </a:extLst>
          </p:cNvPr>
          <p:cNvSpPr txBox="1"/>
          <p:nvPr/>
        </p:nvSpPr>
        <p:spPr>
          <a:xfrm>
            <a:off x="491765" y="7385679"/>
            <a:ext cx="10224996"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sp>
        <p:nvSpPr>
          <p:cNvPr id="31" name="TextBox 30">
            <a:extLst>
              <a:ext uri="{FF2B5EF4-FFF2-40B4-BE49-F238E27FC236}">
                <a16:creationId xmlns:a16="http://schemas.microsoft.com/office/drawing/2014/main" id="{A4A70A19-9510-4639-8188-53A962EC0B8C}"/>
              </a:ext>
            </a:extLst>
          </p:cNvPr>
          <p:cNvSpPr txBox="1"/>
          <p:nvPr/>
        </p:nvSpPr>
        <p:spPr>
          <a:xfrm>
            <a:off x="5321031" y="4900420"/>
            <a:ext cx="1806098" cy="1770698"/>
          </a:xfrm>
          <a:prstGeom prst="flowChartAlternateProcess">
            <a:avLst/>
          </a:prstGeom>
          <a:blipFill>
            <a:blip r:embed="rId24"/>
            <a:stretch>
              <a:fillRect/>
            </a:stretch>
          </a:blipFill>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GB" sz="1400" b="1" dirty="0">
                <a:solidFill>
                  <a:srgbClr val="FFFF00"/>
                </a:solidFill>
                <a:latin typeface="Calibri" panose="020F0502020204030204" pitchFamily="34" charset="0"/>
                <a:cs typeface="Calibri" panose="020F0502020204030204" pitchFamily="34" charset="0"/>
                <a:hlinkClick r:id="rId25">
                  <a:extLst>
                    <a:ext uri="{A12FA001-AC4F-418D-AE19-62706E023703}">
                      <ahyp:hlinkClr xmlns:ahyp="http://schemas.microsoft.com/office/drawing/2018/hyperlinkcolor" val="tx"/>
                    </a:ext>
                  </a:extLst>
                </a:hlinkClick>
              </a:rPr>
              <a:t>Remember to Click here &amp; Make a Pledge </a:t>
            </a:r>
            <a:endParaRPr lang="en-GB" sz="1400" b="1" dirty="0">
              <a:solidFill>
                <a:srgbClr val="FFFF00"/>
              </a:solidFill>
              <a:latin typeface="Calibri" panose="020F0502020204030204" pitchFamily="34" charset="0"/>
              <a:cs typeface="Calibri" panose="020F0502020204030204" pitchFamily="34" charset="0"/>
            </a:endParaRPr>
          </a:p>
          <a:p>
            <a:pPr marL="0" marR="0" lvl="0" indent="0" algn="ctr" defTabSz="1005840" rtl="0" eaLnBrk="1" fontAlgn="auto" latinLnBrk="0" hangingPunct="1">
              <a:lnSpc>
                <a:spcPct val="100000"/>
              </a:lnSpc>
              <a:spcBef>
                <a:spcPts val="0"/>
              </a:spcBef>
              <a:spcAft>
                <a:spcPts val="0"/>
              </a:spcAft>
              <a:buClrTx/>
              <a:buSzTx/>
              <a:buFontTx/>
              <a:buNone/>
              <a:tabLst/>
              <a:defRPr/>
            </a:pPr>
            <a:r>
              <a:rPr lang="en-GB" sz="1400" b="1" dirty="0">
                <a:solidFill>
                  <a:srgbClr val="FFFF00"/>
                </a:solidFill>
                <a:latin typeface="Calibri" panose="020F0502020204030204" pitchFamily="34" charset="0"/>
                <a:cs typeface="Calibri" panose="020F0502020204030204" pitchFamily="34" charset="0"/>
              </a:rPr>
              <a:t>on our Bassetlaw Suicide Prevention  Alliance  </a:t>
            </a:r>
          </a:p>
          <a:p>
            <a:pPr marL="0" marR="0" lvl="0" indent="0" algn="ctr" defTabSz="1005840" rtl="0" eaLnBrk="1" fontAlgn="auto" latinLnBrk="0" hangingPunct="1">
              <a:lnSpc>
                <a:spcPct val="100000"/>
              </a:lnSpc>
              <a:spcBef>
                <a:spcPts val="0"/>
              </a:spcBef>
              <a:spcAft>
                <a:spcPts val="0"/>
              </a:spcAft>
              <a:buClrTx/>
              <a:buSzTx/>
              <a:buFontTx/>
              <a:buNone/>
              <a:tabLst/>
              <a:defRPr/>
            </a:pPr>
            <a:r>
              <a:rPr lang="en-GB" sz="1400" b="1" dirty="0">
                <a:solidFill>
                  <a:srgbClr val="FFFF00"/>
                </a:solidFill>
                <a:latin typeface="Calibri" panose="020F0502020204030204" pitchFamily="34" charset="0"/>
                <a:cs typeface="Calibri" panose="020F0502020204030204" pitchFamily="34" charset="0"/>
              </a:rPr>
              <a:t>Pledge Wall</a:t>
            </a:r>
          </a:p>
        </p:txBody>
      </p:sp>
      <p:pic>
        <p:nvPicPr>
          <p:cNvPr id="28" name="Picture 27">
            <a:hlinkClick r:id="rId20" tooltip="R;pple provides hope and encouragement to keep safe at your most vulnerable point."/>
            <a:extLst>
              <a:ext uri="{FF2B5EF4-FFF2-40B4-BE49-F238E27FC236}">
                <a16:creationId xmlns:a16="http://schemas.microsoft.com/office/drawing/2014/main" id="{6DE8F43E-2227-4718-8D44-90F2678E5009}"/>
              </a:ext>
            </a:extLst>
          </p:cNvPr>
          <p:cNvPicPr>
            <a:picLocks noChangeAspect="1"/>
          </p:cNvPicPr>
          <p:nvPr/>
        </p:nvPicPr>
        <p:blipFill>
          <a:blip r:embed="rId26"/>
          <a:stretch>
            <a:fillRect/>
          </a:stretch>
        </p:blipFill>
        <p:spPr>
          <a:xfrm>
            <a:off x="5483579" y="2635584"/>
            <a:ext cx="1551329" cy="520580"/>
          </a:xfrm>
          <a:prstGeom prst="rect">
            <a:avLst/>
          </a:prstGeom>
        </p:spPr>
      </p:pic>
      <p:sp>
        <p:nvSpPr>
          <p:cNvPr id="33" name="TextBox 32">
            <a:extLst>
              <a:ext uri="{FF2B5EF4-FFF2-40B4-BE49-F238E27FC236}">
                <a16:creationId xmlns:a16="http://schemas.microsoft.com/office/drawing/2014/main" id="{1560A50A-F36B-483A-B0B8-1A89B2737CEA}"/>
              </a:ext>
            </a:extLst>
          </p:cNvPr>
          <p:cNvSpPr txBox="1"/>
          <p:nvPr/>
        </p:nvSpPr>
        <p:spPr>
          <a:xfrm>
            <a:off x="7215288" y="5066131"/>
            <a:ext cx="2158217" cy="1169551"/>
          </a:xfrm>
          <a:prstGeom prst="rect">
            <a:avLst/>
          </a:prstGeom>
          <a:noFill/>
        </p:spPr>
        <p:txBody>
          <a:bodyPr wrap="square">
            <a:spAutoFit/>
          </a:bodyPr>
          <a:lstStyle/>
          <a:p>
            <a:pPr algn="ctr"/>
            <a:r>
              <a:rPr lang="en-GB" sz="1400" b="1" i="1" dirty="0">
                <a:solidFill>
                  <a:srgbClr val="FFFF00"/>
                </a:solidFill>
                <a:latin typeface="Calibri" panose="020F0502020204030204" pitchFamily="34" charset="0"/>
                <a:cs typeface="Calibri" panose="020F0502020204030204" pitchFamily="34" charset="0"/>
                <a:hlinkClick r:id="rId27" action="ppaction://hlinkfile" tooltip="Bassetlaw Adult Mental Health Community Providers poster A3 "/>
              </a:rPr>
              <a:t>DOWNLOAD</a:t>
            </a:r>
            <a:endParaRPr lang="en-GB" sz="1400" b="1" i="1" dirty="0">
              <a:solidFill>
                <a:srgbClr val="FFFF00"/>
              </a:solidFill>
              <a:latin typeface="Calibri" panose="020F0502020204030204" pitchFamily="34" charset="0"/>
              <a:cs typeface="Calibri" panose="020F0502020204030204" pitchFamily="34" charset="0"/>
            </a:endParaRPr>
          </a:p>
          <a:p>
            <a:pPr algn="ctr"/>
            <a:r>
              <a:rPr lang="en-GB" sz="1400" dirty="0">
                <a:latin typeface="Calibri" panose="020F0502020204030204" pitchFamily="34" charset="0"/>
                <a:cs typeface="Calibri" panose="020F0502020204030204" pitchFamily="34" charset="0"/>
              </a:rPr>
              <a:t>Bassetlaw Adult Mental Health Support - Community Providers poster – A3</a:t>
            </a:r>
          </a:p>
        </p:txBody>
      </p:sp>
    </p:spTree>
    <p:extLst>
      <p:ext uri="{BB962C8B-B14F-4D97-AF65-F5344CB8AC3E}">
        <p14:creationId xmlns:p14="http://schemas.microsoft.com/office/powerpoint/2010/main" val="134522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100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6218809" y="3331060"/>
            <a:ext cx="5239" cy="418256"/>
          </a:xfrm>
          <a:prstGeom prst="rect">
            <a:avLst/>
          </a:prstGeom>
        </p:spPr>
        <p:txBody>
          <a:bodyPr lIns="0" tIns="0" rIns="0" bIns="0" rtlCol="0" anchor="t">
            <a:spAutoFit/>
          </a:bodyPr>
          <a:lstStyle/>
          <a:p>
            <a:pPr algn="ctr">
              <a:lnSpc>
                <a:spcPts val="4003"/>
              </a:lnSpc>
            </a:pPr>
            <a:endParaRPr sz="990" dirty="0"/>
          </a:p>
        </p:txBody>
      </p:sp>
      <p:sp>
        <p:nvSpPr>
          <p:cNvPr id="13" name="TextBox 13"/>
          <p:cNvSpPr txBox="1"/>
          <p:nvPr/>
        </p:nvSpPr>
        <p:spPr>
          <a:xfrm>
            <a:off x="803961" y="939308"/>
            <a:ext cx="4452885" cy="461665"/>
          </a:xfrm>
          <a:prstGeom prst="rect">
            <a:avLst/>
          </a:prstGeom>
        </p:spPr>
        <p:txBody>
          <a:bodyPr wrap="square" lIns="0" tIns="0" rIns="0" bIns="0" rtlCol="0" anchor="t">
            <a:spAutoFit/>
          </a:bodyPr>
          <a:lstStyle/>
          <a:p>
            <a:pPr>
              <a:lnSpc>
                <a:spcPts val="3619"/>
              </a:lnSpc>
            </a:pPr>
            <a:r>
              <a:rPr lang="en-US" sz="3200" b="1" dirty="0">
                <a:solidFill>
                  <a:schemeClr val="tx1"/>
                </a:solidFill>
                <a:latin typeface="Calibri" panose="020F0502020204030204" pitchFamily="34" charset="0"/>
                <a:cs typeface="Calibri" panose="020F0502020204030204" pitchFamily="34" charset="0"/>
              </a:rPr>
              <a:t>Support Services </a:t>
            </a:r>
            <a:r>
              <a:rPr lang="en-US" sz="3200" dirty="0">
                <a:solidFill>
                  <a:srgbClr val="000000"/>
                </a:solidFill>
                <a:latin typeface="Corben"/>
              </a:rPr>
              <a:t> </a:t>
            </a:r>
          </a:p>
        </p:txBody>
      </p:sp>
      <p:sp>
        <p:nvSpPr>
          <p:cNvPr id="21" name="TextBox 20">
            <a:extLst>
              <a:ext uri="{FF2B5EF4-FFF2-40B4-BE49-F238E27FC236}">
                <a16:creationId xmlns:a16="http://schemas.microsoft.com/office/drawing/2014/main" id="{2CCC60AE-70CF-4E0C-947A-ED18DD82AD98}"/>
              </a:ext>
            </a:extLst>
          </p:cNvPr>
          <p:cNvSpPr txBox="1"/>
          <p:nvPr/>
        </p:nvSpPr>
        <p:spPr>
          <a:xfrm>
            <a:off x="686652" y="1883324"/>
            <a:ext cx="8583716" cy="584775"/>
          </a:xfrm>
          <a:prstGeom prst="rect">
            <a:avLst/>
          </a:prstGeom>
          <a:noFill/>
        </p:spPr>
        <p:txBody>
          <a:bodyPr wrap="square" rtlCol="0">
            <a:spAutoFit/>
          </a:bodyPr>
          <a:lstStyle/>
          <a:p>
            <a:pPr marL="356235" lvl="1"/>
            <a:endParaRPr lang="en-US" sz="1600" dirty="0">
              <a:latin typeface="Calibri" panose="020F0502020204030204" pitchFamily="34" charset="0"/>
              <a:ea typeface="+mn-lt"/>
              <a:cs typeface="Calibri" panose="020F0502020204030204" pitchFamily="34" charset="0"/>
            </a:endParaRPr>
          </a:p>
          <a:p>
            <a:pPr marL="356235" lvl="1"/>
            <a:endParaRPr lang="en-US" sz="1600" dirty="0">
              <a:latin typeface="Calibri" panose="020F0502020204030204" pitchFamily="34" charset="0"/>
              <a:ea typeface="+mn-lt"/>
              <a:cs typeface="Calibri" panose="020F0502020204030204" pitchFamily="34" charset="0"/>
            </a:endParaRPr>
          </a:p>
        </p:txBody>
      </p:sp>
      <p:sp>
        <p:nvSpPr>
          <p:cNvPr id="11" name="TextBox 10">
            <a:extLst>
              <a:ext uri="{FF2B5EF4-FFF2-40B4-BE49-F238E27FC236}">
                <a16:creationId xmlns:a16="http://schemas.microsoft.com/office/drawing/2014/main" id="{FDB20814-F0DC-4135-B9A0-8158D3203CD3}"/>
              </a:ext>
            </a:extLst>
          </p:cNvPr>
          <p:cNvSpPr txBox="1"/>
          <p:nvPr/>
        </p:nvSpPr>
        <p:spPr>
          <a:xfrm>
            <a:off x="859890" y="1911377"/>
            <a:ext cx="8410478" cy="3675878"/>
          </a:xfrm>
          <a:prstGeom prst="rect">
            <a:avLst/>
          </a:prstGeom>
          <a:noFill/>
        </p:spPr>
        <p:txBody>
          <a:bodyPr wrap="square">
            <a:spAutoFit/>
          </a:bodyPr>
          <a:lstStyle/>
          <a:p>
            <a:pPr algn="ctr" defTabSz="806867">
              <a:lnSpc>
                <a:spcPct val="90000"/>
              </a:lnSpc>
              <a:buClr>
                <a:schemeClr val="accent1"/>
              </a:buClr>
              <a:buFont typeface="Calibri" panose="020F0502020204030204" pitchFamily="34" charset="0"/>
            </a:pPr>
            <a:r>
              <a:rPr lang="en-US" sz="1800" dirty="0">
                <a:solidFill>
                  <a:schemeClr val="tx1"/>
                </a:solidFill>
                <a:latin typeface="Calibri" panose="020F0502020204030204" pitchFamily="34" charset="0"/>
                <a:cs typeface="Calibri" panose="020F0502020204030204" pitchFamily="34" charset="0"/>
              </a:rPr>
              <a:t> </a:t>
            </a:r>
          </a:p>
          <a:p>
            <a:pPr defTabSz="806867">
              <a:spcBef>
                <a:spcPts val="176"/>
              </a:spcBef>
              <a:buClr>
                <a:schemeClr val="accent1"/>
              </a:buClr>
              <a:buFont typeface="Calibri" panose="020F0502020204030204" pitchFamily="34" charset="0"/>
            </a:pPr>
            <a:r>
              <a:rPr lang="en-US" sz="1400" b="1" dirty="0">
                <a:solidFill>
                  <a:schemeClr val="tx1"/>
                </a:solidFill>
                <a:latin typeface="Calibri" panose="020F0502020204030204" pitchFamily="34" charset="0"/>
                <a:cs typeface="Calibri" panose="020F0502020204030204" pitchFamily="34" charset="0"/>
              </a:rPr>
              <a:t>Suicide and mental ill health can be a difficult topic. </a:t>
            </a:r>
            <a:endParaRPr lang="en-US" sz="1400" b="1" dirty="0">
              <a:latin typeface="Calibri" panose="020F0502020204030204" pitchFamily="34" charset="0"/>
              <a:cs typeface="Calibri" panose="020F0502020204030204" pitchFamily="34" charset="0"/>
            </a:endParaRPr>
          </a:p>
          <a:p>
            <a:pPr defTabSz="806867">
              <a:spcBef>
                <a:spcPts val="176"/>
              </a:spcBef>
              <a:buClr>
                <a:schemeClr val="accent1"/>
              </a:buClr>
              <a:buFont typeface="Calibri" panose="020F0502020204030204" pitchFamily="34" charset="0"/>
            </a:pPr>
            <a:endParaRPr lang="en-US" sz="1400" b="1" dirty="0">
              <a:solidFill>
                <a:schemeClr val="tx1"/>
              </a:solidFill>
              <a:latin typeface="Calibri" panose="020F0502020204030204" pitchFamily="34" charset="0"/>
              <a:cs typeface="Calibri" panose="020F0502020204030204" pitchFamily="34" charset="0"/>
            </a:endParaRPr>
          </a:p>
          <a:p>
            <a:pPr defTabSz="806867">
              <a:spcBef>
                <a:spcPts val="176"/>
              </a:spcBef>
              <a:buClr>
                <a:schemeClr val="accent1"/>
              </a:buClr>
              <a:buFont typeface="Calibri" panose="020F0502020204030204" pitchFamily="34" charset="0"/>
            </a:pPr>
            <a:r>
              <a:rPr lang="en-US" sz="1400" b="1" dirty="0">
                <a:solidFill>
                  <a:schemeClr val="tx1"/>
                </a:solidFill>
                <a:latin typeface="Calibri" panose="020F0502020204030204" pitchFamily="34" charset="0"/>
                <a:cs typeface="Calibri" panose="020F0502020204030204" pitchFamily="34" charset="0"/>
              </a:rPr>
              <a:t>Please keep yourself safe and seek support if you need it.  You can get support from the following organisations. </a:t>
            </a:r>
          </a:p>
          <a:p>
            <a:pPr algn="ctr" defTabSz="806867">
              <a:spcBef>
                <a:spcPts val="176"/>
              </a:spcBef>
              <a:buClr>
                <a:schemeClr val="accent1"/>
              </a:buClr>
              <a:buFont typeface="Calibri" panose="020F0502020204030204" pitchFamily="34" charset="0"/>
            </a:pPr>
            <a:endParaRPr lang="en-US" sz="1400" b="1" dirty="0">
              <a:solidFill>
                <a:schemeClr val="tx1"/>
              </a:solidFill>
              <a:latin typeface="Calibri" panose="020F0502020204030204" pitchFamily="34" charset="0"/>
              <a:cs typeface="Calibri" panose="020F0502020204030204" pitchFamily="34" charset="0"/>
            </a:endParaRPr>
          </a:p>
          <a:p>
            <a:pPr lvl="0" defTabSz="914400">
              <a:buClr>
                <a:schemeClr val="accent1"/>
              </a:buClr>
            </a:pPr>
            <a:r>
              <a:rPr lang="en-US" sz="1400" b="1" dirty="0">
                <a:solidFill>
                  <a:schemeClr val="tx1"/>
                </a:solidFill>
                <a:latin typeface="Calibri" panose="020F0502020204030204" pitchFamily="34" charset="0"/>
                <a:cs typeface="Calibri" panose="020F0502020204030204" pitchFamily="34" charset="0"/>
              </a:rPr>
              <a:t>Nottinghamshire Crisis Line (24/7) 0808 196 3779 </a:t>
            </a:r>
            <a:r>
              <a:rPr lang="en-US" sz="1400" b="1" u="sng"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Help in a crisis (nottinghamshirehealthcare.nhs.uk)</a:t>
            </a:r>
            <a:endParaRPr lang="en-US" sz="1400" b="1" u="sng" dirty="0">
              <a:solidFill>
                <a:schemeClr val="tx1"/>
              </a:solidFill>
              <a:latin typeface="Calibri" panose="020F0502020204030204" pitchFamily="34" charset="0"/>
              <a:cs typeface="Calibri" panose="020F0502020204030204" pitchFamily="34" charset="0"/>
            </a:endParaRPr>
          </a:p>
          <a:p>
            <a:pPr lvl="0" defTabSz="914400">
              <a:buClr>
                <a:schemeClr val="accent1"/>
              </a:buClr>
            </a:pPr>
            <a:endParaRPr lang="en-US" sz="1400" b="1" dirty="0">
              <a:solidFill>
                <a:schemeClr val="tx1"/>
              </a:solidFill>
              <a:latin typeface="Calibri" panose="020F0502020204030204" pitchFamily="34" charset="0"/>
              <a:cs typeface="Calibri" panose="020F0502020204030204" pitchFamily="34" charset="0"/>
            </a:endParaRPr>
          </a:p>
          <a:p>
            <a:pPr lvl="0" defTabSz="914400">
              <a:buClr>
                <a:schemeClr val="accent1"/>
              </a:buClr>
            </a:pPr>
            <a:r>
              <a:rPr lang="en-US" sz="1400" b="1" dirty="0">
                <a:solidFill>
                  <a:schemeClr val="tx1"/>
                </a:solidFill>
                <a:latin typeface="Calibri" panose="020F0502020204030204" pitchFamily="34" charset="0"/>
                <a:cs typeface="Calibri" panose="020F0502020204030204" pitchFamily="34" charset="0"/>
              </a:rPr>
              <a:t>Samaritans (24/7) 116 123 </a:t>
            </a:r>
            <a:r>
              <a:rPr lang="en-US" sz="1400" b="1" u="sng"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Samaritans | Every life lost to suicide is a tragedy | Here to listen</a:t>
            </a:r>
            <a:endParaRPr lang="en-US" sz="1400" b="1" u="sng" dirty="0">
              <a:latin typeface="Calibri" panose="020F0502020204030204" pitchFamily="34" charset="0"/>
              <a:cs typeface="Calibri" panose="020F0502020204030204" pitchFamily="34" charset="0"/>
            </a:endParaRPr>
          </a:p>
          <a:p>
            <a:pPr lvl="0" defTabSz="914400">
              <a:buClr>
                <a:schemeClr val="accent1"/>
              </a:buClr>
            </a:pPr>
            <a:endParaRPr lang="en-US" sz="1400" b="1" u="sng" dirty="0">
              <a:solidFill>
                <a:srgbClr val="000000"/>
              </a:solidFill>
              <a:latin typeface="Calibri" panose="020F0502020204030204" pitchFamily="34" charset="0"/>
              <a:cs typeface="Calibri" panose="020F0502020204030204" pitchFamily="34" charset="0"/>
            </a:endParaRPr>
          </a:p>
          <a:p>
            <a:pPr lvl="0" defTabSz="914400">
              <a:buClr>
                <a:schemeClr val="accent1"/>
              </a:buClr>
            </a:pPr>
            <a:r>
              <a:rPr lang="en-US" sz="1400" b="1" dirty="0">
                <a:solidFill>
                  <a:srgbClr val="000000"/>
                </a:solidFill>
                <a:latin typeface="Calibri" panose="020F0502020204030204" pitchFamily="34" charset="0"/>
                <a:cs typeface="Calibri" panose="020F0502020204030204" pitchFamily="34" charset="0"/>
              </a:rPr>
              <a:t>Stay Alive app www.stayalive.app </a:t>
            </a:r>
          </a:p>
          <a:p>
            <a:endParaRPr lang="en-US" sz="1400" b="1" dirty="0">
              <a:latin typeface="Calibri" panose="020F0502020204030204" pitchFamily="34" charset="0"/>
              <a:cs typeface="Calibri" panose="020F0502020204030204" pitchFamily="34" charset="0"/>
            </a:endParaRPr>
          </a:p>
          <a:p>
            <a:r>
              <a:rPr lang="en-US" sz="1400" b="1" dirty="0">
                <a:solidFill>
                  <a:srgbClr val="000000"/>
                </a:solidFill>
                <a:latin typeface="Calibri" panose="020F0502020204030204" pitchFamily="34" charset="0"/>
                <a:cs typeface="Calibri" panose="020F0502020204030204" pitchFamily="34" charset="0"/>
              </a:rPr>
              <a:t>SHOUT – text SHOUT to 85258 (24/7)</a:t>
            </a:r>
          </a:p>
          <a:p>
            <a:endParaRPr lang="en-US" sz="1400" b="1" dirty="0">
              <a:latin typeface="Calibri" panose="020F0502020204030204" pitchFamily="34" charset="0"/>
              <a:ea typeface="+mn-lt"/>
              <a:cs typeface="Calibri" panose="020F0502020204030204" pitchFamily="34" charset="0"/>
            </a:endParaRPr>
          </a:p>
          <a:p>
            <a:r>
              <a:rPr lang="en-US" sz="1400" b="1" dirty="0">
                <a:latin typeface="Calibri" panose="020F0502020204030204" pitchFamily="34" charset="0"/>
                <a:ea typeface="+mn-lt"/>
                <a:cs typeface="Calibri" panose="020F0502020204030204" pitchFamily="34" charset="0"/>
              </a:rPr>
              <a:t>CALM, for men: 0800 585858 or </a:t>
            </a:r>
            <a:r>
              <a:rPr lang="en-US" sz="1400" b="1" u="sng" dirty="0">
                <a:latin typeface="Calibri" panose="020F0502020204030204" pitchFamily="34" charset="0"/>
                <a:ea typeface="+mn-lt"/>
                <a:cs typeface="Calibri" panose="020F0502020204030204" pitchFamily="34" charset="0"/>
                <a:hlinkClick r:id="rId5"/>
              </a:rPr>
              <a:t>webchat</a:t>
            </a:r>
            <a:r>
              <a:rPr lang="en-US" sz="1400" b="1" dirty="0">
                <a:latin typeface="Calibri" panose="020F0502020204030204" pitchFamily="34" charset="0"/>
                <a:ea typeface="+mn-lt"/>
                <a:cs typeface="Calibri" panose="020F0502020204030204" pitchFamily="34" charset="0"/>
              </a:rPr>
              <a:t> (5pm-midnight, 365 days per year)</a:t>
            </a:r>
            <a:endParaRPr lang="en-US" sz="1400" b="1" dirty="0">
              <a:latin typeface="Calibri" panose="020F0502020204030204" pitchFamily="34" charset="0"/>
              <a:cs typeface="Calibri" panose="020F0502020204030204" pitchFamily="34" charset="0"/>
            </a:endParaRPr>
          </a:p>
          <a:p>
            <a:endParaRPr lang="en-US" sz="1400" b="1" dirty="0">
              <a:latin typeface="Calibri" panose="020F0502020204030204" pitchFamily="34" charset="0"/>
              <a:ea typeface="+mn-lt"/>
              <a:cs typeface="Calibri" panose="020F0502020204030204" pitchFamily="34" charset="0"/>
            </a:endParaRPr>
          </a:p>
          <a:p>
            <a:r>
              <a:rPr lang="en-US" sz="1400" b="1" dirty="0">
                <a:latin typeface="Calibri" panose="020F0502020204030204" pitchFamily="34" charset="0"/>
                <a:ea typeface="+mn-lt"/>
                <a:cs typeface="Calibri" panose="020F0502020204030204" pitchFamily="34" charset="0"/>
              </a:rPr>
              <a:t>PAPYRUS Hopeline: 0800 068 4141 (9am-midnight) for children and young people under the age of 35</a:t>
            </a:r>
          </a:p>
        </p:txBody>
      </p:sp>
      <p:pic>
        <p:nvPicPr>
          <p:cNvPr id="29" name="object 3">
            <a:extLst>
              <a:ext uri="{FF2B5EF4-FFF2-40B4-BE49-F238E27FC236}">
                <a16:creationId xmlns:a16="http://schemas.microsoft.com/office/drawing/2014/main" id="{24B6DB43-4FA4-4DF6-A36E-4A719630B25D}"/>
              </a:ext>
            </a:extLst>
          </p:cNvPr>
          <p:cNvPicPr/>
          <p:nvPr/>
        </p:nvPicPr>
        <p:blipFill>
          <a:blip r:embed="rId6" cstate="print"/>
          <a:stretch>
            <a:fillRect/>
          </a:stretch>
        </p:blipFill>
        <p:spPr>
          <a:xfrm>
            <a:off x="7145518" y="761283"/>
            <a:ext cx="2002302" cy="1444203"/>
          </a:xfrm>
          <a:prstGeom prst="rect">
            <a:avLst/>
          </a:prstGeom>
        </p:spPr>
      </p:pic>
      <p:pic>
        <p:nvPicPr>
          <p:cNvPr id="30" name="object 5">
            <a:extLst>
              <a:ext uri="{FF2B5EF4-FFF2-40B4-BE49-F238E27FC236}">
                <a16:creationId xmlns:a16="http://schemas.microsoft.com/office/drawing/2014/main" id="{16AF00B1-D6C2-4CD2-B1C9-6C7D9AEAF149}"/>
              </a:ext>
            </a:extLst>
          </p:cNvPr>
          <p:cNvPicPr/>
          <p:nvPr/>
        </p:nvPicPr>
        <p:blipFill>
          <a:blip r:embed="rId7" cstate="print"/>
          <a:stretch>
            <a:fillRect/>
          </a:stretch>
        </p:blipFill>
        <p:spPr>
          <a:xfrm>
            <a:off x="734744" y="5793672"/>
            <a:ext cx="1944535" cy="1165879"/>
          </a:xfrm>
          <a:prstGeom prst="rect">
            <a:avLst/>
          </a:prstGeom>
        </p:spPr>
      </p:pic>
      <p:sp>
        <p:nvSpPr>
          <p:cNvPr id="31" name="object 2">
            <a:extLst>
              <a:ext uri="{FF2B5EF4-FFF2-40B4-BE49-F238E27FC236}">
                <a16:creationId xmlns:a16="http://schemas.microsoft.com/office/drawing/2014/main" id="{C6B65B54-88BC-4498-8E74-F0F1A82B0680}"/>
              </a:ext>
            </a:extLst>
          </p:cNvPr>
          <p:cNvSpPr/>
          <p:nvPr/>
        </p:nvSpPr>
        <p:spPr>
          <a:xfrm rot="199452">
            <a:off x="833639" y="5835509"/>
            <a:ext cx="1746743" cy="1074302"/>
          </a:xfrm>
          <a:custGeom>
            <a:avLst/>
            <a:gdLst/>
            <a:ahLst/>
            <a:cxnLst/>
            <a:rect l="l" t="t" r="r" b="b"/>
            <a:pathLst>
              <a:path w="4964430" h="3454400">
                <a:moveTo>
                  <a:pt x="2872725" y="63500"/>
                </a:moveTo>
                <a:lnTo>
                  <a:pt x="1375375" y="63500"/>
                </a:lnTo>
                <a:lnTo>
                  <a:pt x="1186519" y="114300"/>
                </a:lnTo>
                <a:lnTo>
                  <a:pt x="1140363" y="139700"/>
                </a:lnTo>
                <a:lnTo>
                  <a:pt x="1049522" y="165100"/>
                </a:lnTo>
                <a:lnTo>
                  <a:pt x="1004894" y="190500"/>
                </a:lnTo>
                <a:lnTo>
                  <a:pt x="960831" y="203200"/>
                </a:lnTo>
                <a:lnTo>
                  <a:pt x="917363" y="228600"/>
                </a:lnTo>
                <a:lnTo>
                  <a:pt x="832326" y="279400"/>
                </a:lnTo>
                <a:lnTo>
                  <a:pt x="790814" y="292100"/>
                </a:lnTo>
                <a:lnTo>
                  <a:pt x="750010" y="317500"/>
                </a:lnTo>
                <a:lnTo>
                  <a:pt x="709944" y="355600"/>
                </a:lnTo>
                <a:lnTo>
                  <a:pt x="670644" y="381000"/>
                </a:lnTo>
                <a:lnTo>
                  <a:pt x="632138" y="406400"/>
                </a:lnTo>
                <a:lnTo>
                  <a:pt x="594456" y="431800"/>
                </a:lnTo>
                <a:lnTo>
                  <a:pt x="557625" y="469900"/>
                </a:lnTo>
                <a:lnTo>
                  <a:pt x="521674" y="495300"/>
                </a:lnTo>
                <a:lnTo>
                  <a:pt x="486632" y="533400"/>
                </a:lnTo>
                <a:lnTo>
                  <a:pt x="452527" y="558800"/>
                </a:lnTo>
                <a:lnTo>
                  <a:pt x="419388" y="596900"/>
                </a:lnTo>
                <a:lnTo>
                  <a:pt x="387244" y="635000"/>
                </a:lnTo>
                <a:lnTo>
                  <a:pt x="356122" y="673100"/>
                </a:lnTo>
                <a:lnTo>
                  <a:pt x="326052" y="711200"/>
                </a:lnTo>
                <a:lnTo>
                  <a:pt x="297062" y="749300"/>
                </a:lnTo>
                <a:lnTo>
                  <a:pt x="269181" y="787400"/>
                </a:lnTo>
                <a:lnTo>
                  <a:pt x="242436" y="825500"/>
                </a:lnTo>
                <a:lnTo>
                  <a:pt x="216858" y="876300"/>
                </a:lnTo>
                <a:lnTo>
                  <a:pt x="192473" y="914400"/>
                </a:lnTo>
                <a:lnTo>
                  <a:pt x="169311" y="952500"/>
                </a:lnTo>
                <a:lnTo>
                  <a:pt x="147401" y="1003300"/>
                </a:lnTo>
                <a:lnTo>
                  <a:pt x="126770" y="1054100"/>
                </a:lnTo>
                <a:lnTo>
                  <a:pt x="108281" y="1092200"/>
                </a:lnTo>
                <a:lnTo>
                  <a:pt x="91173" y="1143000"/>
                </a:lnTo>
                <a:lnTo>
                  <a:pt x="75468" y="1181100"/>
                </a:lnTo>
                <a:lnTo>
                  <a:pt x="61186" y="1231900"/>
                </a:lnTo>
                <a:lnTo>
                  <a:pt x="48346" y="1270000"/>
                </a:lnTo>
                <a:lnTo>
                  <a:pt x="36969" y="1320800"/>
                </a:lnTo>
                <a:lnTo>
                  <a:pt x="27076" y="1371600"/>
                </a:lnTo>
                <a:lnTo>
                  <a:pt x="18686" y="1409700"/>
                </a:lnTo>
                <a:lnTo>
                  <a:pt x="11820" y="1460500"/>
                </a:lnTo>
                <a:lnTo>
                  <a:pt x="6498" y="1511300"/>
                </a:lnTo>
                <a:lnTo>
                  <a:pt x="2741" y="1549400"/>
                </a:lnTo>
                <a:lnTo>
                  <a:pt x="568" y="1600200"/>
                </a:lnTo>
                <a:lnTo>
                  <a:pt x="0" y="1651000"/>
                </a:lnTo>
                <a:lnTo>
                  <a:pt x="1057" y="1689100"/>
                </a:lnTo>
                <a:lnTo>
                  <a:pt x="3759" y="1739900"/>
                </a:lnTo>
                <a:lnTo>
                  <a:pt x="8127" y="1778000"/>
                </a:lnTo>
                <a:lnTo>
                  <a:pt x="14181" y="1828800"/>
                </a:lnTo>
                <a:lnTo>
                  <a:pt x="21941" y="1879600"/>
                </a:lnTo>
                <a:lnTo>
                  <a:pt x="31427" y="1917700"/>
                </a:lnTo>
                <a:lnTo>
                  <a:pt x="42661" y="1968500"/>
                </a:lnTo>
                <a:lnTo>
                  <a:pt x="55661" y="2006600"/>
                </a:lnTo>
                <a:lnTo>
                  <a:pt x="70448" y="2044700"/>
                </a:lnTo>
                <a:lnTo>
                  <a:pt x="87043" y="2095500"/>
                </a:lnTo>
                <a:lnTo>
                  <a:pt x="105465" y="2133600"/>
                </a:lnTo>
                <a:lnTo>
                  <a:pt x="125735" y="2171700"/>
                </a:lnTo>
                <a:lnTo>
                  <a:pt x="147874" y="2222500"/>
                </a:lnTo>
                <a:lnTo>
                  <a:pt x="171901" y="2260600"/>
                </a:lnTo>
                <a:lnTo>
                  <a:pt x="197836" y="2298700"/>
                </a:lnTo>
                <a:lnTo>
                  <a:pt x="225701" y="2336800"/>
                </a:lnTo>
                <a:lnTo>
                  <a:pt x="255515" y="2374900"/>
                </a:lnTo>
                <a:lnTo>
                  <a:pt x="287298" y="2400300"/>
                </a:lnTo>
                <a:lnTo>
                  <a:pt x="321071" y="2438400"/>
                </a:lnTo>
                <a:lnTo>
                  <a:pt x="356855" y="2476500"/>
                </a:lnTo>
                <a:lnTo>
                  <a:pt x="394668" y="2501900"/>
                </a:lnTo>
                <a:lnTo>
                  <a:pt x="380609" y="2552700"/>
                </a:lnTo>
                <a:lnTo>
                  <a:pt x="366970" y="2603500"/>
                </a:lnTo>
                <a:lnTo>
                  <a:pt x="353718" y="2654300"/>
                </a:lnTo>
                <a:lnTo>
                  <a:pt x="340817" y="2692400"/>
                </a:lnTo>
                <a:lnTo>
                  <a:pt x="328232" y="2743200"/>
                </a:lnTo>
                <a:lnTo>
                  <a:pt x="315928" y="2794000"/>
                </a:lnTo>
                <a:lnTo>
                  <a:pt x="303871" y="2844800"/>
                </a:lnTo>
                <a:lnTo>
                  <a:pt x="292025" y="2882900"/>
                </a:lnTo>
                <a:lnTo>
                  <a:pt x="280355" y="2933700"/>
                </a:lnTo>
                <a:lnTo>
                  <a:pt x="268826" y="2984500"/>
                </a:lnTo>
                <a:lnTo>
                  <a:pt x="257404" y="3035300"/>
                </a:lnTo>
                <a:lnTo>
                  <a:pt x="246053" y="3086100"/>
                </a:lnTo>
                <a:lnTo>
                  <a:pt x="223426" y="3175000"/>
                </a:lnTo>
                <a:lnTo>
                  <a:pt x="212079" y="3225800"/>
                </a:lnTo>
                <a:lnTo>
                  <a:pt x="200664" y="3276600"/>
                </a:lnTo>
                <a:lnTo>
                  <a:pt x="189145" y="3327400"/>
                </a:lnTo>
                <a:lnTo>
                  <a:pt x="188472" y="3340100"/>
                </a:lnTo>
                <a:lnTo>
                  <a:pt x="195270" y="3352800"/>
                </a:lnTo>
                <a:lnTo>
                  <a:pt x="207429" y="3365500"/>
                </a:lnTo>
                <a:lnTo>
                  <a:pt x="222841" y="3378200"/>
                </a:lnTo>
                <a:lnTo>
                  <a:pt x="212519" y="3416300"/>
                </a:lnTo>
                <a:lnTo>
                  <a:pt x="227092" y="3441700"/>
                </a:lnTo>
                <a:lnTo>
                  <a:pt x="258015" y="3454400"/>
                </a:lnTo>
                <a:lnTo>
                  <a:pt x="296744" y="3454400"/>
                </a:lnTo>
                <a:lnTo>
                  <a:pt x="343544" y="3429000"/>
                </a:lnTo>
                <a:lnTo>
                  <a:pt x="389362" y="3403600"/>
                </a:lnTo>
                <a:lnTo>
                  <a:pt x="478565" y="3352800"/>
                </a:lnTo>
                <a:lnTo>
                  <a:pt x="522206" y="3314700"/>
                </a:lnTo>
                <a:lnTo>
                  <a:pt x="281383" y="3314700"/>
                </a:lnTo>
                <a:lnTo>
                  <a:pt x="294556" y="3263900"/>
                </a:lnTo>
                <a:lnTo>
                  <a:pt x="307854" y="3213100"/>
                </a:lnTo>
                <a:lnTo>
                  <a:pt x="321260" y="3162300"/>
                </a:lnTo>
                <a:lnTo>
                  <a:pt x="334753" y="3111500"/>
                </a:lnTo>
                <a:lnTo>
                  <a:pt x="348315" y="3060700"/>
                </a:lnTo>
                <a:lnTo>
                  <a:pt x="361928" y="3022600"/>
                </a:lnTo>
                <a:lnTo>
                  <a:pt x="416496" y="2819400"/>
                </a:lnTo>
                <a:lnTo>
                  <a:pt x="430072" y="2768600"/>
                </a:lnTo>
                <a:lnTo>
                  <a:pt x="443585" y="2717800"/>
                </a:lnTo>
                <a:lnTo>
                  <a:pt x="457014" y="2667000"/>
                </a:lnTo>
                <a:lnTo>
                  <a:pt x="470341" y="2616200"/>
                </a:lnTo>
                <a:lnTo>
                  <a:pt x="483547" y="2565400"/>
                </a:lnTo>
                <a:lnTo>
                  <a:pt x="496613" y="2514600"/>
                </a:lnTo>
                <a:lnTo>
                  <a:pt x="505194" y="2501900"/>
                </a:lnTo>
                <a:lnTo>
                  <a:pt x="508010" y="2476500"/>
                </a:lnTo>
                <a:lnTo>
                  <a:pt x="503789" y="2463800"/>
                </a:lnTo>
                <a:lnTo>
                  <a:pt x="491262" y="2451100"/>
                </a:lnTo>
                <a:lnTo>
                  <a:pt x="456859" y="2413000"/>
                </a:lnTo>
                <a:lnTo>
                  <a:pt x="423759" y="2374900"/>
                </a:lnTo>
                <a:lnTo>
                  <a:pt x="392033" y="2336800"/>
                </a:lnTo>
                <a:lnTo>
                  <a:pt x="361752" y="2298700"/>
                </a:lnTo>
                <a:lnTo>
                  <a:pt x="332987" y="2260600"/>
                </a:lnTo>
                <a:lnTo>
                  <a:pt x="305808" y="2222500"/>
                </a:lnTo>
                <a:lnTo>
                  <a:pt x="280286" y="2184400"/>
                </a:lnTo>
                <a:lnTo>
                  <a:pt x="256491" y="2133600"/>
                </a:lnTo>
                <a:lnTo>
                  <a:pt x="234494" y="2095500"/>
                </a:lnTo>
                <a:lnTo>
                  <a:pt x="214366" y="2057400"/>
                </a:lnTo>
                <a:lnTo>
                  <a:pt x="196177" y="2006600"/>
                </a:lnTo>
                <a:lnTo>
                  <a:pt x="179999" y="1968500"/>
                </a:lnTo>
                <a:lnTo>
                  <a:pt x="165902" y="1917700"/>
                </a:lnTo>
                <a:lnTo>
                  <a:pt x="153956" y="1866900"/>
                </a:lnTo>
                <a:lnTo>
                  <a:pt x="144232" y="1828800"/>
                </a:lnTo>
                <a:lnTo>
                  <a:pt x="136801" y="1778000"/>
                </a:lnTo>
                <a:lnTo>
                  <a:pt x="131734" y="1727200"/>
                </a:lnTo>
                <a:lnTo>
                  <a:pt x="129101" y="1676400"/>
                </a:lnTo>
                <a:lnTo>
                  <a:pt x="128972" y="1625600"/>
                </a:lnTo>
                <a:lnTo>
                  <a:pt x="131419" y="1574800"/>
                </a:lnTo>
                <a:lnTo>
                  <a:pt x="135871" y="1524000"/>
                </a:lnTo>
                <a:lnTo>
                  <a:pt x="142121" y="1485900"/>
                </a:lnTo>
                <a:lnTo>
                  <a:pt x="150131" y="1435100"/>
                </a:lnTo>
                <a:lnTo>
                  <a:pt x="159867" y="1384300"/>
                </a:lnTo>
                <a:lnTo>
                  <a:pt x="171290" y="1333500"/>
                </a:lnTo>
                <a:lnTo>
                  <a:pt x="184365" y="1295400"/>
                </a:lnTo>
                <a:lnTo>
                  <a:pt x="199054" y="1244600"/>
                </a:lnTo>
                <a:lnTo>
                  <a:pt x="215321" y="1193800"/>
                </a:lnTo>
                <a:lnTo>
                  <a:pt x="233129" y="1155700"/>
                </a:lnTo>
                <a:lnTo>
                  <a:pt x="252441" y="1104900"/>
                </a:lnTo>
                <a:lnTo>
                  <a:pt x="273220" y="1066800"/>
                </a:lnTo>
                <a:lnTo>
                  <a:pt x="295430" y="1016000"/>
                </a:lnTo>
                <a:lnTo>
                  <a:pt x="319035" y="977900"/>
                </a:lnTo>
                <a:lnTo>
                  <a:pt x="343997" y="939800"/>
                </a:lnTo>
                <a:lnTo>
                  <a:pt x="370279" y="889000"/>
                </a:lnTo>
                <a:lnTo>
                  <a:pt x="397845" y="850900"/>
                </a:lnTo>
                <a:lnTo>
                  <a:pt x="426658" y="812800"/>
                </a:lnTo>
                <a:lnTo>
                  <a:pt x="456682" y="774700"/>
                </a:lnTo>
                <a:lnTo>
                  <a:pt x="487880" y="736600"/>
                </a:lnTo>
                <a:lnTo>
                  <a:pt x="520214" y="711200"/>
                </a:lnTo>
                <a:lnTo>
                  <a:pt x="556621" y="673100"/>
                </a:lnTo>
                <a:lnTo>
                  <a:pt x="593738" y="635000"/>
                </a:lnTo>
                <a:lnTo>
                  <a:pt x="631547" y="596900"/>
                </a:lnTo>
                <a:lnTo>
                  <a:pt x="670027" y="558800"/>
                </a:lnTo>
                <a:lnTo>
                  <a:pt x="709160" y="533400"/>
                </a:lnTo>
                <a:lnTo>
                  <a:pt x="789308" y="482600"/>
                </a:lnTo>
                <a:lnTo>
                  <a:pt x="830285" y="444500"/>
                </a:lnTo>
                <a:lnTo>
                  <a:pt x="871837" y="419100"/>
                </a:lnTo>
                <a:lnTo>
                  <a:pt x="913947" y="406400"/>
                </a:lnTo>
                <a:lnTo>
                  <a:pt x="999762" y="355600"/>
                </a:lnTo>
                <a:lnTo>
                  <a:pt x="1043429" y="342900"/>
                </a:lnTo>
                <a:lnTo>
                  <a:pt x="1087576" y="317500"/>
                </a:lnTo>
                <a:lnTo>
                  <a:pt x="1177236" y="292100"/>
                </a:lnTo>
                <a:lnTo>
                  <a:pt x="1222710" y="266700"/>
                </a:lnTo>
                <a:lnTo>
                  <a:pt x="1314851" y="241300"/>
                </a:lnTo>
                <a:lnTo>
                  <a:pt x="1361480" y="241300"/>
                </a:lnTo>
                <a:lnTo>
                  <a:pt x="1503370" y="203200"/>
                </a:lnTo>
                <a:lnTo>
                  <a:pt x="1551271" y="203200"/>
                </a:lnTo>
                <a:lnTo>
                  <a:pt x="1599441" y="190500"/>
                </a:lnTo>
                <a:lnTo>
                  <a:pt x="1696517" y="190500"/>
                </a:lnTo>
                <a:lnTo>
                  <a:pt x="1745383" y="177800"/>
                </a:lnTo>
                <a:lnTo>
                  <a:pt x="3405300" y="177800"/>
                </a:lnTo>
                <a:lnTo>
                  <a:pt x="3214896" y="127000"/>
                </a:lnTo>
                <a:lnTo>
                  <a:pt x="3166690" y="127000"/>
                </a:lnTo>
                <a:lnTo>
                  <a:pt x="3020636" y="88900"/>
                </a:lnTo>
                <a:lnTo>
                  <a:pt x="2971520" y="88900"/>
                </a:lnTo>
                <a:lnTo>
                  <a:pt x="2872725" y="63500"/>
                </a:lnTo>
                <a:close/>
              </a:path>
              <a:path w="4964430" h="3454400">
                <a:moveTo>
                  <a:pt x="3341178" y="3340100"/>
                </a:moveTo>
                <a:lnTo>
                  <a:pt x="2888574" y="3340100"/>
                </a:lnTo>
                <a:lnTo>
                  <a:pt x="2938527" y="3352800"/>
                </a:lnTo>
                <a:lnTo>
                  <a:pt x="3290890" y="3352800"/>
                </a:lnTo>
                <a:lnTo>
                  <a:pt x="3341178" y="3340100"/>
                </a:lnTo>
                <a:close/>
              </a:path>
              <a:path w="4964430" h="3454400">
                <a:moveTo>
                  <a:pt x="3491175" y="3327400"/>
                </a:moveTo>
                <a:lnTo>
                  <a:pt x="2740082" y="3327400"/>
                </a:lnTo>
                <a:lnTo>
                  <a:pt x="2789315" y="3340100"/>
                </a:lnTo>
                <a:lnTo>
                  <a:pt x="3441357" y="3340100"/>
                </a:lnTo>
                <a:lnTo>
                  <a:pt x="3491175" y="3327400"/>
                </a:lnTo>
                <a:close/>
              </a:path>
              <a:path w="4964430" h="3454400">
                <a:moveTo>
                  <a:pt x="1687688" y="2844800"/>
                </a:moveTo>
                <a:lnTo>
                  <a:pt x="1194822" y="2844800"/>
                </a:lnTo>
                <a:lnTo>
                  <a:pt x="1241958" y="2870200"/>
                </a:lnTo>
                <a:lnTo>
                  <a:pt x="1383583" y="2921000"/>
                </a:lnTo>
                <a:lnTo>
                  <a:pt x="1430879" y="2946400"/>
                </a:lnTo>
                <a:lnTo>
                  <a:pt x="1478226" y="2959100"/>
                </a:lnTo>
                <a:lnTo>
                  <a:pt x="1525630" y="2984500"/>
                </a:lnTo>
                <a:lnTo>
                  <a:pt x="1573096" y="2997200"/>
                </a:lnTo>
                <a:lnTo>
                  <a:pt x="1620627" y="3022600"/>
                </a:lnTo>
                <a:lnTo>
                  <a:pt x="1715908" y="3048000"/>
                </a:lnTo>
                <a:lnTo>
                  <a:pt x="1763667" y="3073400"/>
                </a:lnTo>
                <a:lnTo>
                  <a:pt x="1859446" y="3098800"/>
                </a:lnTo>
                <a:lnTo>
                  <a:pt x="1907475" y="3124200"/>
                </a:lnTo>
                <a:lnTo>
                  <a:pt x="2003839" y="3149600"/>
                </a:lnTo>
                <a:lnTo>
                  <a:pt x="2052182" y="3175000"/>
                </a:lnTo>
                <a:lnTo>
                  <a:pt x="2542693" y="3302000"/>
                </a:lnTo>
                <a:lnTo>
                  <a:pt x="2592557" y="3302000"/>
                </a:lnTo>
                <a:lnTo>
                  <a:pt x="2691161" y="3327400"/>
                </a:lnTo>
                <a:lnTo>
                  <a:pt x="3540764" y="3327400"/>
                </a:lnTo>
                <a:lnTo>
                  <a:pt x="3831469" y="3251200"/>
                </a:lnTo>
                <a:lnTo>
                  <a:pt x="3878445" y="3225800"/>
                </a:lnTo>
                <a:lnTo>
                  <a:pt x="3924903" y="3213100"/>
                </a:lnTo>
                <a:lnTo>
                  <a:pt x="3970808" y="3187700"/>
                </a:lnTo>
                <a:lnTo>
                  <a:pt x="4016122" y="3175000"/>
                </a:lnTo>
                <a:lnTo>
                  <a:pt x="3019652" y="3175000"/>
                </a:lnTo>
                <a:lnTo>
                  <a:pt x="2969677" y="3162300"/>
                </a:lnTo>
                <a:lnTo>
                  <a:pt x="2870123" y="3162300"/>
                </a:lnTo>
                <a:lnTo>
                  <a:pt x="2820540" y="3149600"/>
                </a:lnTo>
                <a:lnTo>
                  <a:pt x="2771084" y="3149600"/>
                </a:lnTo>
                <a:lnTo>
                  <a:pt x="2721753" y="3136900"/>
                </a:lnTo>
                <a:lnTo>
                  <a:pt x="2672545" y="3136900"/>
                </a:lnTo>
                <a:lnTo>
                  <a:pt x="2476903" y="3086100"/>
                </a:lnTo>
                <a:lnTo>
                  <a:pt x="2428281" y="3086100"/>
                </a:lnTo>
                <a:lnTo>
                  <a:pt x="2234886" y="3035300"/>
                </a:lnTo>
                <a:lnTo>
                  <a:pt x="2186801" y="3009900"/>
                </a:lnTo>
                <a:lnTo>
                  <a:pt x="1995459" y="2959100"/>
                </a:lnTo>
                <a:lnTo>
                  <a:pt x="1947863" y="2933700"/>
                </a:lnTo>
                <a:lnTo>
                  <a:pt x="1852945" y="2908300"/>
                </a:lnTo>
                <a:lnTo>
                  <a:pt x="1805619" y="2882900"/>
                </a:lnTo>
                <a:lnTo>
                  <a:pt x="1711225" y="2857500"/>
                </a:lnTo>
                <a:lnTo>
                  <a:pt x="1687688" y="2844800"/>
                </a:lnTo>
                <a:close/>
              </a:path>
              <a:path w="4964430" h="3454400">
                <a:moveTo>
                  <a:pt x="1104992" y="2616200"/>
                </a:moveTo>
                <a:lnTo>
                  <a:pt x="1060789" y="2616200"/>
                </a:lnTo>
                <a:lnTo>
                  <a:pt x="1026306" y="2628900"/>
                </a:lnTo>
                <a:lnTo>
                  <a:pt x="1003240" y="2654300"/>
                </a:lnTo>
                <a:lnTo>
                  <a:pt x="993289" y="2692400"/>
                </a:lnTo>
                <a:lnTo>
                  <a:pt x="998153" y="2730500"/>
                </a:lnTo>
                <a:lnTo>
                  <a:pt x="1019529" y="2768600"/>
                </a:lnTo>
                <a:lnTo>
                  <a:pt x="979298" y="2794000"/>
                </a:lnTo>
                <a:lnTo>
                  <a:pt x="939253" y="2832100"/>
                </a:lnTo>
                <a:lnTo>
                  <a:pt x="780698" y="2933700"/>
                </a:lnTo>
                <a:lnTo>
                  <a:pt x="741408" y="2971800"/>
                </a:lnTo>
                <a:lnTo>
                  <a:pt x="624190" y="3048000"/>
                </a:lnTo>
                <a:lnTo>
                  <a:pt x="585913" y="3086100"/>
                </a:lnTo>
                <a:lnTo>
                  <a:pt x="469265" y="3162300"/>
                </a:lnTo>
                <a:lnTo>
                  <a:pt x="430476" y="3200400"/>
                </a:lnTo>
                <a:lnTo>
                  <a:pt x="392083" y="3225800"/>
                </a:lnTo>
                <a:lnTo>
                  <a:pt x="354297" y="3251200"/>
                </a:lnTo>
                <a:lnTo>
                  <a:pt x="317327" y="3289300"/>
                </a:lnTo>
                <a:lnTo>
                  <a:pt x="281383" y="3314700"/>
                </a:lnTo>
                <a:lnTo>
                  <a:pt x="522206" y="3314700"/>
                </a:lnTo>
                <a:lnTo>
                  <a:pt x="565376" y="3289300"/>
                </a:lnTo>
                <a:lnTo>
                  <a:pt x="608203" y="3251200"/>
                </a:lnTo>
                <a:lnTo>
                  <a:pt x="650815" y="3225800"/>
                </a:lnTo>
                <a:lnTo>
                  <a:pt x="693339" y="3187700"/>
                </a:lnTo>
                <a:lnTo>
                  <a:pt x="735904" y="3162300"/>
                </a:lnTo>
                <a:lnTo>
                  <a:pt x="776930" y="3136900"/>
                </a:lnTo>
                <a:lnTo>
                  <a:pt x="818041" y="3098800"/>
                </a:lnTo>
                <a:lnTo>
                  <a:pt x="900588" y="3048000"/>
                </a:lnTo>
                <a:lnTo>
                  <a:pt x="942060" y="3009900"/>
                </a:lnTo>
                <a:lnTo>
                  <a:pt x="1152136" y="2882900"/>
                </a:lnTo>
                <a:lnTo>
                  <a:pt x="1194822" y="2844800"/>
                </a:lnTo>
                <a:lnTo>
                  <a:pt x="1687688" y="2844800"/>
                </a:lnTo>
                <a:lnTo>
                  <a:pt x="1664152" y="2832100"/>
                </a:lnTo>
                <a:lnTo>
                  <a:pt x="1617159" y="2819400"/>
                </a:lnTo>
                <a:lnTo>
                  <a:pt x="1570245" y="2794000"/>
                </a:lnTo>
                <a:lnTo>
                  <a:pt x="1476644" y="2768600"/>
                </a:lnTo>
                <a:lnTo>
                  <a:pt x="1429954" y="2743200"/>
                </a:lnTo>
                <a:lnTo>
                  <a:pt x="1383334" y="2730500"/>
                </a:lnTo>
                <a:lnTo>
                  <a:pt x="1290299" y="2692400"/>
                </a:lnTo>
                <a:lnTo>
                  <a:pt x="1243880" y="2667000"/>
                </a:lnTo>
                <a:lnTo>
                  <a:pt x="1197523" y="2654300"/>
                </a:lnTo>
                <a:lnTo>
                  <a:pt x="1151228" y="2628900"/>
                </a:lnTo>
                <a:lnTo>
                  <a:pt x="1104992" y="2616200"/>
                </a:lnTo>
                <a:close/>
              </a:path>
              <a:path w="4964430" h="3454400">
                <a:moveTo>
                  <a:pt x="3405300" y="177800"/>
                </a:moveTo>
                <a:lnTo>
                  <a:pt x="2191595" y="177800"/>
                </a:lnTo>
                <a:lnTo>
                  <a:pt x="2241536" y="190500"/>
                </a:lnTo>
                <a:lnTo>
                  <a:pt x="2389549" y="190500"/>
                </a:lnTo>
                <a:lnTo>
                  <a:pt x="2438836" y="203200"/>
                </a:lnTo>
                <a:lnTo>
                  <a:pt x="2537812" y="203200"/>
                </a:lnTo>
                <a:lnTo>
                  <a:pt x="2587458" y="215900"/>
                </a:lnTo>
                <a:lnTo>
                  <a:pt x="2637183" y="215900"/>
                </a:lnTo>
                <a:lnTo>
                  <a:pt x="2686965" y="228600"/>
                </a:lnTo>
                <a:lnTo>
                  <a:pt x="2736784" y="228600"/>
                </a:lnTo>
                <a:lnTo>
                  <a:pt x="2786619" y="241300"/>
                </a:lnTo>
                <a:lnTo>
                  <a:pt x="2836449" y="241300"/>
                </a:lnTo>
                <a:lnTo>
                  <a:pt x="2886253" y="254000"/>
                </a:lnTo>
                <a:lnTo>
                  <a:pt x="2936011" y="254000"/>
                </a:lnTo>
                <a:lnTo>
                  <a:pt x="2985701" y="266700"/>
                </a:lnTo>
                <a:lnTo>
                  <a:pt x="3035304" y="266700"/>
                </a:lnTo>
                <a:lnTo>
                  <a:pt x="3183376" y="304800"/>
                </a:lnTo>
                <a:lnTo>
                  <a:pt x="3232419" y="304800"/>
                </a:lnTo>
                <a:lnTo>
                  <a:pt x="3474340" y="368300"/>
                </a:lnTo>
                <a:lnTo>
                  <a:pt x="3521920" y="393700"/>
                </a:lnTo>
                <a:lnTo>
                  <a:pt x="3662678" y="431800"/>
                </a:lnTo>
                <a:lnTo>
                  <a:pt x="3708867" y="457200"/>
                </a:lnTo>
                <a:lnTo>
                  <a:pt x="3754657" y="469900"/>
                </a:lnTo>
                <a:lnTo>
                  <a:pt x="3844954" y="520700"/>
                </a:lnTo>
                <a:lnTo>
                  <a:pt x="3889420" y="533400"/>
                </a:lnTo>
                <a:lnTo>
                  <a:pt x="3976884" y="584200"/>
                </a:lnTo>
                <a:lnTo>
                  <a:pt x="4092262" y="660400"/>
                </a:lnTo>
                <a:lnTo>
                  <a:pt x="4167128" y="711200"/>
                </a:lnTo>
                <a:lnTo>
                  <a:pt x="4203779" y="749300"/>
                </a:lnTo>
                <a:lnTo>
                  <a:pt x="4239835" y="774700"/>
                </a:lnTo>
                <a:lnTo>
                  <a:pt x="4275241" y="800100"/>
                </a:lnTo>
                <a:lnTo>
                  <a:pt x="4309941" y="838200"/>
                </a:lnTo>
                <a:lnTo>
                  <a:pt x="4343880" y="863600"/>
                </a:lnTo>
                <a:lnTo>
                  <a:pt x="4377004" y="901700"/>
                </a:lnTo>
                <a:lnTo>
                  <a:pt x="4409256" y="939800"/>
                </a:lnTo>
                <a:lnTo>
                  <a:pt x="4440581" y="977900"/>
                </a:lnTo>
                <a:lnTo>
                  <a:pt x="4470924" y="1016000"/>
                </a:lnTo>
                <a:lnTo>
                  <a:pt x="4500230" y="1041400"/>
                </a:lnTo>
                <a:lnTo>
                  <a:pt x="4528444" y="1079500"/>
                </a:lnTo>
                <a:lnTo>
                  <a:pt x="4555509" y="1130300"/>
                </a:lnTo>
                <a:lnTo>
                  <a:pt x="4581371" y="1168400"/>
                </a:lnTo>
                <a:lnTo>
                  <a:pt x="4605975" y="1206500"/>
                </a:lnTo>
                <a:lnTo>
                  <a:pt x="4629266" y="1244600"/>
                </a:lnTo>
                <a:lnTo>
                  <a:pt x="4651187" y="1282700"/>
                </a:lnTo>
                <a:lnTo>
                  <a:pt x="4671683" y="1333500"/>
                </a:lnTo>
                <a:lnTo>
                  <a:pt x="4690701" y="1371600"/>
                </a:lnTo>
                <a:lnTo>
                  <a:pt x="4708183" y="1409700"/>
                </a:lnTo>
                <a:lnTo>
                  <a:pt x="4724075" y="1460500"/>
                </a:lnTo>
                <a:lnTo>
                  <a:pt x="4738322" y="1498600"/>
                </a:lnTo>
                <a:lnTo>
                  <a:pt x="4750867" y="1549400"/>
                </a:lnTo>
                <a:lnTo>
                  <a:pt x="4761657" y="1587500"/>
                </a:lnTo>
                <a:lnTo>
                  <a:pt x="4770636" y="1638300"/>
                </a:lnTo>
                <a:lnTo>
                  <a:pt x="4777747" y="1676400"/>
                </a:lnTo>
                <a:lnTo>
                  <a:pt x="4782937" y="1727200"/>
                </a:lnTo>
                <a:lnTo>
                  <a:pt x="4786150" y="1778000"/>
                </a:lnTo>
                <a:lnTo>
                  <a:pt x="4787329" y="1816100"/>
                </a:lnTo>
                <a:lnTo>
                  <a:pt x="4786422" y="1866900"/>
                </a:lnTo>
                <a:lnTo>
                  <a:pt x="4783371" y="1905000"/>
                </a:lnTo>
                <a:lnTo>
                  <a:pt x="4778121" y="1955800"/>
                </a:lnTo>
                <a:lnTo>
                  <a:pt x="4770618" y="2006600"/>
                </a:lnTo>
                <a:lnTo>
                  <a:pt x="4760806" y="2057400"/>
                </a:lnTo>
                <a:lnTo>
                  <a:pt x="4748630" y="2095500"/>
                </a:lnTo>
                <a:lnTo>
                  <a:pt x="4734439" y="2146300"/>
                </a:lnTo>
                <a:lnTo>
                  <a:pt x="4718587" y="2184400"/>
                </a:lnTo>
                <a:lnTo>
                  <a:pt x="4701115" y="2235200"/>
                </a:lnTo>
                <a:lnTo>
                  <a:pt x="4682068" y="2273300"/>
                </a:lnTo>
                <a:lnTo>
                  <a:pt x="4661488" y="2324100"/>
                </a:lnTo>
                <a:lnTo>
                  <a:pt x="4639420" y="2362200"/>
                </a:lnTo>
                <a:lnTo>
                  <a:pt x="4615908" y="2400300"/>
                </a:lnTo>
                <a:lnTo>
                  <a:pt x="4590994" y="2438400"/>
                </a:lnTo>
                <a:lnTo>
                  <a:pt x="4564722" y="2489200"/>
                </a:lnTo>
                <a:lnTo>
                  <a:pt x="4537136" y="2527300"/>
                </a:lnTo>
                <a:lnTo>
                  <a:pt x="4508279" y="2552700"/>
                </a:lnTo>
                <a:lnTo>
                  <a:pt x="4478194" y="2590800"/>
                </a:lnTo>
                <a:lnTo>
                  <a:pt x="4446926" y="2628900"/>
                </a:lnTo>
                <a:lnTo>
                  <a:pt x="4414518" y="2667000"/>
                </a:lnTo>
                <a:lnTo>
                  <a:pt x="4381013" y="2692400"/>
                </a:lnTo>
                <a:lnTo>
                  <a:pt x="4346455" y="2730500"/>
                </a:lnTo>
                <a:lnTo>
                  <a:pt x="4310888" y="2755900"/>
                </a:lnTo>
                <a:lnTo>
                  <a:pt x="4274354" y="2794000"/>
                </a:lnTo>
                <a:lnTo>
                  <a:pt x="4236898" y="2819400"/>
                </a:lnTo>
                <a:lnTo>
                  <a:pt x="4198563" y="2844800"/>
                </a:lnTo>
                <a:lnTo>
                  <a:pt x="4159392" y="2870200"/>
                </a:lnTo>
                <a:lnTo>
                  <a:pt x="4119430" y="2895600"/>
                </a:lnTo>
                <a:lnTo>
                  <a:pt x="4078719" y="2921000"/>
                </a:lnTo>
                <a:lnTo>
                  <a:pt x="3995226" y="2971800"/>
                </a:lnTo>
                <a:lnTo>
                  <a:pt x="3952531" y="2984500"/>
                </a:lnTo>
                <a:lnTo>
                  <a:pt x="3909262" y="3009900"/>
                </a:lnTo>
                <a:lnTo>
                  <a:pt x="3865462" y="3022600"/>
                </a:lnTo>
                <a:lnTo>
                  <a:pt x="3821175" y="3048000"/>
                </a:lnTo>
                <a:lnTo>
                  <a:pt x="3731314" y="3073400"/>
                </a:lnTo>
                <a:lnTo>
                  <a:pt x="3685827" y="3098800"/>
                </a:lnTo>
                <a:lnTo>
                  <a:pt x="3593956" y="3124200"/>
                </a:lnTo>
                <a:lnTo>
                  <a:pt x="3547660" y="3124200"/>
                </a:lnTo>
                <a:lnTo>
                  <a:pt x="3454564" y="3149600"/>
                </a:lnTo>
                <a:lnTo>
                  <a:pt x="3407851" y="3149600"/>
                </a:lnTo>
                <a:lnTo>
                  <a:pt x="3361087" y="3162300"/>
                </a:lnTo>
                <a:lnTo>
                  <a:pt x="3267576" y="3162300"/>
                </a:lnTo>
                <a:lnTo>
                  <a:pt x="3220917" y="3175000"/>
                </a:lnTo>
                <a:lnTo>
                  <a:pt x="4016122" y="3175000"/>
                </a:lnTo>
                <a:lnTo>
                  <a:pt x="4104838" y="3124200"/>
                </a:lnTo>
                <a:lnTo>
                  <a:pt x="4148166" y="3098800"/>
                </a:lnTo>
                <a:lnTo>
                  <a:pt x="4273131" y="3022600"/>
                </a:lnTo>
                <a:lnTo>
                  <a:pt x="4313861" y="2984500"/>
                </a:lnTo>
                <a:lnTo>
                  <a:pt x="4354009" y="2959100"/>
                </a:lnTo>
                <a:lnTo>
                  <a:pt x="4393505" y="2921000"/>
                </a:lnTo>
                <a:lnTo>
                  <a:pt x="4432277" y="2895600"/>
                </a:lnTo>
                <a:lnTo>
                  <a:pt x="4470255" y="2857500"/>
                </a:lnTo>
                <a:lnTo>
                  <a:pt x="4507365" y="2819400"/>
                </a:lnTo>
                <a:lnTo>
                  <a:pt x="4543539" y="2794000"/>
                </a:lnTo>
                <a:lnTo>
                  <a:pt x="4578703" y="2755900"/>
                </a:lnTo>
                <a:lnTo>
                  <a:pt x="4612788" y="2717800"/>
                </a:lnTo>
                <a:lnTo>
                  <a:pt x="4645721" y="2679700"/>
                </a:lnTo>
                <a:lnTo>
                  <a:pt x="4677432" y="2641600"/>
                </a:lnTo>
                <a:lnTo>
                  <a:pt x="4707849" y="2603500"/>
                </a:lnTo>
                <a:lnTo>
                  <a:pt x="4736900" y="2552700"/>
                </a:lnTo>
                <a:lnTo>
                  <a:pt x="4764516" y="2514600"/>
                </a:lnTo>
                <a:lnTo>
                  <a:pt x="4790623" y="2476500"/>
                </a:lnTo>
                <a:lnTo>
                  <a:pt x="4815152" y="2425700"/>
                </a:lnTo>
                <a:lnTo>
                  <a:pt x="4838031" y="2387600"/>
                </a:lnTo>
                <a:lnTo>
                  <a:pt x="4859189" y="2336800"/>
                </a:lnTo>
                <a:lnTo>
                  <a:pt x="4878553" y="2286000"/>
                </a:lnTo>
                <a:lnTo>
                  <a:pt x="4896054" y="2247900"/>
                </a:lnTo>
                <a:lnTo>
                  <a:pt x="4911620" y="2197100"/>
                </a:lnTo>
                <a:lnTo>
                  <a:pt x="4925179" y="2146300"/>
                </a:lnTo>
                <a:lnTo>
                  <a:pt x="4936878" y="2095500"/>
                </a:lnTo>
                <a:lnTo>
                  <a:pt x="4946441" y="2044700"/>
                </a:lnTo>
                <a:lnTo>
                  <a:pt x="4953908" y="1993900"/>
                </a:lnTo>
                <a:lnTo>
                  <a:pt x="4959318" y="1943100"/>
                </a:lnTo>
                <a:lnTo>
                  <a:pt x="4962710" y="1892300"/>
                </a:lnTo>
                <a:lnTo>
                  <a:pt x="4964126" y="1841500"/>
                </a:lnTo>
                <a:lnTo>
                  <a:pt x="4963604" y="1803400"/>
                </a:lnTo>
                <a:lnTo>
                  <a:pt x="4961184" y="1752600"/>
                </a:lnTo>
                <a:lnTo>
                  <a:pt x="4956905" y="1701800"/>
                </a:lnTo>
                <a:lnTo>
                  <a:pt x="4950808" y="1651000"/>
                </a:lnTo>
                <a:lnTo>
                  <a:pt x="4942931" y="1600200"/>
                </a:lnTo>
                <a:lnTo>
                  <a:pt x="4933316" y="1549400"/>
                </a:lnTo>
                <a:lnTo>
                  <a:pt x="4922000" y="1511300"/>
                </a:lnTo>
                <a:lnTo>
                  <a:pt x="4909024" y="1460500"/>
                </a:lnTo>
                <a:lnTo>
                  <a:pt x="4894428" y="1409700"/>
                </a:lnTo>
                <a:lnTo>
                  <a:pt x="4878252" y="1358900"/>
                </a:lnTo>
                <a:lnTo>
                  <a:pt x="4860534" y="1320800"/>
                </a:lnTo>
                <a:lnTo>
                  <a:pt x="4841314" y="1270000"/>
                </a:lnTo>
                <a:lnTo>
                  <a:pt x="4820633" y="1231900"/>
                </a:lnTo>
                <a:lnTo>
                  <a:pt x="4798530" y="1181100"/>
                </a:lnTo>
                <a:lnTo>
                  <a:pt x="4775044" y="1143000"/>
                </a:lnTo>
                <a:lnTo>
                  <a:pt x="4750216" y="1092200"/>
                </a:lnTo>
                <a:lnTo>
                  <a:pt x="4724084" y="1054100"/>
                </a:lnTo>
                <a:lnTo>
                  <a:pt x="4696689" y="1003300"/>
                </a:lnTo>
                <a:lnTo>
                  <a:pt x="4668070" y="965200"/>
                </a:lnTo>
                <a:lnTo>
                  <a:pt x="4638267" y="927100"/>
                </a:lnTo>
                <a:lnTo>
                  <a:pt x="4607990" y="889000"/>
                </a:lnTo>
                <a:lnTo>
                  <a:pt x="4576659" y="850900"/>
                </a:lnTo>
                <a:lnTo>
                  <a:pt x="4544307" y="812800"/>
                </a:lnTo>
                <a:lnTo>
                  <a:pt x="4510967" y="774700"/>
                </a:lnTo>
                <a:lnTo>
                  <a:pt x="4476671" y="736600"/>
                </a:lnTo>
                <a:lnTo>
                  <a:pt x="4441453" y="711200"/>
                </a:lnTo>
                <a:lnTo>
                  <a:pt x="4405346" y="673100"/>
                </a:lnTo>
                <a:lnTo>
                  <a:pt x="4368383" y="635000"/>
                </a:lnTo>
                <a:lnTo>
                  <a:pt x="4330597" y="609600"/>
                </a:lnTo>
                <a:lnTo>
                  <a:pt x="4292020" y="584200"/>
                </a:lnTo>
                <a:lnTo>
                  <a:pt x="4252686" y="546100"/>
                </a:lnTo>
                <a:lnTo>
                  <a:pt x="4212628" y="520700"/>
                </a:lnTo>
                <a:lnTo>
                  <a:pt x="4130470" y="469900"/>
                </a:lnTo>
                <a:lnTo>
                  <a:pt x="4045812" y="419100"/>
                </a:lnTo>
                <a:lnTo>
                  <a:pt x="4002628" y="393700"/>
                </a:lnTo>
                <a:lnTo>
                  <a:pt x="3958917" y="381000"/>
                </a:lnTo>
                <a:lnTo>
                  <a:pt x="3870048" y="330200"/>
                </a:lnTo>
                <a:lnTo>
                  <a:pt x="3824957" y="317500"/>
                </a:lnTo>
                <a:lnTo>
                  <a:pt x="3779471" y="292100"/>
                </a:lnTo>
                <a:lnTo>
                  <a:pt x="3687448" y="266700"/>
                </a:lnTo>
                <a:lnTo>
                  <a:pt x="3640977" y="241300"/>
                </a:lnTo>
                <a:lnTo>
                  <a:pt x="3405300" y="177800"/>
                </a:lnTo>
                <a:close/>
              </a:path>
              <a:path w="4964430" h="3454400">
                <a:moveTo>
                  <a:pt x="2673280" y="38100"/>
                </a:moveTo>
                <a:lnTo>
                  <a:pt x="1520702" y="38100"/>
                </a:lnTo>
                <a:lnTo>
                  <a:pt x="1423505" y="63500"/>
                </a:lnTo>
                <a:lnTo>
                  <a:pt x="2823075" y="63500"/>
                </a:lnTo>
                <a:lnTo>
                  <a:pt x="2773274" y="50800"/>
                </a:lnTo>
                <a:lnTo>
                  <a:pt x="2723338" y="50800"/>
                </a:lnTo>
                <a:lnTo>
                  <a:pt x="2673280" y="38100"/>
                </a:lnTo>
                <a:close/>
              </a:path>
              <a:path w="4964430" h="3454400">
                <a:moveTo>
                  <a:pt x="2572855" y="25400"/>
                </a:moveTo>
                <a:lnTo>
                  <a:pt x="1618853" y="25400"/>
                </a:lnTo>
                <a:lnTo>
                  <a:pt x="1569677" y="38100"/>
                </a:lnTo>
                <a:lnTo>
                  <a:pt x="2623114" y="38100"/>
                </a:lnTo>
                <a:lnTo>
                  <a:pt x="2572855" y="25400"/>
                </a:lnTo>
                <a:close/>
              </a:path>
              <a:path w="4964430" h="3454400">
                <a:moveTo>
                  <a:pt x="2421655" y="12700"/>
                </a:moveTo>
                <a:lnTo>
                  <a:pt x="1717756" y="12700"/>
                </a:lnTo>
                <a:lnTo>
                  <a:pt x="1668217" y="25400"/>
                </a:lnTo>
                <a:lnTo>
                  <a:pt x="2472111" y="25400"/>
                </a:lnTo>
                <a:lnTo>
                  <a:pt x="2421655" y="12700"/>
                </a:lnTo>
                <a:close/>
              </a:path>
              <a:path w="4964430" h="3454400">
                <a:moveTo>
                  <a:pt x="2219599" y="0"/>
                </a:moveTo>
                <a:lnTo>
                  <a:pt x="1917364" y="0"/>
                </a:lnTo>
                <a:lnTo>
                  <a:pt x="1867272" y="12700"/>
                </a:lnTo>
                <a:lnTo>
                  <a:pt x="2270120" y="12700"/>
                </a:lnTo>
                <a:lnTo>
                  <a:pt x="2219599" y="0"/>
                </a:lnTo>
                <a:close/>
              </a:path>
            </a:pathLst>
          </a:custGeom>
          <a:solidFill>
            <a:srgbClr val="FBB040"/>
          </a:solidFill>
        </p:spPr>
        <p:txBody>
          <a:bodyPr wrap="square" lIns="0" tIns="0" rIns="0" bIns="0" rtlCol="0"/>
          <a:lstStyle/>
          <a:p>
            <a:endParaRPr dirty="0"/>
          </a:p>
        </p:txBody>
      </p:sp>
      <p:pic>
        <p:nvPicPr>
          <p:cNvPr id="32" name="Picture 31" descr="This presentation has been developed by Bassetlaw Place Transformation Team in dedication and support of anyone in crisis.&#10;">
            <a:extLst>
              <a:ext uri="{FF2B5EF4-FFF2-40B4-BE49-F238E27FC236}">
                <a16:creationId xmlns:a16="http://schemas.microsoft.com/office/drawing/2014/main" id="{072E3660-54A5-49DB-B9F2-22C423CB3585}"/>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7373009" y="6064357"/>
            <a:ext cx="1884320" cy="836072"/>
          </a:xfrm>
          <a:prstGeom prst="rect">
            <a:avLst/>
          </a:prstGeom>
        </p:spPr>
      </p:pic>
      <p:sp>
        <p:nvSpPr>
          <p:cNvPr id="18" name="TextBox 17">
            <a:extLst>
              <a:ext uri="{FF2B5EF4-FFF2-40B4-BE49-F238E27FC236}">
                <a16:creationId xmlns:a16="http://schemas.microsoft.com/office/drawing/2014/main" id="{C847A643-A255-4146-8E83-1700B08EE6F4}"/>
              </a:ext>
            </a:extLst>
          </p:cNvPr>
          <p:cNvSpPr txBox="1"/>
          <p:nvPr/>
        </p:nvSpPr>
        <p:spPr>
          <a:xfrm>
            <a:off x="459489" y="7377531"/>
            <a:ext cx="9982422" cy="307777"/>
          </a:xfrm>
          <a:prstGeom prst="rect">
            <a:avLst/>
          </a:prstGeom>
          <a:noFill/>
        </p:spPr>
        <p:txBody>
          <a:bodyPr wrap="square" rtlCol="0">
            <a:spAutoFit/>
          </a:bodyPr>
          <a:lstStyle/>
          <a:p>
            <a:r>
              <a:rPr lang="en-GB" sz="1400" dirty="0">
                <a:latin typeface="Arial Black" panose="020B0A04020102020204" pitchFamily="34" charset="0"/>
              </a:rPr>
              <a:t>#WSPD2022       #WMHD     #BetterInBassetlaw   #itsoknottobeok   #itsoktotalkaboutsuicide</a:t>
            </a:r>
          </a:p>
        </p:txBody>
      </p:sp>
    </p:spTree>
    <p:extLst>
      <p:ext uri="{BB962C8B-B14F-4D97-AF65-F5344CB8AC3E}">
        <p14:creationId xmlns:p14="http://schemas.microsoft.com/office/powerpoint/2010/main" val="1527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100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theme/theme1.xml><?xml version="1.0" encoding="utf-8"?>
<a:theme xmlns:a="http://schemas.openxmlformats.org/drawingml/2006/main" name="Secondary">
  <a:themeElements>
    <a:clrScheme name="Custom 12">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Elementary">
      <a:majorFont>
        <a:latin typeface="Kristen ITC"/>
        <a:ea typeface=""/>
        <a:cs typeface=""/>
      </a:majorFont>
      <a:minorFont>
        <a:latin typeface="Quire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00810_win32_fixed" id="{F0DF10C1-7B0D-4061-BDD1-51F9BF335B67}" vid="{40A515C4-3245-4BD3-A4DC-2CCD0A79E6F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rganic">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E18AF901-EA04-474E-A05E-348510B9A0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AFFA7D-AEB2-49F1-BA96-53E9C26C72FB}">
  <ds:schemaRefs>
    <ds:schemaRef ds:uri="http://schemas.microsoft.com/sharepoint/v3/contenttype/forms"/>
  </ds:schemaRefs>
</ds:datastoreItem>
</file>

<file path=customXml/itemProps3.xml><?xml version="1.0" encoding="utf-8"?>
<ds:datastoreItem xmlns:ds="http://schemas.openxmlformats.org/officeDocument/2006/customXml" ds:itemID="{CF75A764-259D-46FC-9CAA-4ACEAF2F50FC}">
  <ds:schemaRefs>
    <ds:schemaRef ds:uri="http://purl.org/dc/dcmitype/"/>
    <ds:schemaRef ds:uri="http://schemas.microsoft.com/office/infopath/2007/PartnerControls"/>
    <ds:schemaRef ds:uri="http://purl.org/dc/elements/1.1/"/>
    <ds:schemaRef ds:uri="71af3243-3dd4-4a8d-8c0d-dd76da1f02a5"/>
    <ds:schemaRef ds:uri="http://schemas.microsoft.com/sharepoint/v3"/>
    <ds:schemaRef ds:uri="http://purl.org/dc/terms/"/>
    <ds:schemaRef ds:uri="http://schemas.microsoft.com/office/2006/documentManagement/types"/>
    <ds:schemaRef ds:uri="16c05727-aa75-4e4a-9b5f-8a80a1165891"/>
    <ds:schemaRef ds:uri="http://schemas.microsoft.com/office/2006/metadata/properties"/>
    <ds:schemaRef ds:uri="http://schemas.openxmlformats.org/package/2006/metadata/core-properties"/>
    <ds:schemaRef ds:uri="230e9df3-be65-4c73-a93b-d1236ebd67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Spirit week calendar</Template>
  <TotalTime>2005</TotalTime>
  <Words>2066</Words>
  <Application>Microsoft Office PowerPoint</Application>
  <PresentationFormat>Custom</PresentationFormat>
  <Paragraphs>239</Paragraphs>
  <Slides>10</Slides>
  <Notes>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10</vt:i4>
      </vt:variant>
    </vt:vector>
  </HeadingPairs>
  <TitlesOfParts>
    <vt:vector size="25" baseType="lpstr">
      <vt:lpstr>Aharoni</vt:lpstr>
      <vt:lpstr>Arial</vt:lpstr>
      <vt:lpstr>Arial Black</vt:lpstr>
      <vt:lpstr>Calibri</vt:lpstr>
      <vt:lpstr>Calibri Light</vt:lpstr>
      <vt:lpstr>Corben</vt:lpstr>
      <vt:lpstr>Garamond</vt:lpstr>
      <vt:lpstr>Kristen ITC</vt:lpstr>
      <vt:lpstr>Lato</vt:lpstr>
      <vt:lpstr>obviously</vt:lpstr>
      <vt:lpstr>obviously-narrow</vt:lpstr>
      <vt:lpstr>Quire Sans</vt:lpstr>
      <vt:lpstr>Secondary</vt:lpstr>
      <vt:lpstr>Retrospect</vt:lpstr>
      <vt:lpstr>Organic</vt:lpstr>
      <vt:lpstr>PowerPoint Presentation</vt:lpstr>
      <vt:lpstr>   SUICIDE PREVENTION &amp;  MENTAL HEALTH AWARENESS MONTH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 Month</dc:title>
  <dc:creator>FOX, Melanie (NHS NOTTINGHAM AND NOTTINGHAMSHIRE ICB - 02Q)</dc:creator>
  <cp:lastModifiedBy>FOX, Melanie (NHS NOTTINGHAM AND NOTTINGHAMSHIRE ICB - 02Q)</cp:lastModifiedBy>
  <cp:revision>34</cp:revision>
  <dcterms:created xsi:type="dcterms:W3CDTF">2022-08-24T13:48:20Z</dcterms:created>
  <dcterms:modified xsi:type="dcterms:W3CDTF">2022-09-27T10:04:10Z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