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9" r:id="rId5"/>
    <p:sldId id="280" r:id="rId6"/>
    <p:sldId id="256" r:id="rId7"/>
    <p:sldId id="271" r:id="rId8"/>
    <p:sldId id="272" r:id="rId9"/>
    <p:sldId id="281" r:id="rId10"/>
    <p:sldId id="282" r:id="rId11"/>
    <p:sldId id="283" r:id="rId12"/>
    <p:sldId id="284" r:id="rId13"/>
    <p:sldId id="285" r:id="rId14"/>
    <p:sldId id="286" r:id="rId15"/>
    <p:sldId id="287" r:id="rId16"/>
    <p:sldId id="288" r:id="rId17"/>
    <p:sldId id="289" r:id="rId18"/>
    <p:sldId id="2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4E3"/>
    <a:srgbClr val="69C8CE"/>
    <a:srgbClr val="7A29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[TFT Caseload History.xlsx]Sheet2!PivotTable4</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TFT Overall Caseload Size between 2022 and 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w="28575" cap="rnd">
            <a:solidFill>
              <a:schemeClr val="accent5">
                <a:lumMod val="60000"/>
                <a:lumOff val="40000"/>
              </a:schemeClr>
            </a:solidFill>
            <a:round/>
          </a:ln>
          <a:effectLst/>
        </c:spPr>
        <c:marker>
          <c:symbol val="squar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5">
                <a:lumMod val="60000"/>
                <a:lumOff val="40000"/>
              </a:schemeClr>
            </a:solidFill>
            <a:round/>
          </a:ln>
          <a:effectLst/>
        </c:spPr>
        <c:marker>
          <c:symbol val="squar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5">
                <a:lumMod val="60000"/>
                <a:lumOff val="40000"/>
              </a:schemeClr>
            </a:solidFill>
            <a:round/>
          </a:ln>
          <a:effectLst/>
        </c:spPr>
        <c:marker>
          <c:symbol val="squar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Sheet2!$B$3</c:f>
              <c:strCache>
                <c:ptCount val="1"/>
                <c:pt idx="0">
                  <c:v>Total</c:v>
                </c:pt>
              </c:strCache>
            </c:strRef>
          </c:tx>
          <c:spPr>
            <a:ln w="28575" cap="rnd">
              <a:solidFill>
                <a:schemeClr val="accent5">
                  <a:lumMod val="60000"/>
                  <a:lumOff val="40000"/>
                </a:schemeClr>
              </a:solidFill>
              <a:round/>
            </a:ln>
            <a:effectLst/>
          </c:spPr>
          <c:marker>
            <c:symbol val="square"/>
            <c:size val="5"/>
            <c:spPr>
              <a:solidFill>
                <a:schemeClr val="accent1"/>
              </a:solidFill>
              <a:ln w="9525">
                <a:solidFill>
                  <a:schemeClr val="accent1"/>
                </a:solidFill>
              </a:ln>
              <a:effectLst/>
            </c:spPr>
          </c:marker>
          <c:cat>
            <c:strRef>
              <c:f>Sheet2!$A$4:$A$40</c:f>
              <c:strCache>
                <c:ptCount val="36"/>
                <c:pt idx="0">
                  <c:v>Mar-22</c:v>
                </c:pt>
                <c:pt idx="1">
                  <c:v>Apr-22</c:v>
                </c:pt>
                <c:pt idx="2">
                  <c:v>May-22</c:v>
                </c:pt>
                <c:pt idx="3">
                  <c:v>Jun-22</c:v>
                </c:pt>
                <c:pt idx="4">
                  <c:v>Jul-22</c:v>
                </c:pt>
                <c:pt idx="5">
                  <c:v>Aug-22</c:v>
                </c:pt>
                <c:pt idx="6">
                  <c:v>Sep-22</c:v>
                </c:pt>
                <c:pt idx="7">
                  <c:v>Oct-22</c:v>
                </c:pt>
                <c:pt idx="8">
                  <c:v>Nov-22</c:v>
                </c:pt>
                <c:pt idx="9">
                  <c:v>Dec-22</c:v>
                </c:pt>
                <c:pt idx="10">
                  <c:v>Jan-23</c:v>
                </c:pt>
                <c:pt idx="11">
                  <c:v>Feb-23</c:v>
                </c:pt>
                <c:pt idx="12">
                  <c:v>Mar-23</c:v>
                </c:pt>
                <c:pt idx="13">
                  <c:v>Apr-23</c:v>
                </c:pt>
                <c:pt idx="14">
                  <c:v>May-23</c:v>
                </c:pt>
                <c:pt idx="15">
                  <c:v>Jun-23</c:v>
                </c:pt>
                <c:pt idx="16">
                  <c:v>Jul-23</c:v>
                </c:pt>
                <c:pt idx="17">
                  <c:v>Aug-23</c:v>
                </c:pt>
                <c:pt idx="18">
                  <c:v>Sep-23</c:v>
                </c:pt>
                <c:pt idx="19">
                  <c:v>Oct-23</c:v>
                </c:pt>
                <c:pt idx="20">
                  <c:v>Nov-23</c:v>
                </c:pt>
                <c:pt idx="21">
                  <c:v>Dec-23</c:v>
                </c:pt>
                <c:pt idx="22">
                  <c:v>Jan-24</c:v>
                </c:pt>
                <c:pt idx="23">
                  <c:v>Feb-24</c:v>
                </c:pt>
                <c:pt idx="24">
                  <c:v>Mar-24</c:v>
                </c:pt>
                <c:pt idx="25">
                  <c:v>Apr-24</c:v>
                </c:pt>
                <c:pt idx="26">
                  <c:v>May-24</c:v>
                </c:pt>
                <c:pt idx="27">
                  <c:v>Jun-24</c:v>
                </c:pt>
                <c:pt idx="28">
                  <c:v>Jul-24</c:v>
                </c:pt>
                <c:pt idx="29">
                  <c:v>Aug-24</c:v>
                </c:pt>
                <c:pt idx="30">
                  <c:v>Sep-24</c:v>
                </c:pt>
                <c:pt idx="31">
                  <c:v>Oct-24</c:v>
                </c:pt>
                <c:pt idx="32">
                  <c:v>Nov-24</c:v>
                </c:pt>
                <c:pt idx="33">
                  <c:v>Dec-24</c:v>
                </c:pt>
                <c:pt idx="34">
                  <c:v>Jan-25</c:v>
                </c:pt>
                <c:pt idx="35">
                  <c:v>Feb-25</c:v>
                </c:pt>
              </c:strCache>
            </c:strRef>
          </c:cat>
          <c:val>
            <c:numRef>
              <c:f>Sheet2!$B$4:$B$40</c:f>
              <c:numCache>
                <c:formatCode>General</c:formatCode>
                <c:ptCount val="36"/>
                <c:pt idx="0">
                  <c:v>154</c:v>
                </c:pt>
                <c:pt idx="1">
                  <c:v>149</c:v>
                </c:pt>
                <c:pt idx="2">
                  <c:v>145</c:v>
                </c:pt>
                <c:pt idx="3">
                  <c:v>147</c:v>
                </c:pt>
                <c:pt idx="4">
                  <c:v>145</c:v>
                </c:pt>
                <c:pt idx="5">
                  <c:v>158</c:v>
                </c:pt>
                <c:pt idx="6">
                  <c:v>161</c:v>
                </c:pt>
                <c:pt idx="7">
                  <c:v>157</c:v>
                </c:pt>
                <c:pt idx="8">
                  <c:v>167</c:v>
                </c:pt>
                <c:pt idx="9">
                  <c:v>177</c:v>
                </c:pt>
                <c:pt idx="10">
                  <c:v>248</c:v>
                </c:pt>
                <c:pt idx="11">
                  <c:v>255</c:v>
                </c:pt>
                <c:pt idx="12">
                  <c:v>263</c:v>
                </c:pt>
                <c:pt idx="13">
                  <c:v>261</c:v>
                </c:pt>
                <c:pt idx="14">
                  <c:v>274</c:v>
                </c:pt>
                <c:pt idx="15">
                  <c:v>282</c:v>
                </c:pt>
                <c:pt idx="16">
                  <c:v>297</c:v>
                </c:pt>
                <c:pt idx="17">
                  <c:v>319</c:v>
                </c:pt>
                <c:pt idx="18">
                  <c:v>342</c:v>
                </c:pt>
                <c:pt idx="19">
                  <c:v>370</c:v>
                </c:pt>
                <c:pt idx="20">
                  <c:v>396</c:v>
                </c:pt>
                <c:pt idx="21">
                  <c:v>421</c:v>
                </c:pt>
                <c:pt idx="22">
                  <c:v>455</c:v>
                </c:pt>
                <c:pt idx="23">
                  <c:v>462</c:v>
                </c:pt>
                <c:pt idx="24">
                  <c:v>490</c:v>
                </c:pt>
                <c:pt idx="25">
                  <c:v>500</c:v>
                </c:pt>
                <c:pt idx="26">
                  <c:v>517</c:v>
                </c:pt>
                <c:pt idx="27">
                  <c:v>536</c:v>
                </c:pt>
                <c:pt idx="28">
                  <c:v>563</c:v>
                </c:pt>
                <c:pt idx="29">
                  <c:v>610</c:v>
                </c:pt>
                <c:pt idx="30">
                  <c:v>627</c:v>
                </c:pt>
                <c:pt idx="31">
                  <c:v>631</c:v>
                </c:pt>
                <c:pt idx="32">
                  <c:v>672</c:v>
                </c:pt>
                <c:pt idx="33">
                  <c:v>674</c:v>
                </c:pt>
                <c:pt idx="34">
                  <c:v>695</c:v>
                </c:pt>
                <c:pt idx="35">
                  <c:v>702</c:v>
                </c:pt>
              </c:numCache>
            </c:numRef>
          </c:val>
          <c:smooth val="0"/>
          <c:extLst>
            <c:ext xmlns:c16="http://schemas.microsoft.com/office/drawing/2014/chart" uri="{C3380CC4-5D6E-409C-BE32-E72D297353CC}">
              <c16:uniqueId val="{00000000-BEC5-40E8-B5EB-D4D7D0DC542A}"/>
            </c:ext>
          </c:extLst>
        </c:ser>
        <c:dLbls>
          <c:showLegendKey val="0"/>
          <c:showVal val="0"/>
          <c:showCatName val="0"/>
          <c:showSerName val="0"/>
          <c:showPercent val="0"/>
          <c:showBubbleSize val="0"/>
        </c:dLbls>
        <c:marker val="1"/>
        <c:smooth val="0"/>
        <c:axId val="1010963536"/>
        <c:axId val="1010970256"/>
      </c:lineChart>
      <c:catAx>
        <c:axId val="1010963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0970256"/>
        <c:crosses val="autoZero"/>
        <c:auto val="1"/>
        <c:lblAlgn val="ctr"/>
        <c:lblOffset val="100"/>
        <c:noMultiLvlLbl val="0"/>
      </c:catAx>
      <c:valAx>
        <c:axId val="1010970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096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72F89A8-69E5-2CC2-6294-055AA86CC440}"/>
              </a:ext>
            </a:extLst>
          </p:cNvPr>
          <p:cNvSpPr>
            <a:spLocks noGrp="1"/>
          </p:cNvSpPr>
          <p:nvPr>
            <p:ph type="dt" sz="half" idx="10"/>
          </p:nvPr>
        </p:nvSpPr>
        <p:spPr/>
        <p:txBody>
          <a:bodyPr/>
          <a:lstStyle/>
          <a:p>
            <a:fld id="{C2B424C4-D5F1-4170-B3DC-A74391239395}" type="datetimeFigureOut">
              <a:rPr lang="en-GB" smtClean="0"/>
              <a:t>28/04/2025</a:t>
            </a:fld>
            <a:endParaRPr lang="en-GB"/>
          </a:p>
        </p:txBody>
      </p:sp>
      <p:sp>
        <p:nvSpPr>
          <p:cNvPr id="5" name="Footer Placeholder 4">
            <a:extLst>
              <a:ext uri="{FF2B5EF4-FFF2-40B4-BE49-F238E27FC236}">
                <a16:creationId xmlns:a16="http://schemas.microsoft.com/office/drawing/2014/main" id="{A2E355AA-4AD2-B910-9F77-F35F08CCC0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0F23BF7-B104-8E3B-B2F7-5DD83AEE0CA4}"/>
              </a:ext>
            </a:extLst>
          </p:cNvPr>
          <p:cNvSpPr>
            <a:spLocks noGrp="1"/>
          </p:cNvSpPr>
          <p:nvPr>
            <p:ph type="sldNum" sz="quarter" idx="12"/>
          </p:nvPr>
        </p:nvSpPr>
        <p:spPr/>
        <p:txBody>
          <a:bodyPr/>
          <a:lstStyle/>
          <a:p>
            <a:fld id="{1159B61B-C580-4FB9-900E-FBFAE903112D}" type="slidenum">
              <a:rPr lang="en-GB" smtClean="0"/>
              <a:t>‹#›</a:t>
            </a:fld>
            <a:endParaRPr lang="en-GB"/>
          </a:p>
        </p:txBody>
      </p:sp>
      <p:pic>
        <p:nvPicPr>
          <p:cNvPr id="7" name="Picture 6" descr="A blue and white background&#10;&#10;Description automatically generated">
            <a:extLst>
              <a:ext uri="{FF2B5EF4-FFF2-40B4-BE49-F238E27FC236}">
                <a16:creationId xmlns:a16="http://schemas.microsoft.com/office/drawing/2014/main" id="{C78AAAE1-6083-EEF4-EE5F-9BA3FE8FF64A}"/>
              </a:ext>
            </a:extLst>
          </p:cNvPr>
          <p:cNvPicPr>
            <a:picLocks noChangeAspect="1"/>
          </p:cNvPicPr>
          <p:nvPr userDrawn="1"/>
        </p:nvPicPr>
        <p:blipFill>
          <a:blip r:embed="rId2"/>
          <a:srcRect t="49099" r="822"/>
          <a:stretch/>
        </p:blipFill>
        <p:spPr>
          <a:xfrm>
            <a:off x="6098198" y="5852013"/>
            <a:ext cx="6100199" cy="1008934"/>
          </a:xfrm>
          <a:prstGeom prst="rect">
            <a:avLst/>
          </a:prstGeom>
        </p:spPr>
      </p:pic>
      <p:pic>
        <p:nvPicPr>
          <p:cNvPr id="8" name="Picture 7" descr="A purple and white curved object&#10;&#10;Description automatically generated">
            <a:extLst>
              <a:ext uri="{FF2B5EF4-FFF2-40B4-BE49-F238E27FC236}">
                <a16:creationId xmlns:a16="http://schemas.microsoft.com/office/drawing/2014/main" id="{392ED7C9-5140-8C27-CB3B-7EE7FAF607B8}"/>
              </a:ext>
            </a:extLst>
          </p:cNvPr>
          <p:cNvPicPr>
            <a:picLocks noChangeAspect="1"/>
          </p:cNvPicPr>
          <p:nvPr userDrawn="1"/>
        </p:nvPicPr>
        <p:blipFill>
          <a:blip r:embed="rId3"/>
          <a:srcRect l="-51" t="-175" r="-182" b="46041"/>
          <a:stretch/>
        </p:blipFill>
        <p:spPr>
          <a:xfrm>
            <a:off x="1140" y="1141"/>
            <a:ext cx="5258135" cy="1315814"/>
          </a:xfrm>
          <a:prstGeom prst="rect">
            <a:avLst/>
          </a:prstGeom>
        </p:spPr>
      </p:pic>
    </p:spTree>
    <p:extLst>
      <p:ext uri="{BB962C8B-B14F-4D97-AF65-F5344CB8AC3E}">
        <p14:creationId xmlns:p14="http://schemas.microsoft.com/office/powerpoint/2010/main" val="122430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370338-102A-B155-D13E-1F98F6E3DCD7}"/>
              </a:ext>
            </a:extLst>
          </p:cNvPr>
          <p:cNvSpPr>
            <a:spLocks noGrp="1"/>
          </p:cNvSpPr>
          <p:nvPr>
            <p:ph type="title" orient="vert"/>
          </p:nvPr>
        </p:nvSpPr>
        <p:spPr>
          <a:xfrm>
            <a:off x="8724900" y="1638299"/>
            <a:ext cx="2628900" cy="4095751"/>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64D644-D4D2-97EE-FD93-440FF9B57D6A}"/>
              </a:ext>
            </a:extLst>
          </p:cNvPr>
          <p:cNvSpPr>
            <a:spLocks noGrp="1"/>
          </p:cNvSpPr>
          <p:nvPr>
            <p:ph type="body" orient="vert" idx="1"/>
          </p:nvPr>
        </p:nvSpPr>
        <p:spPr>
          <a:xfrm>
            <a:off x="838200" y="1638299"/>
            <a:ext cx="7734300" cy="409575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2C2CB44-871C-E965-D152-3BD986908536}"/>
              </a:ext>
            </a:extLst>
          </p:cNvPr>
          <p:cNvSpPr>
            <a:spLocks noGrp="1"/>
          </p:cNvSpPr>
          <p:nvPr>
            <p:ph type="dt" sz="half" idx="10"/>
          </p:nvPr>
        </p:nvSpPr>
        <p:spPr/>
        <p:txBody>
          <a:bodyPr/>
          <a:lstStyle/>
          <a:p>
            <a:fld id="{C2B424C4-D5F1-4170-B3DC-A74391239395}" type="datetimeFigureOut">
              <a:rPr lang="en-GB" smtClean="0"/>
              <a:t>28/04/2025</a:t>
            </a:fld>
            <a:endParaRPr lang="en-GB"/>
          </a:p>
        </p:txBody>
      </p:sp>
      <p:sp>
        <p:nvSpPr>
          <p:cNvPr id="5" name="Footer Placeholder 4">
            <a:extLst>
              <a:ext uri="{FF2B5EF4-FFF2-40B4-BE49-F238E27FC236}">
                <a16:creationId xmlns:a16="http://schemas.microsoft.com/office/drawing/2014/main" id="{00C505B9-C44A-AB1B-BCA4-9DD9EDA715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5855E8-7298-0C40-D91C-61A7A9F09E1B}"/>
              </a:ext>
            </a:extLst>
          </p:cNvPr>
          <p:cNvSpPr>
            <a:spLocks noGrp="1"/>
          </p:cNvSpPr>
          <p:nvPr>
            <p:ph type="sldNum" sz="quarter" idx="12"/>
          </p:nvPr>
        </p:nvSpPr>
        <p:spPr/>
        <p:txBody>
          <a:bodyPr/>
          <a:lstStyle/>
          <a:p>
            <a:fld id="{1159B61B-C580-4FB9-900E-FBFAE903112D}" type="slidenum">
              <a:rPr lang="en-GB" smtClean="0"/>
              <a:t>‹#›</a:t>
            </a:fld>
            <a:endParaRPr lang="en-GB"/>
          </a:p>
        </p:txBody>
      </p:sp>
    </p:spTree>
    <p:extLst>
      <p:ext uri="{BB962C8B-B14F-4D97-AF65-F5344CB8AC3E}">
        <p14:creationId xmlns:p14="http://schemas.microsoft.com/office/powerpoint/2010/main" val="415418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2471F-5280-ED5B-C42C-C938C01125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4D7CE3-E1F2-D8D8-BE27-149261C0FB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716B8F-E4BD-3F86-57A6-097425649C3B}"/>
              </a:ext>
            </a:extLst>
          </p:cNvPr>
          <p:cNvSpPr>
            <a:spLocks noGrp="1"/>
          </p:cNvSpPr>
          <p:nvPr>
            <p:ph type="dt" sz="half" idx="10"/>
          </p:nvPr>
        </p:nvSpPr>
        <p:spPr/>
        <p:txBody>
          <a:bodyPr/>
          <a:lstStyle/>
          <a:p>
            <a:fld id="{C2B424C4-D5F1-4170-B3DC-A74391239395}" type="datetimeFigureOut">
              <a:rPr lang="en-GB" smtClean="0"/>
              <a:t>28/04/2025</a:t>
            </a:fld>
            <a:endParaRPr lang="en-GB"/>
          </a:p>
        </p:txBody>
      </p:sp>
      <p:sp>
        <p:nvSpPr>
          <p:cNvPr id="5" name="Footer Placeholder 4">
            <a:extLst>
              <a:ext uri="{FF2B5EF4-FFF2-40B4-BE49-F238E27FC236}">
                <a16:creationId xmlns:a16="http://schemas.microsoft.com/office/drawing/2014/main" id="{50459B52-7CB4-A727-1126-A1C84F4C1C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632830-72ED-3E63-293D-F93E24851E16}"/>
              </a:ext>
            </a:extLst>
          </p:cNvPr>
          <p:cNvSpPr>
            <a:spLocks noGrp="1"/>
          </p:cNvSpPr>
          <p:nvPr>
            <p:ph type="sldNum" sz="quarter" idx="12"/>
          </p:nvPr>
        </p:nvSpPr>
        <p:spPr/>
        <p:txBody>
          <a:bodyPr/>
          <a:lstStyle/>
          <a:p>
            <a:fld id="{1159B61B-C580-4FB9-900E-FBFAE903112D}" type="slidenum">
              <a:rPr lang="en-GB" smtClean="0"/>
              <a:t>‹#›</a:t>
            </a:fld>
            <a:endParaRPr lang="en-GB"/>
          </a:p>
        </p:txBody>
      </p:sp>
      <p:pic>
        <p:nvPicPr>
          <p:cNvPr id="7" name="Picture 6" descr="A blue and white background&#10;&#10;Description automatically generated">
            <a:extLst>
              <a:ext uri="{FF2B5EF4-FFF2-40B4-BE49-F238E27FC236}">
                <a16:creationId xmlns:a16="http://schemas.microsoft.com/office/drawing/2014/main" id="{8FF2B2C9-2E5F-1EB4-4F6F-9450063F7585}"/>
              </a:ext>
            </a:extLst>
          </p:cNvPr>
          <p:cNvPicPr>
            <a:picLocks noChangeAspect="1"/>
          </p:cNvPicPr>
          <p:nvPr userDrawn="1"/>
        </p:nvPicPr>
        <p:blipFill>
          <a:blip r:embed="rId2"/>
          <a:srcRect t="49099" r="822"/>
          <a:stretch/>
        </p:blipFill>
        <p:spPr>
          <a:xfrm>
            <a:off x="6098198" y="5852013"/>
            <a:ext cx="6100199" cy="1008934"/>
          </a:xfrm>
          <a:prstGeom prst="rect">
            <a:avLst/>
          </a:prstGeom>
        </p:spPr>
      </p:pic>
      <p:pic>
        <p:nvPicPr>
          <p:cNvPr id="8" name="Picture 7" descr="A purple and white curved object&#10;&#10;Description automatically generated">
            <a:extLst>
              <a:ext uri="{FF2B5EF4-FFF2-40B4-BE49-F238E27FC236}">
                <a16:creationId xmlns:a16="http://schemas.microsoft.com/office/drawing/2014/main" id="{2FE421A0-A5FF-7110-3466-AC1AA12BC31C}"/>
              </a:ext>
            </a:extLst>
          </p:cNvPr>
          <p:cNvPicPr>
            <a:picLocks noChangeAspect="1"/>
          </p:cNvPicPr>
          <p:nvPr userDrawn="1"/>
        </p:nvPicPr>
        <p:blipFill>
          <a:blip r:embed="rId3"/>
          <a:srcRect l="-51" t="-175" r="-182" b="46041"/>
          <a:stretch/>
        </p:blipFill>
        <p:spPr>
          <a:xfrm>
            <a:off x="1140" y="1141"/>
            <a:ext cx="5258135" cy="1315814"/>
          </a:xfrm>
          <a:prstGeom prst="rect">
            <a:avLst/>
          </a:prstGeom>
        </p:spPr>
      </p:pic>
    </p:spTree>
    <p:extLst>
      <p:ext uri="{BB962C8B-B14F-4D97-AF65-F5344CB8AC3E}">
        <p14:creationId xmlns:p14="http://schemas.microsoft.com/office/powerpoint/2010/main" val="327270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7935B-8FA2-492B-3DB3-F0600B36F5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769A17-D460-19C5-9830-B923973B65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E4053D-6C4C-5403-8DBC-6FFEBD38C46C}"/>
              </a:ext>
            </a:extLst>
          </p:cNvPr>
          <p:cNvSpPr>
            <a:spLocks noGrp="1"/>
          </p:cNvSpPr>
          <p:nvPr>
            <p:ph type="dt" sz="half" idx="10"/>
          </p:nvPr>
        </p:nvSpPr>
        <p:spPr/>
        <p:txBody>
          <a:bodyPr/>
          <a:lstStyle/>
          <a:p>
            <a:fld id="{C2B424C4-D5F1-4170-B3DC-A74391239395}" type="datetimeFigureOut">
              <a:rPr lang="en-GB" smtClean="0"/>
              <a:t>28/04/2025</a:t>
            </a:fld>
            <a:endParaRPr lang="en-GB"/>
          </a:p>
        </p:txBody>
      </p:sp>
      <p:sp>
        <p:nvSpPr>
          <p:cNvPr id="5" name="Footer Placeholder 4">
            <a:extLst>
              <a:ext uri="{FF2B5EF4-FFF2-40B4-BE49-F238E27FC236}">
                <a16:creationId xmlns:a16="http://schemas.microsoft.com/office/drawing/2014/main" id="{E3A6FDE5-ACC5-1B09-778D-C9B085DA7F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06F122-EFED-C3CF-9883-D27B8644BD64}"/>
              </a:ext>
            </a:extLst>
          </p:cNvPr>
          <p:cNvSpPr>
            <a:spLocks noGrp="1"/>
          </p:cNvSpPr>
          <p:nvPr>
            <p:ph type="sldNum" sz="quarter" idx="12"/>
          </p:nvPr>
        </p:nvSpPr>
        <p:spPr/>
        <p:txBody>
          <a:bodyPr/>
          <a:lstStyle/>
          <a:p>
            <a:fld id="{1159B61B-C580-4FB9-900E-FBFAE903112D}" type="slidenum">
              <a:rPr lang="en-GB" smtClean="0"/>
              <a:t>‹#›</a:t>
            </a:fld>
            <a:endParaRPr lang="en-GB"/>
          </a:p>
        </p:txBody>
      </p:sp>
      <p:pic>
        <p:nvPicPr>
          <p:cNvPr id="7" name="Picture 6" descr="A blue and white background&#10;&#10;Description automatically generated">
            <a:extLst>
              <a:ext uri="{FF2B5EF4-FFF2-40B4-BE49-F238E27FC236}">
                <a16:creationId xmlns:a16="http://schemas.microsoft.com/office/drawing/2014/main" id="{2F55F502-96E3-7DDF-E2CB-8A6880EC17D0}"/>
              </a:ext>
            </a:extLst>
          </p:cNvPr>
          <p:cNvPicPr>
            <a:picLocks noChangeAspect="1"/>
          </p:cNvPicPr>
          <p:nvPr userDrawn="1"/>
        </p:nvPicPr>
        <p:blipFill>
          <a:blip r:embed="rId2"/>
          <a:srcRect t="49099" r="822"/>
          <a:stretch/>
        </p:blipFill>
        <p:spPr>
          <a:xfrm>
            <a:off x="6098198" y="5852013"/>
            <a:ext cx="6100199" cy="1008934"/>
          </a:xfrm>
          <a:prstGeom prst="rect">
            <a:avLst/>
          </a:prstGeom>
        </p:spPr>
      </p:pic>
      <p:pic>
        <p:nvPicPr>
          <p:cNvPr id="8" name="Picture 7" descr="A purple and white curved object&#10;&#10;Description automatically generated">
            <a:extLst>
              <a:ext uri="{FF2B5EF4-FFF2-40B4-BE49-F238E27FC236}">
                <a16:creationId xmlns:a16="http://schemas.microsoft.com/office/drawing/2014/main" id="{9A9753B8-DEA8-2140-2F8B-16C62311AAAF}"/>
              </a:ext>
            </a:extLst>
          </p:cNvPr>
          <p:cNvPicPr>
            <a:picLocks noChangeAspect="1"/>
          </p:cNvPicPr>
          <p:nvPr userDrawn="1"/>
        </p:nvPicPr>
        <p:blipFill>
          <a:blip r:embed="rId3"/>
          <a:srcRect l="-51" t="-175" r="-182" b="46041"/>
          <a:stretch/>
        </p:blipFill>
        <p:spPr>
          <a:xfrm>
            <a:off x="1140" y="1141"/>
            <a:ext cx="5258135" cy="1315814"/>
          </a:xfrm>
          <a:prstGeom prst="rect">
            <a:avLst/>
          </a:prstGeom>
        </p:spPr>
      </p:pic>
      <p:pic>
        <p:nvPicPr>
          <p:cNvPr id="9" name="Picture 8" descr="A purple text on a white background&#10;&#10;Description automatically generated">
            <a:extLst>
              <a:ext uri="{FF2B5EF4-FFF2-40B4-BE49-F238E27FC236}">
                <a16:creationId xmlns:a16="http://schemas.microsoft.com/office/drawing/2014/main" id="{D2CF61A9-C1E3-402A-4A5E-28A180E19CE0}"/>
              </a:ext>
            </a:extLst>
          </p:cNvPr>
          <p:cNvPicPr>
            <a:picLocks noChangeAspect="1"/>
          </p:cNvPicPr>
          <p:nvPr userDrawn="1"/>
        </p:nvPicPr>
        <p:blipFill>
          <a:blip r:embed="rId4"/>
          <a:stretch>
            <a:fillRect/>
          </a:stretch>
        </p:blipFill>
        <p:spPr>
          <a:xfrm>
            <a:off x="8693394" y="428625"/>
            <a:ext cx="2886075" cy="876300"/>
          </a:xfrm>
          <a:prstGeom prst="rect">
            <a:avLst/>
          </a:prstGeom>
        </p:spPr>
      </p:pic>
    </p:spTree>
    <p:extLst>
      <p:ext uri="{BB962C8B-B14F-4D97-AF65-F5344CB8AC3E}">
        <p14:creationId xmlns:p14="http://schemas.microsoft.com/office/powerpoint/2010/main" val="71025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C2C3-7CC4-AA14-915E-E58754D538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7DF2BC-4104-435E-1BF3-62D06A54C0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5D3D94-1A84-DB97-2C53-40121ADE5B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DCFFBE-3069-D504-08E9-C24BEF7A5311}"/>
              </a:ext>
            </a:extLst>
          </p:cNvPr>
          <p:cNvSpPr>
            <a:spLocks noGrp="1"/>
          </p:cNvSpPr>
          <p:nvPr>
            <p:ph type="dt" sz="half" idx="10"/>
          </p:nvPr>
        </p:nvSpPr>
        <p:spPr/>
        <p:txBody>
          <a:bodyPr/>
          <a:lstStyle/>
          <a:p>
            <a:fld id="{C2B424C4-D5F1-4170-B3DC-A74391239395}" type="datetimeFigureOut">
              <a:rPr lang="en-GB" smtClean="0"/>
              <a:t>28/04/2025</a:t>
            </a:fld>
            <a:endParaRPr lang="en-GB"/>
          </a:p>
        </p:txBody>
      </p:sp>
      <p:sp>
        <p:nvSpPr>
          <p:cNvPr id="6" name="Footer Placeholder 5">
            <a:extLst>
              <a:ext uri="{FF2B5EF4-FFF2-40B4-BE49-F238E27FC236}">
                <a16:creationId xmlns:a16="http://schemas.microsoft.com/office/drawing/2014/main" id="{3240A95C-EBEF-D373-C163-6AEAE82BA3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B80049-0076-D2CF-04F4-CFA75F6EBD46}"/>
              </a:ext>
            </a:extLst>
          </p:cNvPr>
          <p:cNvSpPr>
            <a:spLocks noGrp="1"/>
          </p:cNvSpPr>
          <p:nvPr>
            <p:ph type="sldNum" sz="quarter" idx="12"/>
          </p:nvPr>
        </p:nvSpPr>
        <p:spPr/>
        <p:txBody>
          <a:bodyPr/>
          <a:lstStyle/>
          <a:p>
            <a:fld id="{1159B61B-C580-4FB9-900E-FBFAE903112D}" type="slidenum">
              <a:rPr lang="en-GB" smtClean="0"/>
              <a:t>‹#›</a:t>
            </a:fld>
            <a:endParaRPr lang="en-GB"/>
          </a:p>
        </p:txBody>
      </p:sp>
      <p:pic>
        <p:nvPicPr>
          <p:cNvPr id="8" name="Picture 7" descr="A blue and white background&#10;&#10;Description automatically generated">
            <a:extLst>
              <a:ext uri="{FF2B5EF4-FFF2-40B4-BE49-F238E27FC236}">
                <a16:creationId xmlns:a16="http://schemas.microsoft.com/office/drawing/2014/main" id="{084E95A2-5359-D186-6A6E-1A93FD046AEF}"/>
              </a:ext>
            </a:extLst>
          </p:cNvPr>
          <p:cNvPicPr>
            <a:picLocks noChangeAspect="1"/>
          </p:cNvPicPr>
          <p:nvPr userDrawn="1"/>
        </p:nvPicPr>
        <p:blipFill>
          <a:blip r:embed="rId2"/>
          <a:srcRect t="49099" r="822"/>
          <a:stretch/>
        </p:blipFill>
        <p:spPr>
          <a:xfrm>
            <a:off x="6098198" y="5852013"/>
            <a:ext cx="6100199" cy="1008934"/>
          </a:xfrm>
          <a:prstGeom prst="rect">
            <a:avLst/>
          </a:prstGeom>
        </p:spPr>
      </p:pic>
      <p:pic>
        <p:nvPicPr>
          <p:cNvPr id="9" name="Picture 8" descr="A purple and white curved object&#10;&#10;Description automatically generated">
            <a:extLst>
              <a:ext uri="{FF2B5EF4-FFF2-40B4-BE49-F238E27FC236}">
                <a16:creationId xmlns:a16="http://schemas.microsoft.com/office/drawing/2014/main" id="{5206A516-9D32-CD74-DD31-8F37520C827D}"/>
              </a:ext>
            </a:extLst>
          </p:cNvPr>
          <p:cNvPicPr>
            <a:picLocks noChangeAspect="1"/>
          </p:cNvPicPr>
          <p:nvPr userDrawn="1"/>
        </p:nvPicPr>
        <p:blipFill>
          <a:blip r:embed="rId3"/>
          <a:srcRect l="-51" t="-175" r="-182" b="46041"/>
          <a:stretch/>
        </p:blipFill>
        <p:spPr>
          <a:xfrm>
            <a:off x="1140" y="1141"/>
            <a:ext cx="5258135" cy="1315814"/>
          </a:xfrm>
          <a:prstGeom prst="rect">
            <a:avLst/>
          </a:prstGeom>
        </p:spPr>
      </p:pic>
    </p:spTree>
    <p:extLst>
      <p:ext uri="{BB962C8B-B14F-4D97-AF65-F5344CB8AC3E}">
        <p14:creationId xmlns:p14="http://schemas.microsoft.com/office/powerpoint/2010/main" val="71216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53617-4802-7EF4-C36A-0D8F31E110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FBF58CE-DFC4-6C14-F1C9-06A6D7CFA2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A6C9F8-56CD-C4E8-2F5D-6DA5B8E71D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33281D-4451-0D4B-5132-9710B44D0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FC0C51-49A2-F420-EB9A-1CE88E0C3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0D203AE-95A7-1664-E608-BD3F0014C417}"/>
              </a:ext>
            </a:extLst>
          </p:cNvPr>
          <p:cNvSpPr>
            <a:spLocks noGrp="1"/>
          </p:cNvSpPr>
          <p:nvPr>
            <p:ph type="dt" sz="half" idx="10"/>
          </p:nvPr>
        </p:nvSpPr>
        <p:spPr/>
        <p:txBody>
          <a:bodyPr/>
          <a:lstStyle/>
          <a:p>
            <a:fld id="{C2B424C4-D5F1-4170-B3DC-A74391239395}" type="datetimeFigureOut">
              <a:rPr lang="en-GB" smtClean="0"/>
              <a:t>28/04/2025</a:t>
            </a:fld>
            <a:endParaRPr lang="en-GB"/>
          </a:p>
        </p:txBody>
      </p:sp>
      <p:sp>
        <p:nvSpPr>
          <p:cNvPr id="8" name="Footer Placeholder 7">
            <a:extLst>
              <a:ext uri="{FF2B5EF4-FFF2-40B4-BE49-F238E27FC236}">
                <a16:creationId xmlns:a16="http://schemas.microsoft.com/office/drawing/2014/main" id="{D21F57F4-3DD9-BAEA-A633-F2EAD6A4C28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5A7F278-E22B-1E18-59D1-F466D6870FAB}"/>
              </a:ext>
            </a:extLst>
          </p:cNvPr>
          <p:cNvSpPr>
            <a:spLocks noGrp="1"/>
          </p:cNvSpPr>
          <p:nvPr>
            <p:ph type="sldNum" sz="quarter" idx="12"/>
          </p:nvPr>
        </p:nvSpPr>
        <p:spPr/>
        <p:txBody>
          <a:bodyPr/>
          <a:lstStyle/>
          <a:p>
            <a:fld id="{1159B61B-C580-4FB9-900E-FBFAE903112D}" type="slidenum">
              <a:rPr lang="en-GB" smtClean="0"/>
              <a:t>‹#›</a:t>
            </a:fld>
            <a:endParaRPr lang="en-GB"/>
          </a:p>
        </p:txBody>
      </p:sp>
      <p:pic>
        <p:nvPicPr>
          <p:cNvPr id="10" name="Picture 9" descr="A blue and white background&#10;&#10;Description automatically generated">
            <a:extLst>
              <a:ext uri="{FF2B5EF4-FFF2-40B4-BE49-F238E27FC236}">
                <a16:creationId xmlns:a16="http://schemas.microsoft.com/office/drawing/2014/main" id="{639A64A9-CD6E-9A1B-DFCB-65DA75DBB32E}"/>
              </a:ext>
            </a:extLst>
          </p:cNvPr>
          <p:cNvPicPr>
            <a:picLocks noChangeAspect="1"/>
          </p:cNvPicPr>
          <p:nvPr userDrawn="1"/>
        </p:nvPicPr>
        <p:blipFill>
          <a:blip r:embed="rId2"/>
          <a:srcRect t="49099" r="822"/>
          <a:stretch/>
        </p:blipFill>
        <p:spPr>
          <a:xfrm>
            <a:off x="6098198" y="5852013"/>
            <a:ext cx="6100199" cy="1008934"/>
          </a:xfrm>
          <a:prstGeom prst="rect">
            <a:avLst/>
          </a:prstGeom>
        </p:spPr>
      </p:pic>
      <p:pic>
        <p:nvPicPr>
          <p:cNvPr id="11" name="Picture 10" descr="A purple and white curved object&#10;&#10;Description automatically generated">
            <a:extLst>
              <a:ext uri="{FF2B5EF4-FFF2-40B4-BE49-F238E27FC236}">
                <a16:creationId xmlns:a16="http://schemas.microsoft.com/office/drawing/2014/main" id="{E6CE1CF7-30F2-CC0A-DA60-F3F12252D483}"/>
              </a:ext>
            </a:extLst>
          </p:cNvPr>
          <p:cNvPicPr>
            <a:picLocks noChangeAspect="1"/>
          </p:cNvPicPr>
          <p:nvPr userDrawn="1"/>
        </p:nvPicPr>
        <p:blipFill>
          <a:blip r:embed="rId3"/>
          <a:srcRect l="-51" t="-175" r="-182" b="46041"/>
          <a:stretch/>
        </p:blipFill>
        <p:spPr>
          <a:xfrm>
            <a:off x="1140" y="1141"/>
            <a:ext cx="5258135" cy="1315814"/>
          </a:xfrm>
          <a:prstGeom prst="rect">
            <a:avLst/>
          </a:prstGeom>
        </p:spPr>
      </p:pic>
    </p:spTree>
    <p:extLst>
      <p:ext uri="{BB962C8B-B14F-4D97-AF65-F5344CB8AC3E}">
        <p14:creationId xmlns:p14="http://schemas.microsoft.com/office/powerpoint/2010/main" val="240915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9288-3DD1-292D-D5CC-B99952A1EC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0D88D3-10C3-A833-84B9-04A5BF35BB59}"/>
              </a:ext>
            </a:extLst>
          </p:cNvPr>
          <p:cNvSpPr>
            <a:spLocks noGrp="1"/>
          </p:cNvSpPr>
          <p:nvPr>
            <p:ph type="dt" sz="half" idx="10"/>
          </p:nvPr>
        </p:nvSpPr>
        <p:spPr/>
        <p:txBody>
          <a:bodyPr/>
          <a:lstStyle/>
          <a:p>
            <a:fld id="{C2B424C4-D5F1-4170-B3DC-A74391239395}" type="datetimeFigureOut">
              <a:rPr lang="en-GB" smtClean="0"/>
              <a:t>28/04/2025</a:t>
            </a:fld>
            <a:endParaRPr lang="en-GB"/>
          </a:p>
        </p:txBody>
      </p:sp>
      <p:sp>
        <p:nvSpPr>
          <p:cNvPr id="4" name="Footer Placeholder 3">
            <a:extLst>
              <a:ext uri="{FF2B5EF4-FFF2-40B4-BE49-F238E27FC236}">
                <a16:creationId xmlns:a16="http://schemas.microsoft.com/office/drawing/2014/main" id="{47C1F324-F646-840B-80FA-9DE2204F59C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64156C1-2354-E56D-F5CF-540281E275B5}"/>
              </a:ext>
            </a:extLst>
          </p:cNvPr>
          <p:cNvSpPr>
            <a:spLocks noGrp="1"/>
          </p:cNvSpPr>
          <p:nvPr>
            <p:ph type="sldNum" sz="quarter" idx="12"/>
          </p:nvPr>
        </p:nvSpPr>
        <p:spPr/>
        <p:txBody>
          <a:bodyPr/>
          <a:lstStyle/>
          <a:p>
            <a:fld id="{1159B61B-C580-4FB9-900E-FBFAE903112D}" type="slidenum">
              <a:rPr lang="en-GB" smtClean="0"/>
              <a:t>‹#›</a:t>
            </a:fld>
            <a:endParaRPr lang="en-GB"/>
          </a:p>
        </p:txBody>
      </p:sp>
      <p:pic>
        <p:nvPicPr>
          <p:cNvPr id="6" name="Picture 5" descr="A blue and white background&#10;&#10;Description automatically generated">
            <a:extLst>
              <a:ext uri="{FF2B5EF4-FFF2-40B4-BE49-F238E27FC236}">
                <a16:creationId xmlns:a16="http://schemas.microsoft.com/office/drawing/2014/main" id="{A3035DBF-91F3-CA88-05D7-27A586D57EF4}"/>
              </a:ext>
            </a:extLst>
          </p:cNvPr>
          <p:cNvPicPr>
            <a:picLocks noChangeAspect="1"/>
          </p:cNvPicPr>
          <p:nvPr userDrawn="1"/>
        </p:nvPicPr>
        <p:blipFill>
          <a:blip r:embed="rId2"/>
          <a:srcRect t="49099" r="822"/>
          <a:stretch/>
        </p:blipFill>
        <p:spPr>
          <a:xfrm>
            <a:off x="6098198" y="5852013"/>
            <a:ext cx="6100199" cy="1008934"/>
          </a:xfrm>
          <a:prstGeom prst="rect">
            <a:avLst/>
          </a:prstGeom>
        </p:spPr>
      </p:pic>
      <p:pic>
        <p:nvPicPr>
          <p:cNvPr id="7" name="Picture 6" descr="A purple and white curved object&#10;&#10;Description automatically generated">
            <a:extLst>
              <a:ext uri="{FF2B5EF4-FFF2-40B4-BE49-F238E27FC236}">
                <a16:creationId xmlns:a16="http://schemas.microsoft.com/office/drawing/2014/main" id="{87E34835-F1FF-4C4D-B61F-482352C8C765}"/>
              </a:ext>
            </a:extLst>
          </p:cNvPr>
          <p:cNvPicPr>
            <a:picLocks noChangeAspect="1"/>
          </p:cNvPicPr>
          <p:nvPr userDrawn="1"/>
        </p:nvPicPr>
        <p:blipFill>
          <a:blip r:embed="rId3"/>
          <a:srcRect l="-51" t="-175" r="-182" b="46041"/>
          <a:stretch/>
        </p:blipFill>
        <p:spPr>
          <a:xfrm>
            <a:off x="1140" y="1141"/>
            <a:ext cx="5258135" cy="1315814"/>
          </a:xfrm>
          <a:prstGeom prst="rect">
            <a:avLst/>
          </a:prstGeom>
        </p:spPr>
      </p:pic>
    </p:spTree>
    <p:extLst>
      <p:ext uri="{BB962C8B-B14F-4D97-AF65-F5344CB8AC3E}">
        <p14:creationId xmlns:p14="http://schemas.microsoft.com/office/powerpoint/2010/main" val="284282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E0295B-7890-B487-E847-A08D7FA09B11}"/>
              </a:ext>
            </a:extLst>
          </p:cNvPr>
          <p:cNvSpPr>
            <a:spLocks noGrp="1"/>
          </p:cNvSpPr>
          <p:nvPr>
            <p:ph type="dt" sz="half" idx="10"/>
          </p:nvPr>
        </p:nvSpPr>
        <p:spPr/>
        <p:txBody>
          <a:bodyPr/>
          <a:lstStyle/>
          <a:p>
            <a:fld id="{C2B424C4-D5F1-4170-B3DC-A74391239395}" type="datetimeFigureOut">
              <a:rPr lang="en-GB" smtClean="0"/>
              <a:t>28/04/2025</a:t>
            </a:fld>
            <a:endParaRPr lang="en-GB"/>
          </a:p>
        </p:txBody>
      </p:sp>
      <p:sp>
        <p:nvSpPr>
          <p:cNvPr id="3" name="Footer Placeholder 2">
            <a:extLst>
              <a:ext uri="{FF2B5EF4-FFF2-40B4-BE49-F238E27FC236}">
                <a16:creationId xmlns:a16="http://schemas.microsoft.com/office/drawing/2014/main" id="{0256DC06-81DA-64D0-0C74-23DD6A2EA83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1978531-2110-8286-67ED-A3F582E596AC}"/>
              </a:ext>
            </a:extLst>
          </p:cNvPr>
          <p:cNvSpPr>
            <a:spLocks noGrp="1"/>
          </p:cNvSpPr>
          <p:nvPr>
            <p:ph type="sldNum" sz="quarter" idx="12"/>
          </p:nvPr>
        </p:nvSpPr>
        <p:spPr/>
        <p:txBody>
          <a:bodyPr/>
          <a:lstStyle/>
          <a:p>
            <a:fld id="{1159B61B-C580-4FB9-900E-FBFAE903112D}" type="slidenum">
              <a:rPr lang="en-GB" smtClean="0"/>
              <a:t>‹#›</a:t>
            </a:fld>
            <a:endParaRPr lang="en-GB"/>
          </a:p>
        </p:txBody>
      </p:sp>
      <p:pic>
        <p:nvPicPr>
          <p:cNvPr id="5" name="Picture 4" descr="A blue and white background&#10;&#10;Description automatically generated">
            <a:extLst>
              <a:ext uri="{FF2B5EF4-FFF2-40B4-BE49-F238E27FC236}">
                <a16:creationId xmlns:a16="http://schemas.microsoft.com/office/drawing/2014/main" id="{D6716F0D-E87E-7E3D-5184-8C67DD6AF33D}"/>
              </a:ext>
            </a:extLst>
          </p:cNvPr>
          <p:cNvPicPr>
            <a:picLocks noChangeAspect="1"/>
          </p:cNvPicPr>
          <p:nvPr userDrawn="1"/>
        </p:nvPicPr>
        <p:blipFill>
          <a:blip r:embed="rId2"/>
          <a:srcRect t="49099" r="822"/>
          <a:stretch/>
        </p:blipFill>
        <p:spPr>
          <a:xfrm>
            <a:off x="6098198" y="5852013"/>
            <a:ext cx="6100199" cy="1008934"/>
          </a:xfrm>
          <a:prstGeom prst="rect">
            <a:avLst/>
          </a:prstGeom>
        </p:spPr>
      </p:pic>
      <p:pic>
        <p:nvPicPr>
          <p:cNvPr id="6" name="Picture 5" descr="A purple and white curved object&#10;&#10;Description automatically generated">
            <a:extLst>
              <a:ext uri="{FF2B5EF4-FFF2-40B4-BE49-F238E27FC236}">
                <a16:creationId xmlns:a16="http://schemas.microsoft.com/office/drawing/2014/main" id="{81CD9DBB-2850-E21A-837C-882BB66EFDC3}"/>
              </a:ext>
            </a:extLst>
          </p:cNvPr>
          <p:cNvPicPr>
            <a:picLocks noChangeAspect="1"/>
          </p:cNvPicPr>
          <p:nvPr userDrawn="1"/>
        </p:nvPicPr>
        <p:blipFill>
          <a:blip r:embed="rId3"/>
          <a:srcRect l="-51" t="-175" r="-182" b="46041"/>
          <a:stretch/>
        </p:blipFill>
        <p:spPr>
          <a:xfrm>
            <a:off x="1140" y="1141"/>
            <a:ext cx="5258135" cy="1315814"/>
          </a:xfrm>
          <a:prstGeom prst="rect">
            <a:avLst/>
          </a:prstGeom>
        </p:spPr>
      </p:pic>
    </p:spTree>
    <p:extLst>
      <p:ext uri="{BB962C8B-B14F-4D97-AF65-F5344CB8AC3E}">
        <p14:creationId xmlns:p14="http://schemas.microsoft.com/office/powerpoint/2010/main" val="1404250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E4A84-6424-8CC3-DB8D-EE90223AED49}"/>
              </a:ext>
            </a:extLst>
          </p:cNvPr>
          <p:cNvSpPr>
            <a:spLocks noGrp="1"/>
          </p:cNvSpPr>
          <p:nvPr>
            <p:ph type="title"/>
          </p:nvPr>
        </p:nvSpPr>
        <p:spPr>
          <a:xfrm>
            <a:off x="836612" y="1733550"/>
            <a:ext cx="3932237" cy="1247774"/>
          </a:xfrm>
        </p:spPr>
        <p:txBody>
          <a:bodyPr anchor="b"/>
          <a:lstStyle>
            <a:lvl1pPr>
              <a:defRPr sz="32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92BEF99-8A96-2916-2482-2D1B83182374}"/>
              </a:ext>
            </a:extLst>
          </p:cNvPr>
          <p:cNvSpPr>
            <a:spLocks noGrp="1"/>
          </p:cNvSpPr>
          <p:nvPr>
            <p:ph idx="1"/>
          </p:nvPr>
        </p:nvSpPr>
        <p:spPr>
          <a:xfrm>
            <a:off x="5183188" y="2060785"/>
            <a:ext cx="6172200" cy="380026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92E700-2EBF-3101-1E5D-16DDEB452CCC}"/>
              </a:ext>
            </a:extLst>
          </p:cNvPr>
          <p:cNvSpPr>
            <a:spLocks noGrp="1"/>
          </p:cNvSpPr>
          <p:nvPr>
            <p:ph type="body" sz="half" idx="2"/>
          </p:nvPr>
        </p:nvSpPr>
        <p:spPr>
          <a:xfrm>
            <a:off x="839788" y="3152775"/>
            <a:ext cx="3932237" cy="27162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8DF9C4-8665-1329-11F8-0F28345C5955}"/>
              </a:ext>
            </a:extLst>
          </p:cNvPr>
          <p:cNvSpPr>
            <a:spLocks noGrp="1"/>
          </p:cNvSpPr>
          <p:nvPr>
            <p:ph type="dt" sz="half" idx="10"/>
          </p:nvPr>
        </p:nvSpPr>
        <p:spPr/>
        <p:txBody>
          <a:bodyPr/>
          <a:lstStyle/>
          <a:p>
            <a:fld id="{C2B424C4-D5F1-4170-B3DC-A74391239395}" type="datetimeFigureOut">
              <a:rPr lang="en-GB" smtClean="0"/>
              <a:t>28/04/2025</a:t>
            </a:fld>
            <a:endParaRPr lang="en-GB"/>
          </a:p>
        </p:txBody>
      </p:sp>
      <p:sp>
        <p:nvSpPr>
          <p:cNvPr id="6" name="Footer Placeholder 5">
            <a:extLst>
              <a:ext uri="{FF2B5EF4-FFF2-40B4-BE49-F238E27FC236}">
                <a16:creationId xmlns:a16="http://schemas.microsoft.com/office/drawing/2014/main" id="{96793148-0665-265A-B060-BF349A2741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DEA5B45-CA8A-A12D-C1DC-4EC5771FAFFF}"/>
              </a:ext>
            </a:extLst>
          </p:cNvPr>
          <p:cNvSpPr>
            <a:spLocks noGrp="1"/>
          </p:cNvSpPr>
          <p:nvPr>
            <p:ph type="sldNum" sz="quarter" idx="12"/>
          </p:nvPr>
        </p:nvSpPr>
        <p:spPr/>
        <p:txBody>
          <a:bodyPr/>
          <a:lstStyle/>
          <a:p>
            <a:fld id="{1159B61B-C580-4FB9-900E-FBFAE903112D}" type="slidenum">
              <a:rPr lang="en-GB" smtClean="0"/>
              <a:t>‹#›</a:t>
            </a:fld>
            <a:endParaRPr lang="en-GB"/>
          </a:p>
        </p:txBody>
      </p:sp>
      <p:pic>
        <p:nvPicPr>
          <p:cNvPr id="8" name="Picture 7" descr="A blue and white background&#10;&#10;Description automatically generated">
            <a:extLst>
              <a:ext uri="{FF2B5EF4-FFF2-40B4-BE49-F238E27FC236}">
                <a16:creationId xmlns:a16="http://schemas.microsoft.com/office/drawing/2014/main" id="{891F8004-0D66-BE23-F6BA-3203538520F5}"/>
              </a:ext>
            </a:extLst>
          </p:cNvPr>
          <p:cNvPicPr>
            <a:picLocks noChangeAspect="1"/>
          </p:cNvPicPr>
          <p:nvPr userDrawn="1"/>
        </p:nvPicPr>
        <p:blipFill>
          <a:blip r:embed="rId2"/>
          <a:srcRect t="49099" r="822"/>
          <a:stretch/>
        </p:blipFill>
        <p:spPr>
          <a:xfrm>
            <a:off x="6098198" y="5852013"/>
            <a:ext cx="6100199" cy="1008934"/>
          </a:xfrm>
          <a:prstGeom prst="rect">
            <a:avLst/>
          </a:prstGeom>
        </p:spPr>
      </p:pic>
    </p:spTree>
    <p:extLst>
      <p:ext uri="{BB962C8B-B14F-4D97-AF65-F5344CB8AC3E}">
        <p14:creationId xmlns:p14="http://schemas.microsoft.com/office/powerpoint/2010/main" val="1516058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C4A4E70-F2F8-B3D3-CF16-ED0F9C6BD03A}"/>
              </a:ext>
            </a:extLst>
          </p:cNvPr>
          <p:cNvSpPr>
            <a:spLocks noGrp="1"/>
          </p:cNvSpPr>
          <p:nvPr>
            <p:ph type="pic" idx="1"/>
          </p:nvPr>
        </p:nvSpPr>
        <p:spPr>
          <a:xfrm>
            <a:off x="5183188" y="1821292"/>
            <a:ext cx="6172200" cy="40397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5" name="Date Placeholder 4">
            <a:extLst>
              <a:ext uri="{FF2B5EF4-FFF2-40B4-BE49-F238E27FC236}">
                <a16:creationId xmlns:a16="http://schemas.microsoft.com/office/drawing/2014/main" id="{A5DC6829-EC4C-0B95-43E0-0898AF0DB00A}"/>
              </a:ext>
            </a:extLst>
          </p:cNvPr>
          <p:cNvSpPr>
            <a:spLocks noGrp="1"/>
          </p:cNvSpPr>
          <p:nvPr>
            <p:ph type="dt" sz="half" idx="10"/>
          </p:nvPr>
        </p:nvSpPr>
        <p:spPr/>
        <p:txBody>
          <a:bodyPr/>
          <a:lstStyle/>
          <a:p>
            <a:fld id="{C2B424C4-D5F1-4170-B3DC-A74391239395}" type="datetimeFigureOut">
              <a:rPr lang="en-GB" smtClean="0"/>
              <a:t>28/04/2025</a:t>
            </a:fld>
            <a:endParaRPr lang="en-GB"/>
          </a:p>
        </p:txBody>
      </p:sp>
      <p:sp>
        <p:nvSpPr>
          <p:cNvPr id="6" name="Footer Placeholder 5">
            <a:extLst>
              <a:ext uri="{FF2B5EF4-FFF2-40B4-BE49-F238E27FC236}">
                <a16:creationId xmlns:a16="http://schemas.microsoft.com/office/drawing/2014/main" id="{077A2A1E-A3CC-E9B9-C74A-8CEFF18EDA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D95E8F-F2A2-4EC2-7B2D-662BA92F7208}"/>
              </a:ext>
            </a:extLst>
          </p:cNvPr>
          <p:cNvSpPr>
            <a:spLocks noGrp="1"/>
          </p:cNvSpPr>
          <p:nvPr>
            <p:ph type="sldNum" sz="quarter" idx="12"/>
          </p:nvPr>
        </p:nvSpPr>
        <p:spPr/>
        <p:txBody>
          <a:bodyPr/>
          <a:lstStyle/>
          <a:p>
            <a:fld id="{1159B61B-C580-4FB9-900E-FBFAE903112D}" type="slidenum">
              <a:rPr lang="en-GB" smtClean="0"/>
              <a:t>‹#›</a:t>
            </a:fld>
            <a:endParaRPr lang="en-GB"/>
          </a:p>
        </p:txBody>
      </p:sp>
      <p:pic>
        <p:nvPicPr>
          <p:cNvPr id="8" name="Picture 7" descr="A blue and white background&#10;&#10;Description automatically generated">
            <a:extLst>
              <a:ext uri="{FF2B5EF4-FFF2-40B4-BE49-F238E27FC236}">
                <a16:creationId xmlns:a16="http://schemas.microsoft.com/office/drawing/2014/main" id="{E0169C65-CB8C-7B40-CEFB-762043705929}"/>
              </a:ext>
            </a:extLst>
          </p:cNvPr>
          <p:cNvPicPr>
            <a:picLocks noChangeAspect="1"/>
          </p:cNvPicPr>
          <p:nvPr userDrawn="1"/>
        </p:nvPicPr>
        <p:blipFill>
          <a:blip r:embed="rId2"/>
          <a:srcRect t="49099" r="822"/>
          <a:stretch/>
        </p:blipFill>
        <p:spPr>
          <a:xfrm>
            <a:off x="6098198" y="5852013"/>
            <a:ext cx="6100199" cy="1008934"/>
          </a:xfrm>
          <a:prstGeom prst="rect">
            <a:avLst/>
          </a:prstGeom>
        </p:spPr>
      </p:pic>
      <p:pic>
        <p:nvPicPr>
          <p:cNvPr id="9" name="Picture 8" descr="A purple and white curved object&#10;&#10;Description automatically generated">
            <a:extLst>
              <a:ext uri="{FF2B5EF4-FFF2-40B4-BE49-F238E27FC236}">
                <a16:creationId xmlns:a16="http://schemas.microsoft.com/office/drawing/2014/main" id="{4D647941-B761-EBC7-E513-15EBD31A5BD0}"/>
              </a:ext>
            </a:extLst>
          </p:cNvPr>
          <p:cNvPicPr>
            <a:picLocks noChangeAspect="1"/>
          </p:cNvPicPr>
          <p:nvPr userDrawn="1"/>
        </p:nvPicPr>
        <p:blipFill>
          <a:blip r:embed="rId3"/>
          <a:srcRect l="-51" t="-175" r="-182" b="46041"/>
          <a:stretch/>
        </p:blipFill>
        <p:spPr>
          <a:xfrm>
            <a:off x="1140" y="1141"/>
            <a:ext cx="5258135" cy="1315814"/>
          </a:xfrm>
          <a:prstGeom prst="rect">
            <a:avLst/>
          </a:prstGeom>
        </p:spPr>
      </p:pic>
      <p:sp>
        <p:nvSpPr>
          <p:cNvPr id="11" name="Title 1">
            <a:extLst>
              <a:ext uri="{FF2B5EF4-FFF2-40B4-BE49-F238E27FC236}">
                <a16:creationId xmlns:a16="http://schemas.microsoft.com/office/drawing/2014/main" id="{FD304503-593A-57E7-88EB-A99E80AB8F22}"/>
              </a:ext>
            </a:extLst>
          </p:cNvPr>
          <p:cNvSpPr>
            <a:spLocks noGrp="1"/>
          </p:cNvSpPr>
          <p:nvPr>
            <p:ph type="title"/>
          </p:nvPr>
        </p:nvSpPr>
        <p:spPr>
          <a:xfrm>
            <a:off x="836612" y="1581150"/>
            <a:ext cx="3932237" cy="1247774"/>
          </a:xfrm>
        </p:spPr>
        <p:txBody>
          <a:bodyPr anchor="b"/>
          <a:lstStyle>
            <a:lvl1pPr>
              <a:defRPr sz="3200"/>
            </a:lvl1pPr>
          </a:lstStyle>
          <a:p>
            <a:r>
              <a:rPr lang="en-US" dirty="0"/>
              <a:t>Click to edit Master title style</a:t>
            </a:r>
            <a:endParaRPr lang="en-GB" dirty="0"/>
          </a:p>
        </p:txBody>
      </p:sp>
      <p:sp>
        <p:nvSpPr>
          <p:cNvPr id="12" name="Text Placeholder 3">
            <a:extLst>
              <a:ext uri="{FF2B5EF4-FFF2-40B4-BE49-F238E27FC236}">
                <a16:creationId xmlns:a16="http://schemas.microsoft.com/office/drawing/2014/main" id="{520812A8-6353-9CAB-8025-63D2AF5DBE42}"/>
              </a:ext>
            </a:extLst>
          </p:cNvPr>
          <p:cNvSpPr>
            <a:spLocks noGrp="1"/>
          </p:cNvSpPr>
          <p:nvPr>
            <p:ph type="body" sz="half" idx="2"/>
          </p:nvPr>
        </p:nvSpPr>
        <p:spPr>
          <a:xfrm>
            <a:off x="839788" y="3000375"/>
            <a:ext cx="3932237" cy="27162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92871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DB06F2-5C7A-0050-796F-EE8F6234CBE1}"/>
              </a:ext>
            </a:extLst>
          </p:cNvPr>
          <p:cNvSpPr>
            <a:spLocks noGrp="1"/>
          </p:cNvSpPr>
          <p:nvPr>
            <p:ph type="title"/>
          </p:nvPr>
        </p:nvSpPr>
        <p:spPr>
          <a:xfrm>
            <a:off x="838200" y="1809262"/>
            <a:ext cx="10515600" cy="71913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3097539-C646-5CD1-7143-36970AD7A577}"/>
              </a:ext>
            </a:extLst>
          </p:cNvPr>
          <p:cNvSpPr>
            <a:spLocks noGrp="1"/>
          </p:cNvSpPr>
          <p:nvPr>
            <p:ph type="body" idx="1"/>
          </p:nvPr>
        </p:nvSpPr>
        <p:spPr>
          <a:xfrm>
            <a:off x="838200" y="2663337"/>
            <a:ext cx="10515600" cy="29940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DBDD65-45CE-59A4-31FE-D3D21E748F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424C4-D5F1-4170-B3DC-A74391239395}" type="datetimeFigureOut">
              <a:rPr lang="en-GB" smtClean="0"/>
              <a:t>28/04/2025</a:t>
            </a:fld>
            <a:endParaRPr lang="en-GB"/>
          </a:p>
        </p:txBody>
      </p:sp>
      <p:sp>
        <p:nvSpPr>
          <p:cNvPr id="5" name="Footer Placeholder 4">
            <a:extLst>
              <a:ext uri="{FF2B5EF4-FFF2-40B4-BE49-F238E27FC236}">
                <a16:creationId xmlns:a16="http://schemas.microsoft.com/office/drawing/2014/main" id="{DE51BAEC-8E71-0E33-F973-D9D3A426F8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7434AD-6354-EDF1-99E3-141CC2EC29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9B61B-C580-4FB9-900E-FBFAE903112D}" type="slidenum">
              <a:rPr lang="en-GB" smtClean="0"/>
              <a:t>‹#›</a:t>
            </a:fld>
            <a:endParaRPr lang="en-GB"/>
          </a:p>
        </p:txBody>
      </p:sp>
      <p:pic>
        <p:nvPicPr>
          <p:cNvPr id="7" name="Picture 6" descr="A blue and white background&#10;&#10;Description automatically generated">
            <a:extLst>
              <a:ext uri="{FF2B5EF4-FFF2-40B4-BE49-F238E27FC236}">
                <a16:creationId xmlns:a16="http://schemas.microsoft.com/office/drawing/2014/main" id="{DE5E0054-31BC-B4BC-FE81-1B195CFCD01B}"/>
              </a:ext>
            </a:extLst>
          </p:cNvPr>
          <p:cNvPicPr>
            <a:picLocks noChangeAspect="1"/>
          </p:cNvPicPr>
          <p:nvPr userDrawn="1"/>
        </p:nvPicPr>
        <p:blipFill>
          <a:blip r:embed="rId12"/>
          <a:srcRect t="49099" r="822"/>
          <a:stretch/>
        </p:blipFill>
        <p:spPr>
          <a:xfrm>
            <a:off x="6098198" y="5852013"/>
            <a:ext cx="6100199" cy="1008934"/>
          </a:xfrm>
          <a:prstGeom prst="rect">
            <a:avLst/>
          </a:prstGeom>
        </p:spPr>
      </p:pic>
      <p:pic>
        <p:nvPicPr>
          <p:cNvPr id="8" name="Picture 7" descr="A purple and white curved object&#10;&#10;Description automatically generated">
            <a:extLst>
              <a:ext uri="{FF2B5EF4-FFF2-40B4-BE49-F238E27FC236}">
                <a16:creationId xmlns:a16="http://schemas.microsoft.com/office/drawing/2014/main" id="{D65B01D7-36A9-158D-8329-7E9D75994119}"/>
              </a:ext>
            </a:extLst>
          </p:cNvPr>
          <p:cNvPicPr>
            <a:picLocks noChangeAspect="1"/>
          </p:cNvPicPr>
          <p:nvPr userDrawn="1"/>
        </p:nvPicPr>
        <p:blipFill>
          <a:blip r:embed="rId13"/>
          <a:srcRect l="-51" t="-175" r="-182" b="46041"/>
          <a:stretch/>
        </p:blipFill>
        <p:spPr>
          <a:xfrm>
            <a:off x="1140" y="1141"/>
            <a:ext cx="5258135" cy="1315814"/>
          </a:xfrm>
          <a:prstGeom prst="rect">
            <a:avLst/>
          </a:prstGeom>
        </p:spPr>
      </p:pic>
      <p:pic>
        <p:nvPicPr>
          <p:cNvPr id="9" name="Picture 8" descr="A purple text on a white background&#10;&#10;Description automatically generated">
            <a:extLst>
              <a:ext uri="{FF2B5EF4-FFF2-40B4-BE49-F238E27FC236}">
                <a16:creationId xmlns:a16="http://schemas.microsoft.com/office/drawing/2014/main" id="{41B49CAF-6FF9-9816-3E7A-9E975BCF5E0F}"/>
              </a:ext>
            </a:extLst>
          </p:cNvPr>
          <p:cNvPicPr>
            <a:picLocks noChangeAspect="1"/>
          </p:cNvPicPr>
          <p:nvPr userDrawn="1"/>
        </p:nvPicPr>
        <p:blipFill>
          <a:blip r:embed="rId14"/>
          <a:stretch>
            <a:fillRect/>
          </a:stretch>
        </p:blipFill>
        <p:spPr>
          <a:xfrm>
            <a:off x="8693394" y="428625"/>
            <a:ext cx="2886075" cy="876300"/>
          </a:xfrm>
          <a:prstGeom prst="rect">
            <a:avLst/>
          </a:prstGeom>
        </p:spPr>
      </p:pic>
    </p:spTree>
    <p:extLst>
      <p:ext uri="{BB962C8B-B14F-4D97-AF65-F5344CB8AC3E}">
        <p14:creationId xmlns:p14="http://schemas.microsoft.com/office/powerpoint/2010/main" val="3518196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v.uk/government/statistical-data-sets/asylum-andresettlement-datas" TargetMode="External"/><Relationship Id="rId2" Type="http://schemas.openxmlformats.org/officeDocument/2006/relationships/hyperlink" Target="http://www.gypsy-traveller.org/" TargetMode="External"/><Relationship Id="rId1" Type="http://schemas.openxmlformats.org/officeDocument/2006/relationships/slideLayout" Target="../slideLayouts/slideLayout2.xml"/><Relationship Id="rId4" Type="http://schemas.openxmlformats.org/officeDocument/2006/relationships/hyperlink" Target="http://www.hrw.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hyperlink" Target="https://f.io/a1GTRhJ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64AC4-FF92-8F40-6C9D-6EB416456FD3}"/>
              </a:ext>
            </a:extLst>
          </p:cNvPr>
          <p:cNvSpPr txBox="1">
            <a:spLocks/>
          </p:cNvSpPr>
          <p:nvPr/>
        </p:nvSpPr>
        <p:spPr>
          <a:xfrm>
            <a:off x="2565932" y="978798"/>
            <a:ext cx="7060135" cy="31268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a:latin typeface="Arial" panose="020B0604020202020204" pitchFamily="34" charset="0"/>
                <a:ea typeface="BatangChe" panose="020B0503020000020004" pitchFamily="49" charset="-127"/>
                <a:cs typeface="Arial" panose="020B0604020202020204" pitchFamily="34" charset="0"/>
              </a:rPr>
            </a:br>
            <a:br>
              <a:rPr lang="en-GB">
                <a:latin typeface="Arial" panose="020B0604020202020204" pitchFamily="34" charset="0"/>
                <a:ea typeface="BatangChe" panose="020B0503020000020004" pitchFamily="49" charset="-127"/>
                <a:cs typeface="Arial" panose="020B0604020202020204" pitchFamily="34" charset="0"/>
              </a:rPr>
            </a:br>
            <a:r>
              <a:rPr lang="en-GB">
                <a:latin typeface="Arial" panose="020B0604020202020204" pitchFamily="34" charset="0"/>
                <a:ea typeface="BatangChe" panose="020B0503020000020004" pitchFamily="49" charset="-127"/>
                <a:cs typeface="Arial" panose="020B0604020202020204" pitchFamily="34" charset="0"/>
              </a:rPr>
              <a:t>Transient Families 0-19 Team</a:t>
            </a:r>
            <a:br>
              <a:rPr lang="en-GB">
                <a:latin typeface="Arial" panose="020B0604020202020204" pitchFamily="34" charset="0"/>
                <a:ea typeface="BatangChe" panose="020B0503020000020004" pitchFamily="49" charset="-127"/>
                <a:cs typeface="Arial" panose="020B0604020202020204" pitchFamily="34" charset="0"/>
              </a:rPr>
            </a:br>
            <a:endParaRPr lang="en-GB" dirty="0"/>
          </a:p>
        </p:txBody>
      </p:sp>
      <p:sp>
        <p:nvSpPr>
          <p:cNvPr id="3" name="TextBox 2">
            <a:extLst>
              <a:ext uri="{FF2B5EF4-FFF2-40B4-BE49-F238E27FC236}">
                <a16:creationId xmlns:a16="http://schemas.microsoft.com/office/drawing/2014/main" id="{06AC029B-47D0-7840-278D-FDADE18414E8}"/>
              </a:ext>
            </a:extLst>
          </p:cNvPr>
          <p:cNvSpPr txBox="1"/>
          <p:nvPr/>
        </p:nvSpPr>
        <p:spPr>
          <a:xfrm>
            <a:off x="3190429" y="4105676"/>
            <a:ext cx="5811140" cy="584775"/>
          </a:xfrm>
          <a:prstGeom prst="rect">
            <a:avLst/>
          </a:prstGeom>
          <a:noFill/>
        </p:spPr>
        <p:txBody>
          <a:bodyPr wrap="square" rtlCol="0">
            <a:spAutoFit/>
          </a:bodyPr>
          <a:lstStyle/>
          <a:p>
            <a:pPr algn="ctr"/>
            <a:r>
              <a:rPr lang="en-GB" sz="3200" dirty="0"/>
              <a:t>Reducing Health Inequalities</a:t>
            </a:r>
          </a:p>
        </p:txBody>
      </p:sp>
    </p:spTree>
    <p:extLst>
      <p:ext uri="{BB962C8B-B14F-4D97-AF65-F5344CB8AC3E}">
        <p14:creationId xmlns:p14="http://schemas.microsoft.com/office/powerpoint/2010/main" val="1373926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veral hands raised and ready to answer a question">
            <a:extLst>
              <a:ext uri="{FF2B5EF4-FFF2-40B4-BE49-F238E27FC236}">
                <a16:creationId xmlns:a16="http://schemas.microsoft.com/office/drawing/2014/main" id="{8157D2B9-DC06-BFF4-04C0-DB489B4FD6B6}"/>
              </a:ext>
            </a:extLst>
          </p:cNvPr>
          <p:cNvPicPr>
            <a:picLocks noChangeAspect="1"/>
          </p:cNvPicPr>
          <p:nvPr/>
        </p:nvPicPr>
        <p:blipFill>
          <a:blip r:embed="rId2">
            <a:extLst>
              <a:ext uri="{28A0092B-C50C-407E-A947-70E740481C1C}">
                <a14:useLocalDpi xmlns:a14="http://schemas.microsoft.com/office/drawing/2010/main" val="0"/>
              </a:ext>
            </a:extLst>
          </a:blip>
          <a:srcRect l="3051" r="23941" b="-2"/>
          <a:stretch/>
        </p:blipFill>
        <p:spPr>
          <a:xfrm>
            <a:off x="4691118" y="1"/>
            <a:ext cx="7500882" cy="6857999"/>
          </a:xfrm>
          <a:custGeom>
            <a:avLst/>
            <a:gdLst/>
            <a:ahLst/>
            <a:cxnLst/>
            <a:rect l="l" t="t" r="r" b="b"/>
            <a:pathLst>
              <a:path w="7500882" h="6857999">
                <a:moveTo>
                  <a:pt x="898230" y="0"/>
                </a:moveTo>
                <a:lnTo>
                  <a:pt x="7500882" y="0"/>
                </a:lnTo>
                <a:lnTo>
                  <a:pt x="7500882" y="6857999"/>
                </a:lnTo>
                <a:lnTo>
                  <a:pt x="0" y="6857999"/>
                </a:lnTo>
                <a:lnTo>
                  <a:pt x="114106" y="6780598"/>
                </a:lnTo>
                <a:cubicBezTo>
                  <a:pt x="291579" y="6653107"/>
                  <a:pt x="465794" y="6515396"/>
                  <a:pt x="641619" y="6374813"/>
                </a:cubicBezTo>
                <a:cubicBezTo>
                  <a:pt x="1607125" y="5602838"/>
                  <a:pt x="2555378" y="4969130"/>
                  <a:pt x="2555378" y="3621655"/>
                </a:cubicBezTo>
                <a:cubicBezTo>
                  <a:pt x="2555378" y="2093191"/>
                  <a:pt x="1969579" y="754640"/>
                  <a:pt x="920818" y="14996"/>
                </a:cubicBezTo>
                <a:close/>
              </a:path>
            </a:pathLst>
          </a:custGeom>
        </p:spPr>
      </p:pic>
      <p:sp>
        <p:nvSpPr>
          <p:cNvPr id="5" name="TextBox 4">
            <a:extLst>
              <a:ext uri="{FF2B5EF4-FFF2-40B4-BE49-F238E27FC236}">
                <a16:creationId xmlns:a16="http://schemas.microsoft.com/office/drawing/2014/main" id="{D6569756-44DF-4B92-54AF-71E88BB096F0}"/>
              </a:ext>
            </a:extLst>
          </p:cNvPr>
          <p:cNvSpPr txBox="1"/>
          <p:nvPr/>
        </p:nvSpPr>
        <p:spPr>
          <a:xfrm>
            <a:off x="0" y="1889955"/>
            <a:ext cx="7500881" cy="4708981"/>
          </a:xfrm>
          <a:prstGeom prst="rect">
            <a:avLst/>
          </a:prstGeom>
          <a:noFill/>
        </p:spPr>
        <p:txBody>
          <a:bodyPr wrap="square" rtlCol="0">
            <a:spAutoFit/>
          </a:bodyPr>
          <a:lstStyle/>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Trust towards professionals</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Communication / Languages </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Lack of provision for children and families</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sharing between professionals</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Appointments take 50% longer </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Political climate</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Lack of staff training </a:t>
            </a:r>
          </a:p>
          <a:p>
            <a:pPr marL="285750" indent="-285750">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Emotionally upsetting for staff </a:t>
            </a:r>
          </a:p>
        </p:txBody>
      </p:sp>
      <p:sp>
        <p:nvSpPr>
          <p:cNvPr id="7" name="TextBox 6">
            <a:extLst>
              <a:ext uri="{FF2B5EF4-FFF2-40B4-BE49-F238E27FC236}">
                <a16:creationId xmlns:a16="http://schemas.microsoft.com/office/drawing/2014/main" id="{217C148A-6406-DB17-09DE-ED0457D94C78}"/>
              </a:ext>
            </a:extLst>
          </p:cNvPr>
          <p:cNvSpPr txBox="1"/>
          <p:nvPr/>
        </p:nvSpPr>
        <p:spPr>
          <a:xfrm>
            <a:off x="214272" y="1046116"/>
            <a:ext cx="6128326" cy="584775"/>
          </a:xfrm>
          <a:prstGeom prst="rect">
            <a:avLst/>
          </a:prstGeom>
          <a:noFill/>
        </p:spPr>
        <p:txBody>
          <a:bodyPr wrap="square">
            <a:spAutoFit/>
          </a:bodyPr>
          <a:lstStyle/>
          <a:p>
            <a:r>
              <a:rPr lang="en-US" sz="3200" b="1" u="sng" dirty="0">
                <a:solidFill>
                  <a:schemeClr val="tx1"/>
                </a:solidFill>
                <a:latin typeface="Arial" panose="020B0604020202020204" pitchFamily="34" charset="0"/>
                <a:cs typeface="Arial" panose="020B0604020202020204" pitchFamily="34" charset="0"/>
              </a:rPr>
              <a:t>Barriers/What’s difficult?</a:t>
            </a:r>
            <a:endParaRPr lang="en-GB" sz="3200" b="1" dirty="0"/>
          </a:p>
        </p:txBody>
      </p:sp>
    </p:spTree>
    <p:extLst>
      <p:ext uri="{BB962C8B-B14F-4D97-AF65-F5344CB8AC3E}">
        <p14:creationId xmlns:p14="http://schemas.microsoft.com/office/powerpoint/2010/main" val="2616942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C507A18-003A-8A88-2B46-46B40F75DA8C}"/>
              </a:ext>
            </a:extLst>
          </p:cNvPr>
          <p:cNvSpPr txBox="1">
            <a:spLocks/>
          </p:cNvSpPr>
          <p:nvPr/>
        </p:nvSpPr>
        <p:spPr>
          <a:xfrm>
            <a:off x="1711325" y="219980"/>
            <a:ext cx="8769350" cy="8937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u="sng" dirty="0">
                <a:latin typeface="Arial" panose="020B0604020202020204" pitchFamily="34" charset="0"/>
                <a:cs typeface="Arial" panose="020B0604020202020204" pitchFamily="34" charset="0"/>
              </a:rPr>
              <a:t>Partnership Working </a:t>
            </a:r>
          </a:p>
        </p:txBody>
      </p:sp>
      <p:sp>
        <p:nvSpPr>
          <p:cNvPr id="5" name="Content Placeholder 2">
            <a:extLst>
              <a:ext uri="{FF2B5EF4-FFF2-40B4-BE49-F238E27FC236}">
                <a16:creationId xmlns:a16="http://schemas.microsoft.com/office/drawing/2014/main" id="{AC33D22F-0C89-5123-E6B5-527AC40F1ADD}"/>
              </a:ext>
            </a:extLst>
          </p:cNvPr>
          <p:cNvSpPr txBox="1">
            <a:spLocks/>
          </p:cNvSpPr>
          <p:nvPr/>
        </p:nvSpPr>
        <p:spPr>
          <a:xfrm>
            <a:off x="263965" y="1375683"/>
            <a:ext cx="7779657" cy="526233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n-US" sz="3000" dirty="0">
                <a:latin typeface="Arial" panose="020B0604020202020204" pitchFamily="34" charset="0"/>
                <a:cs typeface="Arial" panose="020B0604020202020204" pitchFamily="34" charset="0"/>
              </a:rPr>
              <a:t>Local Authority – Nottingham City </a:t>
            </a:r>
          </a:p>
          <a:p>
            <a:pPr marL="285750" indent="-285750"/>
            <a:r>
              <a:rPr lang="en-US" sz="3000" dirty="0">
                <a:latin typeface="Arial" panose="020B0604020202020204" pitchFamily="34" charset="0"/>
                <a:cs typeface="Arial" panose="020B0604020202020204" pitchFamily="34" charset="0"/>
              </a:rPr>
              <a:t>Midwives </a:t>
            </a:r>
          </a:p>
          <a:p>
            <a:pPr marL="285750" indent="-285750"/>
            <a:r>
              <a:rPr lang="en-US" sz="3000" dirty="0">
                <a:latin typeface="Arial" panose="020B0604020202020204" pitchFamily="34" charset="0"/>
                <a:cs typeface="Arial" panose="020B0604020202020204" pitchFamily="34" charset="0"/>
              </a:rPr>
              <a:t>Serco</a:t>
            </a:r>
          </a:p>
          <a:p>
            <a:pPr marL="285750" indent="-285750"/>
            <a:r>
              <a:rPr lang="en-US" sz="3000" dirty="0">
                <a:latin typeface="Arial" panose="020B0604020202020204" pitchFamily="34" charset="0"/>
                <a:cs typeface="Arial" panose="020B0604020202020204" pitchFamily="34" charset="0"/>
              </a:rPr>
              <a:t>Migrant Help</a:t>
            </a:r>
          </a:p>
          <a:p>
            <a:pPr marL="285750" indent="-285750"/>
            <a:r>
              <a:rPr lang="en-US" sz="3000" dirty="0">
                <a:latin typeface="Arial" panose="020B0604020202020204" pitchFamily="34" charset="0"/>
                <a:cs typeface="Arial" panose="020B0604020202020204" pitchFamily="34" charset="0"/>
              </a:rPr>
              <a:t>Nottingham Refugee Forum </a:t>
            </a:r>
          </a:p>
          <a:p>
            <a:pPr marL="285750" indent="-285750"/>
            <a:r>
              <a:rPr lang="en-US" sz="3000" dirty="0">
                <a:latin typeface="Arial" panose="020B0604020202020204" pitchFamily="34" charset="0"/>
                <a:cs typeface="Arial" panose="020B0604020202020204" pitchFamily="34" charset="0"/>
              </a:rPr>
              <a:t>Al-</a:t>
            </a:r>
            <a:r>
              <a:rPr lang="en-US" sz="3000" dirty="0" err="1">
                <a:latin typeface="Arial" panose="020B0604020202020204" pitchFamily="34" charset="0"/>
                <a:cs typeface="Arial" panose="020B0604020202020204" pitchFamily="34" charset="0"/>
              </a:rPr>
              <a:t>Hurraya</a:t>
            </a:r>
            <a:r>
              <a:rPr lang="en-US" sz="3000" dirty="0">
                <a:latin typeface="Arial" panose="020B0604020202020204" pitchFamily="34" charset="0"/>
                <a:cs typeface="Arial" panose="020B0604020202020204" pitchFamily="34" charset="0"/>
              </a:rPr>
              <a:t> – culturally specific for mental health </a:t>
            </a:r>
          </a:p>
          <a:p>
            <a:pPr marL="285750" indent="-285750"/>
            <a:r>
              <a:rPr lang="en-US" sz="3000" dirty="0">
                <a:latin typeface="Arial" panose="020B0604020202020204" pitchFamily="34" charset="0"/>
                <a:cs typeface="Arial" panose="020B0604020202020204" pitchFamily="34" charset="0"/>
              </a:rPr>
              <a:t>Nottingham and Nottinghamshire Refugee Forum </a:t>
            </a:r>
          </a:p>
          <a:p>
            <a:pPr marL="285750" indent="-285750"/>
            <a:r>
              <a:rPr lang="en-US" sz="3000" dirty="0">
                <a:latin typeface="Arial" panose="020B0604020202020204" pitchFamily="34" charset="0"/>
                <a:cs typeface="Arial" panose="020B0604020202020204" pitchFamily="34" charset="0"/>
              </a:rPr>
              <a:t>GPs</a:t>
            </a:r>
          </a:p>
          <a:p>
            <a:pPr marL="285750" indent="-285750"/>
            <a:r>
              <a:rPr lang="en-US" sz="3000" dirty="0">
                <a:latin typeface="Arial" panose="020B0604020202020204" pitchFamily="34" charset="0"/>
                <a:cs typeface="Arial" panose="020B0604020202020204" pitchFamily="34" charset="0"/>
              </a:rPr>
              <a:t>A range of charities </a:t>
            </a:r>
          </a:p>
          <a:p>
            <a:endParaRPr lang="en-GB" dirty="0"/>
          </a:p>
        </p:txBody>
      </p:sp>
      <p:pic>
        <p:nvPicPr>
          <p:cNvPr id="6" name="Picture 4">
            <a:extLst>
              <a:ext uri="{FF2B5EF4-FFF2-40B4-BE49-F238E27FC236}">
                <a16:creationId xmlns:a16="http://schemas.microsoft.com/office/drawing/2014/main" id="{A424B6BD-8821-7875-CFC0-A1D9936C0E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2460" y="1704676"/>
            <a:ext cx="1596571" cy="15026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erco Group Plc - Impact a better future">
            <a:extLst>
              <a:ext uri="{FF2B5EF4-FFF2-40B4-BE49-F238E27FC236}">
                <a16:creationId xmlns:a16="http://schemas.microsoft.com/office/drawing/2014/main" id="{D48B3CED-8818-5C9F-A703-6391E08FE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184" y="3643242"/>
            <a:ext cx="1869076" cy="11962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Refugee Roots | Open Forum Events">
            <a:extLst>
              <a:ext uri="{FF2B5EF4-FFF2-40B4-BE49-F238E27FC236}">
                <a16:creationId xmlns:a16="http://schemas.microsoft.com/office/drawing/2014/main" id="{8DA88225-4DB6-DDE3-F52B-5A227AA66F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3603" y="1577965"/>
            <a:ext cx="1421315" cy="14213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esign Quality Framework">
            <a:extLst>
              <a:ext uri="{FF2B5EF4-FFF2-40B4-BE49-F238E27FC236}">
                <a16:creationId xmlns:a16="http://schemas.microsoft.com/office/drawing/2014/main" id="{453CA6A8-39C2-EF95-C457-CAD6BEF593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0850" y="3798265"/>
            <a:ext cx="2638181" cy="8614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56A15D4-220F-00BA-7C6D-0A7B16A69B76}"/>
              </a:ext>
            </a:extLst>
          </p:cNvPr>
          <p:cNvPicPr>
            <a:picLocks noChangeAspect="1"/>
          </p:cNvPicPr>
          <p:nvPr/>
        </p:nvPicPr>
        <p:blipFill>
          <a:blip r:embed="rId6"/>
          <a:stretch>
            <a:fillRect/>
          </a:stretch>
        </p:blipFill>
        <p:spPr>
          <a:xfrm>
            <a:off x="8484306" y="5303674"/>
            <a:ext cx="3514725" cy="723900"/>
          </a:xfrm>
          <a:prstGeom prst="rect">
            <a:avLst/>
          </a:prstGeom>
        </p:spPr>
      </p:pic>
    </p:spTree>
    <p:extLst>
      <p:ext uri="{BB962C8B-B14F-4D97-AF65-F5344CB8AC3E}">
        <p14:creationId xmlns:p14="http://schemas.microsoft.com/office/powerpoint/2010/main" val="2695243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4E05D9-EB09-11F1-E043-616EF44AE978}"/>
              </a:ext>
            </a:extLst>
          </p:cNvPr>
          <p:cNvSpPr txBox="1"/>
          <p:nvPr/>
        </p:nvSpPr>
        <p:spPr>
          <a:xfrm>
            <a:off x="1796473" y="1560945"/>
            <a:ext cx="8599054" cy="4772538"/>
          </a:xfrm>
          <a:prstGeom prst="rect">
            <a:avLst/>
          </a:prstGeom>
        </p:spPr>
        <p:txBody>
          <a:bodyPr vert="horz" lIns="109728" tIns="109728" rIns="109728" bIns="91440" rtlCol="0" anchor="ctr">
            <a:normAutofit fontScale="92500" lnSpcReduction="10000"/>
          </a:bodyPr>
          <a:lstStyle/>
          <a:p>
            <a:pPr>
              <a:lnSpc>
                <a:spcPct val="130000"/>
              </a:lnSpc>
              <a:spcBef>
                <a:spcPts val="930"/>
              </a:spcBef>
              <a:buFont typeface="Corbel" panose="020B0503020204020204" pitchFamily="34" charset="0"/>
            </a:pPr>
            <a:endParaRPr lang="en-US" sz="600" b="1" spc="150" dirty="0">
              <a:solidFill>
                <a:schemeClr val="accent6">
                  <a:lumMod val="75000"/>
                </a:schemeClr>
              </a:solidFill>
              <a:effectLst/>
              <a:latin typeface="Arial" panose="020B0604020202020204" pitchFamily="34" charset="0"/>
              <a:cs typeface="Arial" panose="020B0604020202020204" pitchFamily="34" charset="0"/>
            </a:endParaRPr>
          </a:p>
          <a:p>
            <a:pPr lvl="0" algn="ctr">
              <a:lnSpc>
                <a:spcPct val="130000"/>
              </a:lnSpc>
              <a:spcBef>
                <a:spcPts val="930"/>
              </a:spcBef>
            </a:pPr>
            <a:r>
              <a:rPr lang="en-US" sz="1200" b="1" i="1" spc="150" dirty="0">
                <a:effectLst/>
                <a:latin typeface="Arial" panose="020B0604020202020204" pitchFamily="34" charset="0"/>
                <a:cs typeface="Arial" panose="020B0604020202020204" pitchFamily="34" charset="0"/>
              </a:rPr>
              <a:t>“These families are amongst the most vulnerable and deprived however the team are always respectful and understanding of the different values and take an holistic approach in considering cultural, family and societal needs</a:t>
            </a:r>
            <a:r>
              <a:rPr lang="en-US" sz="1200" b="1" i="1" spc="150" dirty="0">
                <a:latin typeface="Arial" panose="020B0604020202020204" pitchFamily="34" charset="0"/>
                <a:cs typeface="Arial" panose="020B0604020202020204" pitchFamily="34" charset="0"/>
              </a:rPr>
              <a:t>”</a:t>
            </a:r>
          </a:p>
          <a:p>
            <a:pPr lvl="0" indent="-342900" algn="ctr">
              <a:lnSpc>
                <a:spcPct val="130000"/>
              </a:lnSpc>
              <a:spcBef>
                <a:spcPts val="930"/>
              </a:spcBef>
              <a:buFont typeface="Corbel" panose="020B0503020204020204" pitchFamily="34" charset="0"/>
              <a:buChar char=""/>
            </a:pPr>
            <a:endParaRPr lang="en-US" sz="1200" b="1" i="1" spc="150" dirty="0">
              <a:effectLst/>
              <a:latin typeface="Arial" panose="020B0604020202020204" pitchFamily="34" charset="0"/>
              <a:cs typeface="Arial" panose="020B0604020202020204" pitchFamily="34" charset="0"/>
            </a:endParaRPr>
          </a:p>
          <a:p>
            <a:pPr lvl="0" algn="ctr">
              <a:lnSpc>
                <a:spcPct val="130000"/>
              </a:lnSpc>
              <a:spcBef>
                <a:spcPts val="930"/>
              </a:spcBef>
            </a:pPr>
            <a:r>
              <a:rPr lang="en-US" sz="1200" b="1" i="1" spc="150" dirty="0">
                <a:effectLst/>
                <a:latin typeface="Arial" panose="020B0604020202020204" pitchFamily="34" charset="0"/>
                <a:cs typeface="Arial" panose="020B0604020202020204" pitchFamily="34" charset="0"/>
              </a:rPr>
              <a:t>“The team have a genuine interest in all their clients, whilst retaining a focus on needs of the child” </a:t>
            </a:r>
          </a:p>
          <a:p>
            <a:pPr indent="31750" algn="ctr">
              <a:lnSpc>
                <a:spcPct val="130000"/>
              </a:lnSpc>
              <a:spcBef>
                <a:spcPts val="930"/>
              </a:spcBef>
              <a:buFont typeface="Corbel" panose="020B0503020204020204" pitchFamily="34" charset="0"/>
            </a:pPr>
            <a:r>
              <a:rPr lang="en-US" sz="1200" b="1" i="1" spc="150" dirty="0">
                <a:effectLst/>
                <a:latin typeface="Arial" panose="020B0604020202020204" pitchFamily="34" charset="0"/>
                <a:cs typeface="Arial" panose="020B0604020202020204" pitchFamily="34" charset="0"/>
              </a:rPr>
              <a:t> </a:t>
            </a:r>
          </a:p>
          <a:p>
            <a:pPr lvl="0" algn="ctr">
              <a:lnSpc>
                <a:spcPct val="130000"/>
              </a:lnSpc>
              <a:spcBef>
                <a:spcPts val="930"/>
              </a:spcBef>
            </a:pPr>
            <a:r>
              <a:rPr lang="en-US" sz="1200" b="1" i="1" spc="150" dirty="0">
                <a:effectLst/>
                <a:latin typeface="Arial" panose="020B0604020202020204" pitchFamily="34" charset="0"/>
                <a:cs typeface="Arial" panose="020B0604020202020204" pitchFamily="34" charset="0"/>
              </a:rPr>
              <a:t>“The team ensure that all children are safeguarded and protected, identifying those at risk and support local safeguarding arrangements, ensuring the voice of the child is considered”  </a:t>
            </a:r>
          </a:p>
          <a:p>
            <a:pPr algn="ctr">
              <a:lnSpc>
                <a:spcPct val="130000"/>
              </a:lnSpc>
              <a:spcBef>
                <a:spcPts val="930"/>
              </a:spcBef>
              <a:buFont typeface="Corbel" panose="020B0503020204020204" pitchFamily="34" charset="0"/>
            </a:pPr>
            <a:r>
              <a:rPr lang="en-US" sz="1200" b="1" i="1" spc="150" dirty="0">
                <a:effectLst/>
                <a:latin typeface="Arial" panose="020B0604020202020204" pitchFamily="34" charset="0"/>
                <a:cs typeface="Arial" panose="020B0604020202020204" pitchFamily="34" charset="0"/>
              </a:rPr>
              <a:t> </a:t>
            </a:r>
          </a:p>
          <a:p>
            <a:pPr lvl="0" algn="ctr">
              <a:lnSpc>
                <a:spcPct val="130000"/>
              </a:lnSpc>
              <a:spcBef>
                <a:spcPts val="930"/>
              </a:spcBef>
            </a:pPr>
            <a:r>
              <a:rPr lang="en-US" sz="1200" b="1" i="1" spc="150" dirty="0">
                <a:effectLst/>
                <a:latin typeface="Arial" panose="020B0604020202020204" pitchFamily="34" charset="0"/>
                <a:cs typeface="Arial" panose="020B0604020202020204" pitchFamily="34" charset="0"/>
              </a:rPr>
              <a:t>“The team always ensure that the needs of the service users are being met by all, challenging wherever necessary to get the best outcome for the child and family”</a:t>
            </a:r>
          </a:p>
          <a:p>
            <a:pPr algn="ctr">
              <a:lnSpc>
                <a:spcPct val="130000"/>
              </a:lnSpc>
              <a:spcBef>
                <a:spcPts val="930"/>
              </a:spcBef>
              <a:buFont typeface="Corbel" panose="020B0503020204020204" pitchFamily="34" charset="0"/>
            </a:pPr>
            <a:r>
              <a:rPr lang="en-US" sz="1200" b="1" i="1" spc="150" dirty="0">
                <a:effectLst/>
                <a:latin typeface="Arial" panose="020B0604020202020204" pitchFamily="34" charset="0"/>
                <a:cs typeface="Arial" panose="020B0604020202020204" pitchFamily="34" charset="0"/>
              </a:rPr>
              <a:t> </a:t>
            </a:r>
          </a:p>
          <a:p>
            <a:pPr lvl="0" algn="ctr">
              <a:lnSpc>
                <a:spcPct val="130000"/>
              </a:lnSpc>
              <a:spcBef>
                <a:spcPts val="930"/>
              </a:spcBef>
            </a:pPr>
            <a:r>
              <a:rPr lang="en-US" sz="1200" b="1" i="1" spc="150" dirty="0">
                <a:effectLst/>
                <a:latin typeface="Arial" panose="020B0604020202020204" pitchFamily="34" charset="0"/>
                <a:cs typeface="Arial" panose="020B0604020202020204" pitchFamily="34" charset="0"/>
              </a:rPr>
              <a:t>“The team are incredibly adaptable in their support and have a can-do attitude on this work and across the board, nothing daunts them.  This is a challenging role and they work with limited resources but the team never give up on the tasks they are faced with”  </a:t>
            </a:r>
            <a:endParaRPr lang="en-US" sz="1200" b="1" i="1" spc="150" dirty="0">
              <a:latin typeface="Arial" panose="020B0604020202020204" pitchFamily="34" charset="0"/>
              <a:cs typeface="Arial" panose="020B0604020202020204" pitchFamily="34" charset="0"/>
            </a:endParaRPr>
          </a:p>
          <a:p>
            <a:pPr lvl="0">
              <a:lnSpc>
                <a:spcPct val="130000"/>
              </a:lnSpc>
              <a:spcBef>
                <a:spcPts val="930"/>
              </a:spcBef>
              <a:buFont typeface="Corbel" panose="020B0503020204020204" pitchFamily="34" charset="0"/>
            </a:pPr>
            <a:endParaRPr lang="en-US" sz="600" spc="150" dirty="0">
              <a:solidFill>
                <a:schemeClr val="tx1">
                  <a:lumMod val="75000"/>
                  <a:lumOff val="25000"/>
                </a:schemeClr>
              </a:solidFill>
              <a:effectLst/>
            </a:endParaRPr>
          </a:p>
        </p:txBody>
      </p:sp>
      <p:sp>
        <p:nvSpPr>
          <p:cNvPr id="6" name="TextBox 5">
            <a:extLst>
              <a:ext uri="{FF2B5EF4-FFF2-40B4-BE49-F238E27FC236}">
                <a16:creationId xmlns:a16="http://schemas.microsoft.com/office/drawing/2014/main" id="{99DDFA95-195E-294F-79B4-30BD56ED649F}"/>
              </a:ext>
            </a:extLst>
          </p:cNvPr>
          <p:cNvSpPr txBox="1"/>
          <p:nvPr/>
        </p:nvSpPr>
        <p:spPr>
          <a:xfrm>
            <a:off x="3045691" y="524517"/>
            <a:ext cx="6100618" cy="680827"/>
          </a:xfrm>
          <a:prstGeom prst="rect">
            <a:avLst/>
          </a:prstGeom>
          <a:noFill/>
        </p:spPr>
        <p:txBody>
          <a:bodyPr wrap="square">
            <a:spAutoFit/>
          </a:bodyPr>
          <a:lstStyle/>
          <a:p>
            <a:pPr algn="ctr">
              <a:lnSpc>
                <a:spcPct val="130000"/>
              </a:lnSpc>
              <a:spcBef>
                <a:spcPct val="0"/>
              </a:spcBef>
              <a:spcAft>
                <a:spcPts val="600"/>
              </a:spcAft>
            </a:pPr>
            <a:r>
              <a:rPr lang="en-US" sz="3200" b="1" spc="150" dirty="0">
                <a:solidFill>
                  <a:schemeClr val="tx1">
                    <a:lumMod val="75000"/>
                    <a:lumOff val="25000"/>
                  </a:schemeClr>
                </a:solidFill>
                <a:latin typeface="Arial" panose="020B0604020202020204" pitchFamily="34" charset="0"/>
                <a:ea typeface="+mj-ea"/>
                <a:cs typeface="Arial" panose="020B0604020202020204" pitchFamily="34" charset="0"/>
              </a:rPr>
              <a:t>Partnership feedback </a:t>
            </a:r>
          </a:p>
        </p:txBody>
      </p:sp>
    </p:spTree>
    <p:extLst>
      <p:ext uri="{BB962C8B-B14F-4D97-AF65-F5344CB8AC3E}">
        <p14:creationId xmlns:p14="http://schemas.microsoft.com/office/powerpoint/2010/main" val="249938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90AFAA-1E85-E7A8-6EEA-7296A24F1805}"/>
              </a:ext>
            </a:extLst>
          </p:cNvPr>
          <p:cNvSpPr>
            <a:spLocks noGrp="1"/>
          </p:cNvSpPr>
          <p:nvPr>
            <p:ph type="title"/>
          </p:nvPr>
        </p:nvSpPr>
        <p:spPr>
          <a:xfrm>
            <a:off x="2667317" y="415205"/>
            <a:ext cx="6857365" cy="1344612"/>
          </a:xfrm>
        </p:spPr>
        <p:txBody>
          <a:bodyPr vert="horz" lIns="109728" tIns="109728" rIns="109728" bIns="91440" rtlCol="0" anchor="b">
            <a:normAutofit/>
          </a:bodyPr>
          <a:lstStyle/>
          <a:p>
            <a:pPr algn="ctr">
              <a:lnSpc>
                <a:spcPct val="120000"/>
              </a:lnSpc>
            </a:pPr>
            <a:r>
              <a:rPr lang="en-US" sz="3000" b="1" u="sng" dirty="0">
                <a:latin typeface="Arial" panose="020B0604020202020204" pitchFamily="34" charset="0"/>
                <a:cs typeface="Arial" panose="020B0604020202020204" pitchFamily="34" charset="0"/>
              </a:rPr>
              <a:t>What have we achieved in </a:t>
            </a:r>
            <a:br>
              <a:rPr lang="en-US" sz="3000" b="1" u="sng" dirty="0">
                <a:latin typeface="Arial" panose="020B0604020202020204" pitchFamily="34" charset="0"/>
                <a:cs typeface="Arial" panose="020B0604020202020204" pitchFamily="34" charset="0"/>
              </a:rPr>
            </a:br>
            <a:r>
              <a:rPr lang="en-US" sz="3000" b="1" u="sng" dirty="0">
                <a:latin typeface="Arial" panose="020B0604020202020204" pitchFamily="34" charset="0"/>
                <a:cs typeface="Arial" panose="020B0604020202020204" pitchFamily="34" charset="0"/>
              </a:rPr>
              <a:t>the last 2 years?</a:t>
            </a:r>
          </a:p>
        </p:txBody>
      </p:sp>
      <p:sp>
        <p:nvSpPr>
          <p:cNvPr id="5" name="Text Placeholder 3">
            <a:extLst>
              <a:ext uri="{FF2B5EF4-FFF2-40B4-BE49-F238E27FC236}">
                <a16:creationId xmlns:a16="http://schemas.microsoft.com/office/drawing/2014/main" id="{FE576AB4-280A-8C3A-5BA5-2EE3A2108EAD}"/>
              </a:ext>
            </a:extLst>
          </p:cNvPr>
          <p:cNvSpPr txBox="1">
            <a:spLocks/>
          </p:cNvSpPr>
          <p:nvPr/>
        </p:nvSpPr>
        <p:spPr>
          <a:xfrm>
            <a:off x="662539" y="1971675"/>
            <a:ext cx="10866922" cy="4603547"/>
          </a:xfrm>
          <a:prstGeom prst="rect">
            <a:avLst/>
          </a:prstGeom>
        </p:spPr>
        <p:txBody>
          <a:bodyPr vert="horz" lIns="109728" tIns="109728" rIns="109728" bIns="9144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US" sz="1700" dirty="0">
                <a:latin typeface="Arial" panose="020B0604020202020204" pitchFamily="34" charset="0"/>
                <a:cs typeface="Arial" panose="020B0604020202020204" pitchFamily="34" charset="0"/>
              </a:rPr>
              <a:t>We have supported many children and their families and completed many escalations and referrals for individual children to ensure health and social care needs are met</a:t>
            </a:r>
            <a:r>
              <a:rPr lang="en-US" sz="1200" dirty="0">
                <a:latin typeface="Arial" panose="020B0604020202020204" pitchFamily="34" charset="0"/>
                <a:cs typeface="Arial" panose="020B0604020202020204" pitchFamily="34" charset="0"/>
              </a:rPr>
              <a:t> </a:t>
            </a:r>
            <a:endParaRPr lang="en-US" sz="1700" spc="150" dirty="0">
              <a:solidFill>
                <a:srgbClr val="404040"/>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07000"/>
              </a:lnSpc>
              <a:spcAft>
                <a:spcPts val="800"/>
              </a:spcAft>
            </a:pPr>
            <a:r>
              <a:rPr lang="en-US" sz="1700" kern="100" dirty="0">
                <a:latin typeface="Arial" panose="020B0604020202020204" pitchFamily="34" charset="0"/>
                <a:ea typeface="Aptos" panose="020B0004020202020204" pitchFamily="34" charset="0"/>
                <a:cs typeface="Arial" panose="020B0604020202020204" pitchFamily="34" charset="0"/>
              </a:rPr>
              <a:t>Opened a drop-in Stay &amp; Play Clinic, weekly at Tower Block accommodation  - well attended by People Seeking Asylum </a:t>
            </a:r>
            <a:endParaRPr lang="en-GB" sz="1700" kern="100" dirty="0">
              <a:latin typeface="Arial" panose="020B0604020202020204" pitchFamily="34" charset="0"/>
              <a:ea typeface="Aptos" panose="020B0004020202020204" pitchFamily="34" charset="0"/>
              <a:cs typeface="Arial" panose="020B0604020202020204" pitchFamily="34" charset="0"/>
            </a:endParaRPr>
          </a:p>
          <a:p>
            <a:pPr marL="285750" indent="-285750">
              <a:lnSpc>
                <a:spcPct val="130000"/>
              </a:lnSpc>
              <a:spcBef>
                <a:spcPts val="930"/>
              </a:spcBef>
            </a:pPr>
            <a:r>
              <a:rPr lang="en-US" sz="1700" dirty="0">
                <a:latin typeface="Arial" panose="020B0604020202020204" pitchFamily="34" charset="0"/>
                <a:cs typeface="Arial" panose="020B0604020202020204" pitchFamily="34" charset="0"/>
              </a:rPr>
              <a:t>Opened a monthly clinic at the hotel housing families seeking asylum</a:t>
            </a:r>
          </a:p>
          <a:p>
            <a:pPr marL="285750" indent="-285750">
              <a:lnSpc>
                <a:spcPct val="130000"/>
              </a:lnSpc>
              <a:spcBef>
                <a:spcPts val="930"/>
              </a:spcBef>
            </a:pPr>
            <a:r>
              <a:rPr lang="en-US" sz="1700" dirty="0">
                <a:latin typeface="Arial" panose="020B0604020202020204" pitchFamily="34" charset="0"/>
                <a:cs typeface="Arial" panose="020B0604020202020204" pitchFamily="34" charset="0"/>
              </a:rPr>
              <a:t>The TFT highlighted a gap in information sharing between professionals and through working with the Local Authority we now have a safeguarding meeting every month to discuss any concerns </a:t>
            </a:r>
          </a:p>
          <a:p>
            <a:pPr marL="285750" indent="-285750">
              <a:lnSpc>
                <a:spcPct val="130000"/>
              </a:lnSpc>
              <a:spcBef>
                <a:spcPts val="930"/>
              </a:spcBef>
            </a:pPr>
            <a:r>
              <a:rPr lang="en-US" sz="1700" kern="100" dirty="0">
                <a:latin typeface="Arial" panose="020B0604020202020204" pitchFamily="34" charset="0"/>
                <a:ea typeface="Aptos" panose="020B0004020202020204" pitchFamily="34" charset="0"/>
                <a:cs typeface="Arial" panose="020B0604020202020204" pitchFamily="34" charset="0"/>
              </a:rPr>
              <a:t>We have had discussions about the </a:t>
            </a:r>
            <a:r>
              <a:rPr lang="en-US" sz="1700" kern="100" dirty="0" err="1">
                <a:latin typeface="Arial" panose="020B0604020202020204" pitchFamily="34" charset="0"/>
                <a:ea typeface="Aptos" panose="020B0004020202020204" pitchFamily="34" charset="0"/>
                <a:cs typeface="Arial" panose="020B0604020202020204" pitchFamily="34" charset="0"/>
              </a:rPr>
              <a:t>Travellers</a:t>
            </a:r>
            <a:r>
              <a:rPr lang="en-US" sz="1700" kern="100" dirty="0">
                <a:latin typeface="Arial" panose="020B0604020202020204" pitchFamily="34" charset="0"/>
                <a:ea typeface="Aptos" panose="020B0004020202020204" pitchFamily="34" charset="0"/>
                <a:cs typeface="Arial" panose="020B0604020202020204" pitchFamily="34" charset="0"/>
              </a:rPr>
              <a:t> with midwifery service and highlighted that they would benefit from access to a specialist midwife.  This is now being considered… </a:t>
            </a:r>
          </a:p>
          <a:p>
            <a:pPr marL="285750" indent="-285750">
              <a:lnSpc>
                <a:spcPct val="130000"/>
              </a:lnSpc>
              <a:spcBef>
                <a:spcPts val="930"/>
              </a:spcBef>
            </a:pPr>
            <a:r>
              <a:rPr lang="en-US" sz="1700" kern="100" dirty="0">
                <a:latin typeface="Arial" panose="020B0604020202020204" pitchFamily="34" charset="0"/>
                <a:ea typeface="Aptos" panose="020B0004020202020204" pitchFamily="34" charset="0"/>
                <a:cs typeface="Arial" panose="020B0604020202020204" pitchFamily="34" charset="0"/>
              </a:rPr>
              <a:t>We continue to raise awareness about the injustice of not using interpreters at the birth registration in Nottingham City</a:t>
            </a:r>
          </a:p>
          <a:p>
            <a:pPr marL="285750" indent="-285750">
              <a:lnSpc>
                <a:spcPct val="130000"/>
              </a:lnSpc>
              <a:spcBef>
                <a:spcPts val="930"/>
              </a:spcBef>
            </a:pPr>
            <a:r>
              <a:rPr lang="en-US" sz="1700" kern="100" dirty="0">
                <a:latin typeface="Arial" panose="020B0604020202020204" pitchFamily="34" charset="0"/>
                <a:ea typeface="Aptos" panose="020B0004020202020204" pitchFamily="34" charset="0"/>
                <a:cs typeface="Arial" panose="020B0604020202020204" pitchFamily="34" charset="0"/>
              </a:rPr>
              <a:t>We have campaigned to stop babies under 1 from being placed in hotels without suitable safe sleeping arrangements.</a:t>
            </a:r>
          </a:p>
          <a:p>
            <a:pPr>
              <a:lnSpc>
                <a:spcPct val="130000"/>
              </a:lnSpc>
              <a:spcBef>
                <a:spcPts val="930"/>
              </a:spcBef>
            </a:pPr>
            <a:endParaRPr lang="en-US" sz="900" dirty="0"/>
          </a:p>
          <a:p>
            <a:pPr>
              <a:lnSpc>
                <a:spcPct val="130000"/>
              </a:lnSpc>
              <a:spcBef>
                <a:spcPts val="930"/>
              </a:spcBef>
            </a:pPr>
            <a:endParaRPr lang="en-US" sz="900" dirty="0"/>
          </a:p>
        </p:txBody>
      </p:sp>
    </p:spTree>
    <p:extLst>
      <p:ext uri="{BB962C8B-B14F-4D97-AF65-F5344CB8AC3E}">
        <p14:creationId xmlns:p14="http://schemas.microsoft.com/office/powerpoint/2010/main" val="93430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CFD01E-5F96-BE2A-F72D-16B9ED30B381}"/>
              </a:ext>
            </a:extLst>
          </p:cNvPr>
          <p:cNvSpPr txBox="1"/>
          <p:nvPr/>
        </p:nvSpPr>
        <p:spPr>
          <a:xfrm>
            <a:off x="2356284" y="805013"/>
            <a:ext cx="7141946" cy="584775"/>
          </a:xfrm>
          <a:prstGeom prst="rect">
            <a:avLst/>
          </a:prstGeom>
          <a:noFill/>
        </p:spPr>
        <p:txBody>
          <a:bodyPr wrap="square" rtlCol="0">
            <a:spAutoFit/>
          </a:bodyPr>
          <a:lstStyle/>
          <a:p>
            <a:pPr algn="ctr"/>
            <a:r>
              <a:rPr lang="en-US" sz="3200" b="1" u="sng" dirty="0">
                <a:latin typeface="Arial" panose="020B0604020202020204" pitchFamily="34" charset="0"/>
                <a:cs typeface="Arial" panose="020B0604020202020204" pitchFamily="34" charset="0"/>
              </a:rPr>
              <a:t>Future Plans for the TFT</a:t>
            </a:r>
            <a:endParaRPr lang="en-GB" sz="3200" b="1" u="sng" dirty="0"/>
          </a:p>
        </p:txBody>
      </p:sp>
      <p:sp>
        <p:nvSpPr>
          <p:cNvPr id="5" name="Content Placeholder 2">
            <a:extLst>
              <a:ext uri="{FF2B5EF4-FFF2-40B4-BE49-F238E27FC236}">
                <a16:creationId xmlns:a16="http://schemas.microsoft.com/office/drawing/2014/main" id="{DAC3EE47-E4EE-75D7-391F-E1A6D0EAC607}"/>
              </a:ext>
            </a:extLst>
          </p:cNvPr>
          <p:cNvSpPr>
            <a:spLocks noGrp="1"/>
          </p:cNvSpPr>
          <p:nvPr>
            <p:ph idx="1"/>
          </p:nvPr>
        </p:nvSpPr>
        <p:spPr>
          <a:xfrm>
            <a:off x="1326682" y="2192255"/>
            <a:ext cx="9538636" cy="3475120"/>
          </a:xfrm>
        </p:spPr>
        <p:txBody>
          <a:bodyPr>
            <a:normAutofit/>
          </a:bodyPr>
          <a:lstStyle/>
          <a:p>
            <a:r>
              <a:rPr lang="en-US" sz="1800" dirty="0">
                <a:latin typeface="Arial" panose="020B0604020202020204" pitchFamily="34" charset="0"/>
                <a:cs typeface="Arial" panose="020B0604020202020204" pitchFamily="34" charset="0"/>
              </a:rPr>
              <a:t>We would like to take responsibility for offering the HCP to children in domestic abuse refuges, these children are most transient and are very vulnerable</a:t>
            </a:r>
          </a:p>
          <a:p>
            <a:pPr marL="0" indent="0">
              <a:buNone/>
            </a:pPr>
            <a:endParaRPr lang="en-US" sz="1800" kern="1200" spc="150" dirty="0">
              <a:solidFill>
                <a:srgbClr val="40404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Expand the team in staff numbers to ensure more timely appointments for 5-19 year old</a:t>
            </a:r>
          </a:p>
          <a:p>
            <a:pPr marL="0" indent="0">
              <a:buNone/>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Simplify the process to enable accessibility to all donations and seek support from the Nottingham </a:t>
            </a:r>
            <a:r>
              <a:rPr lang="en-US" sz="1800" dirty="0" err="1">
                <a:latin typeface="Arial" panose="020B0604020202020204" pitchFamily="34" charset="0"/>
                <a:cs typeface="Arial" panose="020B0604020202020204" pitchFamily="34" charset="0"/>
              </a:rPr>
              <a:t>Citycare</a:t>
            </a:r>
            <a:r>
              <a:rPr lang="en-US" sz="1800" dirty="0">
                <a:latin typeface="Arial" panose="020B0604020202020204" pitchFamily="34" charset="0"/>
                <a:cs typeface="Arial" panose="020B0604020202020204" pitchFamily="34" charset="0"/>
              </a:rPr>
              <a:t> Community Charity</a:t>
            </a:r>
          </a:p>
          <a:p>
            <a:pPr marL="0" indent="0">
              <a:buNone/>
            </a:pPr>
            <a:endParaRPr lang="en-US" sz="1800" kern="1200" spc="150" dirty="0">
              <a:solidFill>
                <a:srgbClr val="40404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Continue to seek any training for staff and psychological support </a:t>
            </a:r>
          </a:p>
          <a:p>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567459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A3EEDE9-DB4D-6366-C192-8F4C78F148F5}"/>
              </a:ext>
            </a:extLst>
          </p:cNvPr>
          <p:cNvSpPr>
            <a:spLocks noGrp="1"/>
          </p:cNvSpPr>
          <p:nvPr>
            <p:ph idx="1"/>
          </p:nvPr>
        </p:nvSpPr>
        <p:spPr>
          <a:xfrm>
            <a:off x="809625" y="1628775"/>
            <a:ext cx="10972800" cy="4371975"/>
          </a:xfrm>
        </p:spPr>
        <p:txBody>
          <a:bodyPr>
            <a:normAutofit fontScale="77500" lnSpcReduction="20000"/>
          </a:bodyPr>
          <a:lstStyle/>
          <a:p>
            <a:pPr marL="285750" indent="-285750"/>
            <a:r>
              <a:rPr lang="en-GB" sz="1800" dirty="0">
                <a:latin typeface="Arial" panose="020B0604020202020204" pitchFamily="34" charset="0"/>
                <a:cs typeface="Arial" panose="020B0604020202020204" pitchFamily="34" charset="0"/>
              </a:rPr>
              <a:t>Friends, Families &amp; Traveller Charity Group (2021) </a:t>
            </a:r>
            <a:r>
              <a:rPr lang="en-GB" sz="18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www.Gypsy-Traveller.org</a:t>
            </a:r>
            <a:endParaRPr lang="en-GB" sz="1800" dirty="0">
              <a:latin typeface="Arial" panose="020B0604020202020204" pitchFamily="34" charset="0"/>
              <a:cs typeface="Arial" panose="020B0604020202020204" pitchFamily="34" charset="0"/>
            </a:endParaRPr>
          </a:p>
          <a:p>
            <a:pPr marL="285750" indent="-285750"/>
            <a:endParaRPr lang="en-GB" sz="1800" dirty="0">
              <a:latin typeface="Arial" panose="020B0604020202020204" pitchFamily="34" charset="0"/>
              <a:cs typeface="Arial" panose="020B0604020202020204" pitchFamily="34" charset="0"/>
            </a:endParaRPr>
          </a:p>
          <a:p>
            <a:pPr marL="285750" indent="-285750"/>
            <a:r>
              <a:rPr lang="en-GB" sz="1800" dirty="0">
                <a:latin typeface="Arial" panose="020B0604020202020204" pitchFamily="34" charset="0"/>
                <a:cs typeface="Arial" panose="020B0604020202020204" pitchFamily="34" charset="0"/>
              </a:rPr>
              <a:t>Home Office. (2023). Asylum and resettlement datasets. Retrieved from Gov.uk: </a:t>
            </a:r>
            <a:r>
              <a:rPr lang="en-GB" sz="18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https://www.gov.uk/government/statistical-data-sets/asylum-andresettlement-datas</a:t>
            </a:r>
            <a:endParaRPr lang="en-GB" sz="1800" dirty="0">
              <a:latin typeface="Arial" panose="020B0604020202020204" pitchFamily="34" charset="0"/>
              <a:cs typeface="Arial" panose="020B0604020202020204" pitchFamily="34" charset="0"/>
            </a:endParaRPr>
          </a:p>
          <a:p>
            <a:pPr marL="285750" indent="-285750"/>
            <a:endParaRPr lang="en-GB" sz="1800" dirty="0">
              <a:latin typeface="Arial" panose="020B0604020202020204" pitchFamily="34" charset="0"/>
              <a:cs typeface="Arial" panose="020B0604020202020204" pitchFamily="34" charset="0"/>
            </a:endParaRPr>
          </a:p>
          <a:p>
            <a:pPr marL="285750" indent="-285750"/>
            <a:r>
              <a:rPr lang="en-GB" sz="1800" dirty="0">
                <a:latin typeface="Arial" panose="020B0604020202020204" pitchFamily="34" charset="0"/>
                <a:cs typeface="Arial" panose="020B0604020202020204" pitchFamily="34" charset="0"/>
              </a:rPr>
              <a:t>Human Rights Watch, 2001 </a:t>
            </a:r>
            <a:r>
              <a:rPr lang="en-GB" sz="18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www.hrw.org</a:t>
            </a:r>
            <a:endParaRPr lang="en-GB" sz="1800" dirty="0">
              <a:latin typeface="Arial" panose="020B0604020202020204" pitchFamily="34" charset="0"/>
              <a:cs typeface="Arial" panose="020B0604020202020204" pitchFamily="34" charset="0"/>
            </a:endParaRPr>
          </a:p>
          <a:p>
            <a:pPr marL="285750" indent="-285750"/>
            <a:endParaRPr lang="en-GB" sz="1800" dirty="0">
              <a:latin typeface="Arial" panose="020B0604020202020204" pitchFamily="34" charset="0"/>
              <a:cs typeface="Arial" panose="020B0604020202020204" pitchFamily="34" charset="0"/>
            </a:endParaRPr>
          </a:p>
          <a:p>
            <a:pPr marL="285750" indent="-285750"/>
            <a:r>
              <a:rPr lang="en-GB" sz="1800" dirty="0">
                <a:latin typeface="Arial" panose="020B0604020202020204" pitchFamily="34" charset="0"/>
                <a:cs typeface="Arial" panose="020B0604020202020204" pitchFamily="34" charset="0"/>
              </a:rPr>
              <a:t>Nottingham City Council, JSNA People Seeking Asylum, Refugees and People Refused Asylum (2024) </a:t>
            </a:r>
          </a:p>
          <a:p>
            <a:pPr marL="285750" indent="-285750"/>
            <a:endParaRPr lang="en-GB" sz="1800" dirty="0">
              <a:latin typeface="Arial" panose="020B0604020202020204" pitchFamily="34" charset="0"/>
              <a:cs typeface="Arial" panose="020B0604020202020204" pitchFamily="34" charset="0"/>
            </a:endParaRPr>
          </a:p>
          <a:p>
            <a:pPr marL="285750" indent="-285750">
              <a:lnSpc>
                <a:spcPts val="2250"/>
              </a:lnSpc>
              <a:buFont typeface="Arial" panose="020B0604020202020204" pitchFamily="34" charset="0"/>
              <a:buChar char="•"/>
            </a:pPr>
            <a:r>
              <a:rPr lang="en-GB" sz="1800" dirty="0">
                <a:effectLst/>
                <a:latin typeface="Arial" panose="020B0604020202020204" pitchFamily="34" charset="0"/>
                <a:cs typeface="Arial" panose="020B0604020202020204" pitchFamily="34" charset="0"/>
              </a:rPr>
              <a:t>RMcManus, M McGovern, K Tong, J.O;Brien, A Doherty,(2023) Experiences of self-harm and suicidality in a community sample of Irish Travellers,  European Psychiatry, Supple:1; S1115</a:t>
            </a:r>
          </a:p>
          <a:p>
            <a:pPr marL="285750" indent="-285750">
              <a:lnSpc>
                <a:spcPts val="2250"/>
              </a:lnSpc>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Parry et al (2007) ‘Health status of Gypsies and Travellers in England’. J Epidemiol Community Health. 2007 Mar; 61(3): 198–204</a:t>
            </a:r>
          </a:p>
          <a:p>
            <a:pPr marL="285750" indent="-2857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r>
              <a:rPr lang="en-GB" sz="1800" dirty="0">
                <a:latin typeface="Arial" panose="020B0604020202020204" pitchFamily="34" charset="0"/>
                <a:cs typeface="Arial" panose="020B0604020202020204" pitchFamily="34" charset="0"/>
              </a:rPr>
              <a:t>The Equality &amp; Human Rights Commission, (2018 &amp; 2019) </a:t>
            </a:r>
          </a:p>
          <a:p>
            <a:endParaRPr lang="en-GB" dirty="0">
              <a:solidFill>
                <a:srgbClr val="333333"/>
              </a:solidFill>
              <a:latin typeface="Oxygen" panose="020F0502020204030204" pitchFamily="2" charset="0"/>
            </a:endParaRPr>
          </a:p>
          <a:p>
            <a:endParaRPr lang="en-GB" dirty="0"/>
          </a:p>
        </p:txBody>
      </p:sp>
      <p:sp>
        <p:nvSpPr>
          <p:cNvPr id="5" name="Title 1">
            <a:extLst>
              <a:ext uri="{FF2B5EF4-FFF2-40B4-BE49-F238E27FC236}">
                <a16:creationId xmlns:a16="http://schemas.microsoft.com/office/drawing/2014/main" id="{FEBB81FC-D2C0-B78D-AB88-EBAC807A155F}"/>
              </a:ext>
            </a:extLst>
          </p:cNvPr>
          <p:cNvSpPr>
            <a:spLocks noGrp="1"/>
          </p:cNvSpPr>
          <p:nvPr>
            <p:ph type="title"/>
          </p:nvPr>
        </p:nvSpPr>
        <p:spPr>
          <a:xfrm>
            <a:off x="1920240" y="442220"/>
            <a:ext cx="8770571" cy="1042023"/>
          </a:xfrm>
        </p:spPr>
        <p:txBody>
          <a:bodyPr/>
          <a:lstStyle/>
          <a:p>
            <a:pPr algn="ctr"/>
            <a:r>
              <a:rPr lang="en-GB" b="1" u="sng" dirty="0">
                <a:latin typeface="Arial" panose="020B0604020202020204" pitchFamily="34" charset="0"/>
                <a:cs typeface="Arial" panose="020B0604020202020204" pitchFamily="34" charset="0"/>
              </a:rPr>
              <a:t>References</a:t>
            </a:r>
          </a:p>
        </p:txBody>
      </p:sp>
    </p:spTree>
    <p:extLst>
      <p:ext uri="{BB962C8B-B14F-4D97-AF65-F5344CB8AC3E}">
        <p14:creationId xmlns:p14="http://schemas.microsoft.com/office/powerpoint/2010/main" val="395408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7F0394-01BA-BCD1-7BFD-7424790F1091}"/>
              </a:ext>
            </a:extLst>
          </p:cNvPr>
          <p:cNvSpPr txBox="1"/>
          <p:nvPr/>
        </p:nvSpPr>
        <p:spPr>
          <a:xfrm>
            <a:off x="2204815" y="2828658"/>
            <a:ext cx="8665436" cy="3046988"/>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The Transient Families Team are a small specialist team of 7 clinicians offering the Healthy Child Programme (HCP) to...</a:t>
            </a:r>
          </a:p>
          <a:p>
            <a:endParaRPr lang="en-GB"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b="1" dirty="0">
                <a:latin typeface="Arial" panose="020B0604020202020204" pitchFamily="34" charset="0"/>
                <a:cs typeface="Arial" panose="020B0604020202020204" pitchFamily="34" charset="0"/>
              </a:rPr>
              <a:t>Families and children seeking asylum</a:t>
            </a:r>
          </a:p>
          <a:p>
            <a:endParaRPr lang="en-GB"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b="1" dirty="0">
                <a:latin typeface="Arial" panose="020B0604020202020204" pitchFamily="34" charset="0"/>
                <a:cs typeface="Arial" panose="020B0604020202020204" pitchFamily="34" charset="0"/>
              </a:rPr>
              <a:t>Unaccompanied Asylum-Seeking Children (UASC)</a:t>
            </a:r>
          </a:p>
          <a:p>
            <a:endParaRPr lang="en-GB"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b="1" dirty="0">
                <a:latin typeface="Arial" panose="020B0604020202020204" pitchFamily="34" charset="0"/>
                <a:cs typeface="Arial" panose="020B0604020202020204" pitchFamily="34" charset="0"/>
              </a:rPr>
              <a:t>Irish Travellers</a:t>
            </a:r>
          </a:p>
        </p:txBody>
      </p:sp>
      <p:sp>
        <p:nvSpPr>
          <p:cNvPr id="4" name="Title 1">
            <a:extLst>
              <a:ext uri="{FF2B5EF4-FFF2-40B4-BE49-F238E27FC236}">
                <a16:creationId xmlns:a16="http://schemas.microsoft.com/office/drawing/2014/main" id="{5A4C1194-FA40-36F9-F586-BC2E396F6800}"/>
              </a:ext>
            </a:extLst>
          </p:cNvPr>
          <p:cNvSpPr txBox="1">
            <a:spLocks/>
          </p:cNvSpPr>
          <p:nvPr/>
        </p:nvSpPr>
        <p:spPr>
          <a:xfrm>
            <a:off x="1710714" y="1483389"/>
            <a:ext cx="8770571" cy="134526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u="sng" dirty="0">
                <a:latin typeface="Arial" panose="020B0604020202020204" pitchFamily="34" charset="0"/>
                <a:cs typeface="Arial" panose="020B0604020202020204" pitchFamily="34" charset="0"/>
              </a:rPr>
              <a:t>Who are the TFT?</a:t>
            </a:r>
          </a:p>
        </p:txBody>
      </p:sp>
    </p:spTree>
    <p:extLst>
      <p:ext uri="{BB962C8B-B14F-4D97-AF65-F5344CB8AC3E}">
        <p14:creationId xmlns:p14="http://schemas.microsoft.com/office/powerpoint/2010/main" val="1635815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Illustrating Equality VS Equity ...">
            <a:extLst>
              <a:ext uri="{FF2B5EF4-FFF2-40B4-BE49-F238E27FC236}">
                <a16:creationId xmlns:a16="http://schemas.microsoft.com/office/drawing/2014/main" id="{6CCDC523-299F-3E85-AD25-31143D04D8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644" y="1556426"/>
            <a:ext cx="4651768" cy="36575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7">
            <a:extLst>
              <a:ext uri="{FF2B5EF4-FFF2-40B4-BE49-F238E27FC236}">
                <a16:creationId xmlns:a16="http://schemas.microsoft.com/office/drawing/2014/main" id="{CC5ADFA0-E3E1-7C88-F538-8BE9C52D2C8C}"/>
              </a:ext>
            </a:extLst>
          </p:cNvPr>
          <p:cNvSpPr txBox="1">
            <a:spLocks/>
          </p:cNvSpPr>
          <p:nvPr/>
        </p:nvSpPr>
        <p:spPr>
          <a:xfrm>
            <a:off x="5443671" y="3265335"/>
            <a:ext cx="6315341" cy="23720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200" dirty="0">
                <a:latin typeface="Arial" panose="020B0604020202020204" pitchFamily="34" charset="0"/>
                <a:cs typeface="Arial" panose="020B0604020202020204" pitchFamily="34" charset="0"/>
              </a:rPr>
              <a:t>Many of these children and families need more input to close the gap on avoidable health inequalities!</a:t>
            </a:r>
          </a:p>
          <a:p>
            <a:endParaRPr lang="en-US" dirty="0"/>
          </a:p>
        </p:txBody>
      </p:sp>
      <p:sp>
        <p:nvSpPr>
          <p:cNvPr id="4" name="Title 1">
            <a:extLst>
              <a:ext uri="{FF2B5EF4-FFF2-40B4-BE49-F238E27FC236}">
                <a16:creationId xmlns:a16="http://schemas.microsoft.com/office/drawing/2014/main" id="{B9522A36-B7D5-E374-083B-80CA0EDCBF4D}"/>
              </a:ext>
            </a:extLst>
          </p:cNvPr>
          <p:cNvSpPr txBox="1">
            <a:spLocks/>
          </p:cNvSpPr>
          <p:nvPr/>
        </p:nvSpPr>
        <p:spPr>
          <a:xfrm>
            <a:off x="6002513" y="1220580"/>
            <a:ext cx="5197655" cy="1639888"/>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u="sng" dirty="0">
                <a:latin typeface="Arial" panose="020B0604020202020204" pitchFamily="34" charset="0"/>
                <a:cs typeface="Arial" panose="020B0604020202020204" pitchFamily="34" charset="0"/>
              </a:rPr>
              <a:t>Why a Specialist Team?</a:t>
            </a:r>
          </a:p>
        </p:txBody>
      </p:sp>
    </p:spTree>
    <p:extLst>
      <p:ext uri="{BB962C8B-B14F-4D97-AF65-F5344CB8AC3E}">
        <p14:creationId xmlns:p14="http://schemas.microsoft.com/office/powerpoint/2010/main" val="623227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1ABF3C-C262-96B8-DB91-DCF16A7BDD11}"/>
              </a:ext>
            </a:extLst>
          </p:cNvPr>
          <p:cNvSpPr txBox="1"/>
          <p:nvPr/>
        </p:nvSpPr>
        <p:spPr>
          <a:xfrm>
            <a:off x="1622685" y="516728"/>
            <a:ext cx="8015844" cy="584775"/>
          </a:xfrm>
          <a:prstGeom prst="rect">
            <a:avLst/>
          </a:prstGeom>
          <a:noFill/>
        </p:spPr>
        <p:txBody>
          <a:bodyPr wrap="square" rtlCol="0">
            <a:spAutoFit/>
          </a:bodyPr>
          <a:lstStyle/>
          <a:p>
            <a:pPr algn="ctr"/>
            <a:r>
              <a:rPr lang="en-GB" sz="3200" b="1" u="sng" dirty="0">
                <a:latin typeface="Arial" panose="020B0604020202020204" pitchFamily="34" charset="0"/>
                <a:cs typeface="Arial" panose="020B0604020202020204" pitchFamily="34" charset="0"/>
              </a:rPr>
              <a:t>Irish Travellers</a:t>
            </a:r>
          </a:p>
        </p:txBody>
      </p:sp>
      <p:sp>
        <p:nvSpPr>
          <p:cNvPr id="3" name="TextBox 2">
            <a:extLst>
              <a:ext uri="{FF2B5EF4-FFF2-40B4-BE49-F238E27FC236}">
                <a16:creationId xmlns:a16="http://schemas.microsoft.com/office/drawing/2014/main" id="{B3619BCB-FE9B-C4DA-3600-D93CB4FD4F23}"/>
              </a:ext>
            </a:extLst>
          </p:cNvPr>
          <p:cNvSpPr txBox="1"/>
          <p:nvPr/>
        </p:nvSpPr>
        <p:spPr>
          <a:xfrm>
            <a:off x="247724" y="1459169"/>
            <a:ext cx="5193102" cy="2308324"/>
          </a:xfrm>
          <a:prstGeom prst="rect">
            <a:avLst/>
          </a:prstGeom>
          <a:noFill/>
        </p:spPr>
        <p:txBody>
          <a:bodyPr wrap="square" rtlCol="0">
            <a:spAutoFit/>
          </a:bodyPr>
          <a:lstStyle/>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Experience discrimination </a:t>
            </a:r>
          </a:p>
          <a:p>
            <a:endParaRPr lang="en-GB" sz="24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Literacy Levels low</a:t>
            </a:r>
          </a:p>
          <a:p>
            <a:endParaRPr lang="en-GB" sz="24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Majority do not access education beyond primary school</a:t>
            </a:r>
          </a:p>
        </p:txBody>
      </p:sp>
      <p:sp>
        <p:nvSpPr>
          <p:cNvPr id="4" name="TextBox 3">
            <a:extLst>
              <a:ext uri="{FF2B5EF4-FFF2-40B4-BE49-F238E27FC236}">
                <a16:creationId xmlns:a16="http://schemas.microsoft.com/office/drawing/2014/main" id="{99A7443A-B0F3-A2C0-BC61-C4540621AD58}"/>
              </a:ext>
            </a:extLst>
          </p:cNvPr>
          <p:cNvSpPr txBox="1"/>
          <p:nvPr/>
        </p:nvSpPr>
        <p:spPr>
          <a:xfrm>
            <a:off x="5291050" y="1472249"/>
            <a:ext cx="5193102" cy="2677656"/>
          </a:xfrm>
          <a:prstGeom prst="rect">
            <a:avLst/>
          </a:prstGeom>
          <a:noFill/>
        </p:spPr>
        <p:txBody>
          <a:bodyPr wrap="square" rtlCol="0">
            <a:spAutoFit/>
          </a:bodyPr>
          <a:lstStyle/>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Heightened Anxiety</a:t>
            </a:r>
          </a:p>
          <a:p>
            <a:endParaRPr lang="en-GB" sz="24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Poor life expectancy</a:t>
            </a:r>
          </a:p>
          <a:p>
            <a:endParaRPr lang="en-GB" sz="24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Increases rates of suicide</a:t>
            </a:r>
          </a:p>
          <a:p>
            <a:endParaRPr lang="en-GB" sz="24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400" dirty="0">
                <a:latin typeface="Arial" panose="020B0604020202020204" pitchFamily="34" charset="0"/>
                <a:cs typeface="Arial" panose="020B0604020202020204" pitchFamily="34" charset="0"/>
              </a:rPr>
              <a:t>Low trust in professionals</a:t>
            </a:r>
            <a:endParaRPr lang="en-GB" sz="2400" dirty="0">
              <a:solidFill>
                <a:schemeClr val="tx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8B60E144-61B7-E745-CD6F-568A2D66CF4E}"/>
              </a:ext>
            </a:extLst>
          </p:cNvPr>
          <p:cNvSpPr/>
          <p:nvPr/>
        </p:nvSpPr>
        <p:spPr>
          <a:xfrm>
            <a:off x="9525661" y="1816835"/>
            <a:ext cx="2573296" cy="2308324"/>
          </a:xfrm>
          <a:prstGeom prst="roundRect">
            <a:avLst/>
          </a:prstGeom>
          <a:blipFill>
            <a:blip r:embed="rId2">
              <a:extLst>
                <a:ext uri="{28A0092B-C50C-407E-A947-70E740481C1C}">
                  <a14:useLocalDpi xmlns:a14="http://schemas.microsoft.com/office/drawing/2010/main" val="0"/>
                </a:ext>
              </a:extLst>
            </a:blip>
            <a:srcRect/>
            <a:stretch>
              <a:fillRect l="-3000" r="-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
        <p:nvSpPr>
          <p:cNvPr id="6" name="TextBox 5">
            <a:extLst>
              <a:ext uri="{FF2B5EF4-FFF2-40B4-BE49-F238E27FC236}">
                <a16:creationId xmlns:a16="http://schemas.microsoft.com/office/drawing/2014/main" id="{F3B3D739-3190-A42E-B775-969BEF380C8C}"/>
              </a:ext>
            </a:extLst>
          </p:cNvPr>
          <p:cNvSpPr txBox="1"/>
          <p:nvPr/>
        </p:nvSpPr>
        <p:spPr>
          <a:xfrm>
            <a:off x="247724" y="4482825"/>
            <a:ext cx="10765766" cy="1938992"/>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To address the above</a:t>
            </a:r>
          </a:p>
          <a:p>
            <a:endParaRPr lang="en-GB"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We offer longer appointment times to build trust</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We visit the site weekly </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We act as an advocate and support Irish travellers to access healthcare and are often the first point of access for healthcare</a:t>
            </a:r>
          </a:p>
        </p:txBody>
      </p:sp>
    </p:spTree>
    <p:extLst>
      <p:ext uri="{BB962C8B-B14F-4D97-AF65-F5344CB8AC3E}">
        <p14:creationId xmlns:p14="http://schemas.microsoft.com/office/powerpoint/2010/main" val="1637064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9" descr="A graph with a line going up&#10;&#10;Description automatically generated">
            <a:extLst>
              <a:ext uri="{FF2B5EF4-FFF2-40B4-BE49-F238E27FC236}">
                <a16:creationId xmlns:a16="http://schemas.microsoft.com/office/drawing/2014/main" id="{C40AA356-947D-265E-6972-1EADE512EB57}"/>
              </a:ext>
            </a:extLst>
          </p:cNvPr>
          <p:cNvPicPr>
            <a:picLocks noChangeAspect="1"/>
          </p:cNvPicPr>
          <p:nvPr/>
        </p:nvPicPr>
        <p:blipFill>
          <a:blip r:embed="rId2"/>
          <a:stretch>
            <a:fillRect/>
          </a:stretch>
        </p:blipFill>
        <p:spPr>
          <a:xfrm>
            <a:off x="1448319" y="1885138"/>
            <a:ext cx="9283580" cy="4050761"/>
          </a:xfrm>
          <a:prstGeom prst="rect">
            <a:avLst/>
          </a:prstGeom>
        </p:spPr>
      </p:pic>
      <p:sp>
        <p:nvSpPr>
          <p:cNvPr id="5" name="TextBox 4">
            <a:extLst>
              <a:ext uri="{FF2B5EF4-FFF2-40B4-BE49-F238E27FC236}">
                <a16:creationId xmlns:a16="http://schemas.microsoft.com/office/drawing/2014/main" id="{0848C8A4-99BD-F889-01E6-2E2C4453919E}"/>
              </a:ext>
            </a:extLst>
          </p:cNvPr>
          <p:cNvSpPr txBox="1"/>
          <p:nvPr/>
        </p:nvSpPr>
        <p:spPr>
          <a:xfrm>
            <a:off x="3039800" y="617107"/>
            <a:ext cx="6100618" cy="954107"/>
          </a:xfrm>
          <a:prstGeom prst="rect">
            <a:avLst/>
          </a:prstGeom>
          <a:noFill/>
        </p:spPr>
        <p:txBody>
          <a:bodyPr wrap="square">
            <a:spAutoFit/>
          </a:bodyPr>
          <a:lstStyle/>
          <a:p>
            <a:pPr algn="ctr"/>
            <a:r>
              <a:rPr lang="en-GB" sz="2800" b="1" u="sng" dirty="0">
                <a:solidFill>
                  <a:schemeClr val="tx1"/>
                </a:solidFill>
                <a:latin typeface="Arial" panose="020B0604020202020204" pitchFamily="34" charset="0"/>
                <a:cs typeface="Arial" panose="020B0604020202020204" pitchFamily="34" charset="0"/>
              </a:rPr>
              <a:t>People Seeking Asylum</a:t>
            </a:r>
          </a:p>
          <a:p>
            <a:pPr algn="ctr"/>
            <a:r>
              <a:rPr lang="en-GB" sz="2800" b="1" u="sng" dirty="0">
                <a:solidFill>
                  <a:srgbClr val="0070C0"/>
                </a:solidFill>
                <a:latin typeface="Arial" panose="020B0604020202020204" pitchFamily="34" charset="0"/>
                <a:cs typeface="Arial" panose="020B0604020202020204" pitchFamily="34" charset="0"/>
              </a:rPr>
              <a:t>Adults and children in Nottingham </a:t>
            </a:r>
            <a:endParaRPr lang="en-GB" sz="2800" b="1" dirty="0">
              <a:solidFill>
                <a:srgbClr val="0070C0"/>
              </a:solidFill>
            </a:endParaRPr>
          </a:p>
        </p:txBody>
      </p:sp>
      <p:sp>
        <p:nvSpPr>
          <p:cNvPr id="6" name="TextBox 5">
            <a:extLst>
              <a:ext uri="{FF2B5EF4-FFF2-40B4-BE49-F238E27FC236}">
                <a16:creationId xmlns:a16="http://schemas.microsoft.com/office/drawing/2014/main" id="{54C7408D-C485-1E3C-2D19-4DD7AF42C636}"/>
              </a:ext>
            </a:extLst>
          </p:cNvPr>
          <p:cNvSpPr txBox="1"/>
          <p:nvPr/>
        </p:nvSpPr>
        <p:spPr>
          <a:xfrm>
            <a:off x="7395411" y="6145662"/>
            <a:ext cx="4160001" cy="369332"/>
          </a:xfrm>
          <a:prstGeom prst="rect">
            <a:avLst/>
          </a:prstGeom>
          <a:noFill/>
        </p:spPr>
        <p:txBody>
          <a:bodyPr wrap="square" rtlCol="0">
            <a:spAutoFit/>
          </a:bodyPr>
          <a:lstStyle/>
          <a:p>
            <a:r>
              <a:rPr lang="en-GB" dirty="0"/>
              <a:t>Office of National Statistics  (2024)</a:t>
            </a:r>
          </a:p>
        </p:txBody>
      </p:sp>
    </p:spTree>
    <p:extLst>
      <p:ext uri="{BB962C8B-B14F-4D97-AF65-F5344CB8AC3E}">
        <p14:creationId xmlns:p14="http://schemas.microsoft.com/office/powerpoint/2010/main" val="3374384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D617CF4-96BF-4DA1-2D78-DCD0339E2D36}"/>
              </a:ext>
            </a:extLst>
          </p:cNvPr>
          <p:cNvGraphicFramePr/>
          <p:nvPr>
            <p:extLst>
              <p:ext uri="{D42A27DB-BD31-4B8C-83A1-F6EECF244321}">
                <p14:modId xmlns:p14="http://schemas.microsoft.com/office/powerpoint/2010/main" val="1033105903"/>
              </p:ext>
            </p:extLst>
          </p:nvPr>
        </p:nvGraphicFramePr>
        <p:xfrm>
          <a:off x="1353185" y="1476374"/>
          <a:ext cx="9485630" cy="362775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969A6FE3-D87B-D741-4B84-9FD4FBC9CBAE}"/>
              </a:ext>
            </a:extLst>
          </p:cNvPr>
          <p:cNvSpPr txBox="1"/>
          <p:nvPr/>
        </p:nvSpPr>
        <p:spPr>
          <a:xfrm>
            <a:off x="534669" y="5104129"/>
            <a:ext cx="10231439" cy="1206677"/>
          </a:xfrm>
          <a:prstGeom prst="rect">
            <a:avLst/>
          </a:prstGeom>
          <a:noFill/>
        </p:spPr>
        <p:txBody>
          <a:bodyPr wrap="square">
            <a:spAutoFit/>
          </a:bodyPr>
          <a:lstStyle/>
          <a:p>
            <a:pPr marR="354965">
              <a:lnSpc>
                <a:spcPct val="115000"/>
              </a:lnSpc>
              <a:spcAft>
                <a:spcPts val="1200"/>
              </a:spcAft>
            </a:pPr>
            <a:r>
              <a:rPr lang="en-GB" sz="1600" kern="100" dirty="0">
                <a:latin typeface="Arial" panose="020B0604020202020204" pitchFamily="34" charset="0"/>
                <a:ea typeface="Calibri" panose="020F0502020204030204" pitchFamily="34" charset="0"/>
                <a:cs typeface="Times New Roman" panose="02020603050405020304" pitchFamily="18" charset="0"/>
              </a:rPr>
              <a:t>Data</a:t>
            </a:r>
            <a:r>
              <a:rPr lang="en-GB" sz="1600" kern="100" dirty="0">
                <a:effectLst/>
                <a:latin typeface="Arial" panose="020B0604020202020204" pitchFamily="34" charset="0"/>
                <a:ea typeface="Calibri" panose="020F0502020204030204" pitchFamily="34" charset="0"/>
                <a:cs typeface="Times New Roman" panose="02020603050405020304" pitchFamily="18" charset="0"/>
              </a:rPr>
              <a:t> obtained from CityCare clinical information systems provides some rationale as to why there were long waiting times for transfer in appointments. This is reflective of the JSNA. </a:t>
            </a:r>
            <a:r>
              <a:rPr lang="en-GB" sz="1600" dirty="0">
                <a:effectLst/>
                <a:latin typeface="Arial" panose="020B0604020202020204" pitchFamily="34" charset="0"/>
                <a:ea typeface="Calibri" panose="020F0502020204030204" pitchFamily="34" charset="0"/>
              </a:rPr>
              <a:t>There has been an obvious increase year on year for families seeking asylum in Nottingham City. The recent JSNA (2024) also highlights a steep increase adults and children seeking asylum in Nottingham City.</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48A7C11-93EE-6DCD-CD53-F6BAC00D27D5}"/>
              </a:ext>
            </a:extLst>
          </p:cNvPr>
          <p:cNvSpPr txBox="1"/>
          <p:nvPr/>
        </p:nvSpPr>
        <p:spPr>
          <a:xfrm>
            <a:off x="4180443" y="461469"/>
            <a:ext cx="3831113" cy="523220"/>
          </a:xfrm>
          <a:prstGeom prst="rect">
            <a:avLst/>
          </a:prstGeom>
          <a:noFill/>
        </p:spPr>
        <p:txBody>
          <a:bodyPr wrap="square" rtlCol="0">
            <a:spAutoFit/>
          </a:bodyPr>
          <a:lstStyle/>
          <a:p>
            <a:pPr algn="ctr"/>
            <a:r>
              <a:rPr lang="en-GB" sz="2800" b="1" dirty="0">
                <a:latin typeface="Arial" panose="020B0604020202020204" pitchFamily="34" charset="0"/>
                <a:cs typeface="Arial" panose="020B0604020202020204" pitchFamily="34" charset="0"/>
              </a:rPr>
              <a:t>TFT Caseload Sizes</a:t>
            </a:r>
          </a:p>
        </p:txBody>
      </p:sp>
    </p:spTree>
    <p:extLst>
      <p:ext uri="{BB962C8B-B14F-4D97-AF65-F5344CB8AC3E}">
        <p14:creationId xmlns:p14="http://schemas.microsoft.com/office/powerpoint/2010/main" val="3310211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D02958-685D-EE65-2106-2BAEB1C7BF57}"/>
              </a:ext>
            </a:extLst>
          </p:cNvPr>
          <p:cNvSpPr txBox="1"/>
          <p:nvPr/>
        </p:nvSpPr>
        <p:spPr>
          <a:xfrm>
            <a:off x="638355" y="442221"/>
            <a:ext cx="11317855" cy="1231304"/>
          </a:xfrm>
          <a:prstGeom prst="rect">
            <a:avLst/>
          </a:prstGeom>
        </p:spPr>
        <p:txBody>
          <a:bodyPr vert="horz" lIns="109728" tIns="109728" rIns="109728" bIns="91440" rtlCol="0" anchor="b">
            <a:normAutofit fontScale="85000" lnSpcReduction="10000"/>
          </a:bodyPr>
          <a:lstStyle/>
          <a:p>
            <a:pPr algn="ctr">
              <a:lnSpc>
                <a:spcPct val="130000"/>
              </a:lnSpc>
              <a:spcBef>
                <a:spcPct val="0"/>
              </a:spcBef>
              <a:spcAft>
                <a:spcPts val="600"/>
              </a:spcAft>
            </a:pPr>
            <a:r>
              <a:rPr lang="en-US" sz="3200" b="1" u="sng" spc="150" dirty="0">
                <a:solidFill>
                  <a:schemeClr val="tx1">
                    <a:lumMod val="75000"/>
                    <a:lumOff val="25000"/>
                  </a:schemeClr>
                </a:solidFill>
                <a:latin typeface="Arial" panose="020B0604020202020204" pitchFamily="34" charset="0"/>
                <a:ea typeface="+mj-ea"/>
                <a:cs typeface="Arial" panose="020B0604020202020204" pitchFamily="34" charset="0"/>
              </a:rPr>
              <a:t>Common Health Needs </a:t>
            </a:r>
          </a:p>
          <a:p>
            <a:pPr algn="ctr">
              <a:lnSpc>
                <a:spcPct val="130000"/>
              </a:lnSpc>
              <a:spcBef>
                <a:spcPct val="0"/>
              </a:spcBef>
              <a:spcAft>
                <a:spcPts val="600"/>
              </a:spcAft>
            </a:pPr>
            <a:r>
              <a:rPr lang="en-US" sz="3200" b="1" u="sng" spc="150" dirty="0">
                <a:solidFill>
                  <a:schemeClr val="tx1">
                    <a:lumMod val="75000"/>
                    <a:lumOff val="25000"/>
                  </a:schemeClr>
                </a:solidFill>
                <a:latin typeface="Arial" panose="020B0604020202020204" pitchFamily="34" charset="0"/>
                <a:ea typeface="+mj-ea"/>
                <a:cs typeface="Arial" panose="020B0604020202020204" pitchFamily="34" charset="0"/>
              </a:rPr>
              <a:t>seen in those seeking Asylum</a:t>
            </a:r>
          </a:p>
        </p:txBody>
      </p:sp>
      <p:sp>
        <p:nvSpPr>
          <p:cNvPr id="3" name="TextBox 2">
            <a:extLst>
              <a:ext uri="{FF2B5EF4-FFF2-40B4-BE49-F238E27FC236}">
                <a16:creationId xmlns:a16="http://schemas.microsoft.com/office/drawing/2014/main" id="{70503E14-3991-AEBC-C511-D67BF25D1A05}"/>
              </a:ext>
            </a:extLst>
          </p:cNvPr>
          <p:cNvSpPr txBox="1"/>
          <p:nvPr/>
        </p:nvSpPr>
        <p:spPr>
          <a:xfrm>
            <a:off x="638352" y="1999716"/>
            <a:ext cx="5130057" cy="5078313"/>
          </a:xfrm>
          <a:prstGeom prst="rect">
            <a:avLst/>
          </a:prstGeom>
          <a:noFill/>
        </p:spPr>
        <p:txBody>
          <a:bodyPr wrap="square" rtlCol="0">
            <a:spAutoFit/>
          </a:bodyPr>
          <a:lstStyle/>
          <a:p>
            <a:pPr lvl="0" algn="ctr"/>
            <a:r>
              <a:rPr lang="en-GB" sz="1800" b="1" dirty="0">
                <a:solidFill>
                  <a:srgbClr val="7030A0"/>
                </a:solidFill>
                <a:latin typeface="Arial" panose="020B0604020202020204" pitchFamily="34" charset="0"/>
                <a:cs typeface="Arial" panose="020B0604020202020204" pitchFamily="34" charset="0"/>
              </a:rPr>
              <a:t>POVERTY</a:t>
            </a:r>
          </a:p>
          <a:p>
            <a:pPr marL="285750" lvl="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Poor Nutrition</a:t>
            </a:r>
          </a:p>
          <a:p>
            <a:pPr marL="285750" lvl="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Lack of Basics such as Cot, Pushchair, School Uniform, Toys, formula milk, nappies and clothes</a:t>
            </a:r>
          </a:p>
          <a:p>
            <a:pPr marL="285750" lvl="0" indent="-285750">
              <a:buFont typeface="Arial" panose="020B0604020202020204" pitchFamily="34" charset="0"/>
              <a:buChar char="•"/>
            </a:pPr>
            <a:r>
              <a:rPr lang="en-GB" dirty="0">
                <a:latin typeface="Arial" panose="020B0604020202020204" pitchFamily="34" charset="0"/>
                <a:cs typeface="Arial" panose="020B0604020202020204" pitchFamily="34" charset="0"/>
              </a:rPr>
              <a:t>Unable To buy medication</a:t>
            </a:r>
          </a:p>
          <a:p>
            <a:pPr marL="285750" lvl="0" indent="-2857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lvl="0" algn="ctr"/>
            <a:r>
              <a:rPr lang="en-GB" b="1" dirty="0">
                <a:solidFill>
                  <a:srgbClr val="0070C0"/>
                </a:solidFill>
                <a:latin typeface="Arial" panose="020B0604020202020204" pitchFamily="34" charset="0"/>
                <a:cs typeface="Arial" panose="020B0604020202020204" pitchFamily="34" charset="0"/>
              </a:rPr>
              <a:t>ISOLATION</a:t>
            </a:r>
          </a:p>
          <a:p>
            <a:pPr marL="285750" lvl="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No family/friends</a:t>
            </a:r>
          </a:p>
          <a:p>
            <a:pPr marL="171450" lvl="0" indent="-171450">
              <a:buFont typeface="Arial" panose="020B0604020202020204" pitchFamily="34" charset="0"/>
              <a:buChar char="•"/>
            </a:pPr>
            <a:r>
              <a:rPr lang="en-GB" sz="1800" dirty="0">
                <a:latin typeface="Arial" panose="020B0604020202020204" pitchFamily="34" charset="0"/>
                <a:cs typeface="Arial" panose="020B0604020202020204" pitchFamily="34" charset="0"/>
              </a:rPr>
              <a:t>Language barrier</a:t>
            </a:r>
          </a:p>
          <a:p>
            <a:pPr marL="171450" lvl="0" indent="-171450">
              <a:buFont typeface="Arial" panose="020B0604020202020204" pitchFamily="34" charset="0"/>
              <a:buChar char="•"/>
            </a:pPr>
            <a:r>
              <a:rPr lang="en-GB" sz="1800" dirty="0">
                <a:latin typeface="Arial" panose="020B0604020202020204" pitchFamily="34" charset="0"/>
                <a:cs typeface="Arial" panose="020B0604020202020204" pitchFamily="34" charset="0"/>
              </a:rPr>
              <a:t>Cultural Barriers</a:t>
            </a:r>
          </a:p>
          <a:p>
            <a:pPr marL="171450" lvl="0" indent="-171450">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lvl="0" algn="ctr"/>
            <a:r>
              <a:rPr lang="en-GB" sz="1800" b="1" dirty="0">
                <a:solidFill>
                  <a:srgbClr val="00B050"/>
                </a:solidFill>
                <a:latin typeface="Arial" panose="020B0604020202020204" pitchFamily="34" charset="0"/>
                <a:cs typeface="Arial" panose="020B0604020202020204" pitchFamily="34" charset="0"/>
              </a:rPr>
              <a:t>IMMUNISATIONS</a:t>
            </a:r>
          </a:p>
          <a:p>
            <a:pPr marL="285750" lvl="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No records from home country</a:t>
            </a:r>
          </a:p>
          <a:p>
            <a:pPr marL="285750" lvl="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Struggle to book GP appointments</a:t>
            </a:r>
          </a:p>
          <a:p>
            <a:pPr lvl="0"/>
            <a:endParaRPr lang="en-GB" sz="18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endParaRPr lang="en-GB" sz="1800" b="1" dirty="0">
              <a:latin typeface="Arial" panose="020B0604020202020204" pitchFamily="34" charset="0"/>
              <a:cs typeface="Arial" panose="020B0604020202020204" pitchFamily="34" charset="0"/>
            </a:endParaRPr>
          </a:p>
          <a:p>
            <a:pPr lvl="0"/>
            <a:endParaRPr lang="en-GB" sz="18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6C0ACE9-EAD3-DFB2-D157-06448DB88C7E}"/>
              </a:ext>
            </a:extLst>
          </p:cNvPr>
          <p:cNvSpPr txBox="1"/>
          <p:nvPr/>
        </p:nvSpPr>
        <p:spPr>
          <a:xfrm>
            <a:off x="6308788" y="1999716"/>
            <a:ext cx="5244860" cy="4801314"/>
          </a:xfrm>
          <a:prstGeom prst="rect">
            <a:avLst/>
          </a:prstGeom>
          <a:noFill/>
        </p:spPr>
        <p:txBody>
          <a:bodyPr wrap="square" rtlCol="0">
            <a:spAutoFit/>
          </a:bodyPr>
          <a:lstStyle/>
          <a:p>
            <a:pPr lvl="0" algn="ctr"/>
            <a:r>
              <a:rPr lang="en-GB" sz="1800" b="1" dirty="0">
                <a:solidFill>
                  <a:schemeClr val="accent1">
                    <a:lumMod val="75000"/>
                  </a:schemeClr>
                </a:solidFill>
                <a:latin typeface="Arial" panose="020B0604020202020204" pitchFamily="34" charset="0"/>
                <a:cs typeface="Arial" panose="020B0604020202020204" pitchFamily="34" charset="0"/>
              </a:rPr>
              <a:t>VITAMIN DEFICIENCES</a:t>
            </a:r>
          </a:p>
          <a:p>
            <a:pPr marL="285750" lvl="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Low Vitamin D</a:t>
            </a:r>
          </a:p>
          <a:p>
            <a:pPr marL="285750" lvl="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Anaemia</a:t>
            </a:r>
          </a:p>
          <a:p>
            <a:pPr lvl="0"/>
            <a:endParaRPr lang="en-GB" sz="1800" dirty="0">
              <a:solidFill>
                <a:srgbClr val="FFC000"/>
              </a:solidFill>
              <a:latin typeface="Arial" panose="020B0604020202020204" pitchFamily="34" charset="0"/>
              <a:cs typeface="Arial" panose="020B0604020202020204" pitchFamily="34" charset="0"/>
            </a:endParaRPr>
          </a:p>
          <a:p>
            <a:pPr lvl="0" algn="ctr"/>
            <a:r>
              <a:rPr lang="en-GB" sz="1800" b="1" dirty="0">
                <a:solidFill>
                  <a:srgbClr val="FFC000"/>
                </a:solidFill>
                <a:latin typeface="Arial" panose="020B0604020202020204" pitchFamily="34" charset="0"/>
                <a:cs typeface="Arial" panose="020B0604020202020204" pitchFamily="34" charset="0"/>
              </a:rPr>
              <a:t>EMOTIONAL HEALTH OF THE CHILD</a:t>
            </a:r>
          </a:p>
          <a:p>
            <a:pPr marL="285750" lvl="0" indent="-285750">
              <a:buFont typeface="Arial" panose="020B0604020202020204" pitchFamily="34" charset="0"/>
              <a:buChar char="•"/>
            </a:pPr>
            <a:r>
              <a:rPr lang="en-GB" sz="1800" dirty="0"/>
              <a:t>Fear</a:t>
            </a:r>
          </a:p>
          <a:p>
            <a:pPr marL="285750" lvl="0" indent="-285750">
              <a:buFont typeface="Arial" panose="020B0604020202020204" pitchFamily="34" charset="0"/>
              <a:buChar char="•"/>
            </a:pPr>
            <a:r>
              <a:rPr lang="en-GB" sz="1800" dirty="0"/>
              <a:t>Challenging Behaviour  </a:t>
            </a:r>
          </a:p>
          <a:p>
            <a:pPr marL="285750" lvl="0" indent="-285750">
              <a:buFont typeface="Arial" panose="020B0604020202020204" pitchFamily="34" charset="0"/>
              <a:buChar char="•"/>
            </a:pPr>
            <a:r>
              <a:rPr lang="en-GB" sz="1800" dirty="0"/>
              <a:t>Nightmares</a:t>
            </a:r>
          </a:p>
          <a:p>
            <a:pPr lvl="0"/>
            <a:endParaRPr lang="en-GB" b="1" dirty="0">
              <a:latin typeface="Arial" panose="020B0604020202020204" pitchFamily="34" charset="0"/>
              <a:cs typeface="Arial" panose="020B0604020202020204" pitchFamily="34" charset="0"/>
            </a:endParaRPr>
          </a:p>
          <a:p>
            <a:pPr lvl="0" algn="ctr"/>
            <a:r>
              <a:rPr lang="en-GB" sz="1800" b="1" dirty="0">
                <a:solidFill>
                  <a:srgbClr val="FF0000"/>
                </a:solidFill>
                <a:latin typeface="Arial" panose="020B0604020202020204" pitchFamily="34" charset="0"/>
                <a:cs typeface="Arial" panose="020B0604020202020204" pitchFamily="34" charset="0"/>
              </a:rPr>
              <a:t>PARENTAL NEEDS</a:t>
            </a:r>
          </a:p>
          <a:p>
            <a:pPr marL="285750" lvl="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Poor Parental mental health</a:t>
            </a:r>
          </a:p>
          <a:p>
            <a:pPr marL="285750" lvl="0" indent="-285750">
              <a:buFont typeface="Arial" panose="020B0604020202020204" pitchFamily="34" charset="0"/>
              <a:buChar char="•"/>
            </a:pPr>
            <a:r>
              <a:rPr lang="en-GB" sz="1800" dirty="0">
                <a:latin typeface="Arial" panose="020B0604020202020204" pitchFamily="34" charset="0"/>
                <a:cs typeface="Arial" panose="020B0604020202020204" pitchFamily="34" charset="0"/>
              </a:rPr>
              <a:t>Poor physical health and a struggle to remedy these</a:t>
            </a:r>
          </a:p>
          <a:p>
            <a:pPr lvl="0"/>
            <a:endParaRPr lang="en-GB" dirty="0"/>
          </a:p>
          <a:p>
            <a:pPr lvl="0"/>
            <a:endParaRPr lang="en-GB" sz="1800" dirty="0"/>
          </a:p>
          <a:p>
            <a:pPr lvl="0"/>
            <a:endParaRPr lang="en-GB" dirty="0">
              <a:latin typeface="Arial" panose="020B0604020202020204" pitchFamily="34" charset="0"/>
              <a:cs typeface="Arial" panose="020B0604020202020204" pitchFamily="34" charset="0"/>
            </a:endParaRPr>
          </a:p>
          <a:p>
            <a:pPr lvl="0"/>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727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B20683-2DD6-D1E4-464D-B04E42F450D9}"/>
              </a:ext>
            </a:extLst>
          </p:cNvPr>
          <p:cNvSpPr>
            <a:spLocks noGrp="1"/>
          </p:cNvSpPr>
          <p:nvPr>
            <p:ph idx="1"/>
          </p:nvPr>
        </p:nvSpPr>
        <p:spPr>
          <a:xfrm>
            <a:off x="940750" y="2142044"/>
            <a:ext cx="10515600" cy="3711825"/>
          </a:xfrm>
        </p:spPr>
        <p:txBody>
          <a:bodyPr>
            <a:normAutofit/>
          </a:bodyPr>
          <a:lstStyle/>
          <a:p>
            <a:pPr marL="0" indent="0" algn="ctr">
              <a:buNone/>
            </a:pPr>
            <a:r>
              <a:rPr lang="en-GB" sz="2800" dirty="0">
                <a:latin typeface="Arial" panose="020B0604020202020204" pitchFamily="34" charset="0"/>
                <a:ea typeface="Calibri" panose="020F0502020204030204" pitchFamily="34" charset="0"/>
                <a:cs typeface="Arial" panose="020B0604020202020204" pitchFamily="34" charset="0"/>
              </a:rPr>
              <a:t>Aisha is a mother of a 3yr old girl, both are seeking asylum. </a:t>
            </a:r>
          </a:p>
          <a:p>
            <a:pPr marL="0" indent="0" algn="ctr">
              <a:buNone/>
            </a:pPr>
            <a:r>
              <a:rPr lang="en-GB" sz="2800" dirty="0">
                <a:latin typeface="Arial" panose="020B0604020202020204" pitchFamily="34" charset="0"/>
                <a:ea typeface="Calibri" panose="020F0502020204030204" pitchFamily="34" charset="0"/>
                <a:cs typeface="Arial" panose="020B0604020202020204" pitchFamily="34" charset="0"/>
              </a:rPr>
              <a:t>Aisha and her daughter have been significantly supported by the TFT</a:t>
            </a:r>
          </a:p>
          <a:p>
            <a:pPr algn="ctr"/>
            <a:endParaRPr lang="en-GB" sz="2800" dirty="0">
              <a:latin typeface="Arial" panose="020B0604020202020204" pitchFamily="34" charset="0"/>
              <a:cs typeface="Arial" panose="020B0604020202020204" pitchFamily="34" charset="0"/>
            </a:endParaRPr>
          </a:p>
          <a:p>
            <a:pPr marL="0" indent="0" algn="ctr">
              <a:buNone/>
            </a:pPr>
            <a:r>
              <a:rPr lang="en-GB" sz="2800" dirty="0">
                <a:latin typeface="Arial" panose="020B0604020202020204" pitchFamily="34" charset="0"/>
                <a:cs typeface="Arial" panose="020B0604020202020204" pitchFamily="34" charset="0"/>
              </a:rPr>
              <a:t>This is a short video where Aisha tells her story</a:t>
            </a:r>
          </a:p>
          <a:p>
            <a:pPr marL="0" indent="0" algn="ctr">
              <a:buNone/>
            </a:pPr>
            <a:r>
              <a:rPr lang="en-GB" sz="2800" dirty="0">
                <a:effectLst/>
                <a:latin typeface="Arial" panose="020B0604020202020204" pitchFamily="34" charset="0"/>
                <a:ea typeface="Calibri" panose="020F0502020204030204" pitchFamily="34" charset="0"/>
                <a:cs typeface="Arial" panose="020B0604020202020204" pitchFamily="34" charset="0"/>
              </a:rPr>
              <a:t>Please find the link to the TFT video via the Frame.io </a:t>
            </a:r>
            <a:br>
              <a:rPr lang="en-GB" sz="2800" dirty="0">
                <a:effectLst/>
                <a:latin typeface="Arial" panose="020B0604020202020204" pitchFamily="34" charset="0"/>
                <a:ea typeface="Calibri" panose="020F0502020204030204" pitchFamily="34" charset="0"/>
                <a:cs typeface="Arial" panose="020B0604020202020204" pitchFamily="34" charset="0"/>
              </a:rPr>
            </a:br>
            <a:r>
              <a:rPr lang="en-GB" sz="2800" dirty="0">
                <a:effectLst/>
                <a:latin typeface="Arial" panose="020B0604020202020204" pitchFamily="34" charset="0"/>
                <a:ea typeface="Calibri" panose="020F0502020204030204" pitchFamily="34" charset="0"/>
                <a:cs typeface="Arial" panose="020B0604020202020204" pitchFamily="34" charset="0"/>
              </a:rPr>
              <a:t>website: </a:t>
            </a:r>
            <a:r>
              <a:rPr lang="en-GB" sz="2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https://f.io/a1GTRhJr</a:t>
            </a:r>
            <a:endParaRPr lang="en-GB" sz="2800" dirty="0">
              <a:latin typeface="Arial" panose="020B0604020202020204" pitchFamily="34" charset="0"/>
              <a:cs typeface="Arial" panose="020B0604020202020204" pitchFamily="34" charset="0"/>
            </a:endParaRPr>
          </a:p>
          <a:p>
            <a:endParaRPr lang="en-GB" dirty="0"/>
          </a:p>
        </p:txBody>
      </p:sp>
      <p:sp>
        <p:nvSpPr>
          <p:cNvPr id="4" name="Title 1">
            <a:extLst>
              <a:ext uri="{FF2B5EF4-FFF2-40B4-BE49-F238E27FC236}">
                <a16:creationId xmlns:a16="http://schemas.microsoft.com/office/drawing/2014/main" id="{E80471F9-8E81-624C-B94A-3AA44DA288A4}"/>
              </a:ext>
            </a:extLst>
          </p:cNvPr>
          <p:cNvSpPr>
            <a:spLocks noGrp="1"/>
          </p:cNvSpPr>
          <p:nvPr>
            <p:ph type="title"/>
          </p:nvPr>
        </p:nvSpPr>
        <p:spPr>
          <a:xfrm>
            <a:off x="940750" y="841069"/>
            <a:ext cx="10515600" cy="719138"/>
          </a:xfrm>
        </p:spPr>
        <p:txBody>
          <a:bodyPr/>
          <a:lstStyle/>
          <a:p>
            <a:pPr algn="ctr"/>
            <a:r>
              <a:rPr lang="en-GB" b="1" u="sng" dirty="0">
                <a:latin typeface="Arial" panose="020B0604020202020204" pitchFamily="34" charset="0"/>
                <a:cs typeface="Arial" panose="020B0604020202020204" pitchFamily="34" charset="0"/>
              </a:rPr>
              <a:t>Aisha’s Story</a:t>
            </a:r>
          </a:p>
        </p:txBody>
      </p:sp>
    </p:spTree>
    <p:extLst>
      <p:ext uri="{BB962C8B-B14F-4D97-AF65-F5344CB8AC3E}">
        <p14:creationId xmlns:p14="http://schemas.microsoft.com/office/powerpoint/2010/main" val="96408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C911482-BC77-88A0-361C-BE3B3A2242C7}"/>
              </a:ext>
            </a:extLst>
          </p:cNvPr>
          <p:cNvSpPr txBox="1">
            <a:spLocks noGrp="1"/>
          </p:cNvSpPr>
          <p:nvPr>
            <p:ph idx="1"/>
          </p:nvPr>
        </p:nvSpPr>
        <p:spPr>
          <a:xfrm>
            <a:off x="427644" y="2003198"/>
            <a:ext cx="11336709" cy="4117024"/>
          </a:xfrm>
          <a:prstGeom prst="rect">
            <a:avLst/>
          </a:prstGeom>
          <a:noFill/>
        </p:spPr>
        <p:txBody>
          <a:bodyPr wrap="square">
            <a:spAutoFit/>
          </a:bodyPr>
          <a:lstStyle/>
          <a:p>
            <a:pPr marL="0" indent="0">
              <a:buNone/>
            </a:pPr>
            <a:r>
              <a:rPr lang="en-GB" sz="1800" i="0" dirty="0">
                <a:effectLst/>
                <a:latin typeface="Arial" panose="020B0604020202020204" pitchFamily="34" charset="0"/>
                <a:cs typeface="Arial" panose="020B0604020202020204" pitchFamily="34" charset="0"/>
              </a:rPr>
              <a:t>The UK Home Office defines an UASC as </a:t>
            </a:r>
          </a:p>
          <a:p>
            <a:pPr marL="0" indent="0" algn="ctr">
              <a:buNone/>
            </a:pPr>
            <a:r>
              <a:rPr lang="en-GB" sz="1800" b="1" i="1" dirty="0">
                <a:solidFill>
                  <a:srgbClr val="4C4C4C"/>
                </a:solidFill>
                <a:latin typeface="Arial" panose="020B0604020202020204" pitchFamily="34" charset="0"/>
                <a:cs typeface="Arial" panose="020B0604020202020204" pitchFamily="34" charset="0"/>
              </a:rPr>
              <a:t>“</a:t>
            </a:r>
            <a:r>
              <a:rPr lang="en-GB" sz="1800" b="1" i="1" dirty="0">
                <a:effectLst/>
                <a:latin typeface="Arial" panose="020B0604020202020204" pitchFamily="34" charset="0"/>
                <a:cs typeface="Arial" panose="020B0604020202020204" pitchFamily="34" charset="0"/>
              </a:rPr>
              <a:t>a person under 18 years old, who is applying for asylum and is separated from both parents, and not in the care of a guardian”.</a:t>
            </a:r>
          </a:p>
          <a:p>
            <a:endParaRPr lang="en-GB" sz="1800" b="1" dirty="0">
              <a:solidFill>
                <a:srgbClr val="4C4C4C"/>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400" dirty="0">
                <a:latin typeface="Arial" panose="020B0604020202020204" pitchFamily="34" charset="0"/>
                <a:cs typeface="Arial" panose="020B0604020202020204" pitchFamily="34" charset="0"/>
              </a:rPr>
              <a:t>UASC are a child in care (CIC) and under care of Local Authority. There are currently 98 on TFT caseload.</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Approximately 90% are aged 16 years and older. </a:t>
            </a:r>
          </a:p>
          <a:p>
            <a:pPr marL="285750" indent="-285750">
              <a:buFont typeface="Arial" panose="020B0604020202020204" pitchFamily="34" charset="0"/>
              <a:buChar char="•"/>
            </a:pPr>
            <a:r>
              <a:rPr lang="en-GB" sz="1400" dirty="0">
                <a:latin typeface="Arial" panose="020B0604020202020204" pitchFamily="34" charset="0"/>
                <a:cs typeface="Arial" panose="020B0604020202020204" pitchFamily="34" charset="0"/>
              </a:rPr>
              <a:t>Accommodation offered: Foster Homes, Residential Children’s Home, Semi-independent housing and supported housing</a:t>
            </a:r>
          </a:p>
          <a:p>
            <a:pPr marL="285750" indent="-285750">
              <a:buFont typeface="Arial" panose="020B0604020202020204" pitchFamily="34" charset="0"/>
              <a:buChar char="•"/>
            </a:pPr>
            <a:r>
              <a:rPr lang="en-GB" sz="1400" i="1" dirty="0">
                <a:latin typeface="Arial" panose="020B0604020202020204" pitchFamily="34" charset="0"/>
                <a:cs typeface="Arial" panose="020B0604020202020204" pitchFamily="34" charset="0"/>
              </a:rPr>
              <a:t>Many have suffered significant trauma- Life threatening journeys, separation and loss, abuse, subjected to war and torture</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b="1" dirty="0">
                <a:solidFill>
                  <a:srgbClr val="FF0000"/>
                </a:solidFill>
                <a:latin typeface="Arial" panose="020B0604020202020204" pitchFamily="34" charset="0"/>
                <a:cs typeface="Arial" panose="020B0604020202020204" pitchFamily="34" charset="0"/>
              </a:rPr>
              <a:t>RISKS FACED</a:t>
            </a:r>
            <a:r>
              <a:rPr lang="en-GB" sz="1400" dirty="0">
                <a:solidFill>
                  <a:srgbClr val="FF0000"/>
                </a:solidFill>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Child Exploitation – Sexual and Criminal, going missing, risk of abuse, poor education outcomes, poor physical and mental health</a:t>
            </a:r>
          </a:p>
          <a:p>
            <a:pPr algn="ctr"/>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They require: Educational /School Placements, Emotional &amp; Mental Health Needs, Advice on Access to their Rights.</a:t>
            </a:r>
          </a:p>
        </p:txBody>
      </p:sp>
      <p:sp>
        <p:nvSpPr>
          <p:cNvPr id="5" name="Title 4">
            <a:extLst>
              <a:ext uri="{FF2B5EF4-FFF2-40B4-BE49-F238E27FC236}">
                <a16:creationId xmlns:a16="http://schemas.microsoft.com/office/drawing/2014/main" id="{B8928DC5-D654-C466-8A53-87CA4CC4200F}"/>
              </a:ext>
            </a:extLst>
          </p:cNvPr>
          <p:cNvSpPr txBox="1">
            <a:spLocks noGrp="1"/>
          </p:cNvSpPr>
          <p:nvPr>
            <p:ph type="title"/>
          </p:nvPr>
        </p:nvSpPr>
        <p:spPr>
          <a:xfrm>
            <a:off x="2613944" y="510457"/>
            <a:ext cx="6964110" cy="867930"/>
          </a:xfrm>
          <a:prstGeom prst="rect">
            <a:avLst/>
          </a:prstGeom>
          <a:noFill/>
        </p:spPr>
        <p:txBody>
          <a:bodyPr wrap="square" rtlCol="0">
            <a:spAutoFit/>
          </a:bodyPr>
          <a:lstStyle/>
          <a:p>
            <a:pPr algn="ctr"/>
            <a:r>
              <a:rPr lang="en-US" sz="2800" b="1" u="sng" dirty="0">
                <a:solidFill>
                  <a:schemeClr val="tx1"/>
                </a:solidFill>
                <a:latin typeface="Arial" panose="020B0604020202020204" pitchFamily="34" charset="0"/>
                <a:cs typeface="Arial" panose="020B0604020202020204" pitchFamily="34" charset="0"/>
              </a:rPr>
              <a:t>Unaccompanied Asylum </a:t>
            </a:r>
            <a:br>
              <a:rPr lang="en-US" sz="2800" b="1" u="sng" dirty="0">
                <a:solidFill>
                  <a:schemeClr val="tx1"/>
                </a:solidFill>
                <a:latin typeface="Arial" panose="020B0604020202020204" pitchFamily="34" charset="0"/>
                <a:cs typeface="Arial" panose="020B0604020202020204" pitchFamily="34" charset="0"/>
              </a:rPr>
            </a:br>
            <a:r>
              <a:rPr lang="en-US" sz="2800" b="1" u="sng" dirty="0">
                <a:solidFill>
                  <a:schemeClr val="tx1"/>
                </a:solidFill>
                <a:latin typeface="Arial" panose="020B0604020202020204" pitchFamily="34" charset="0"/>
                <a:cs typeface="Arial" panose="020B0604020202020204" pitchFamily="34" charset="0"/>
              </a:rPr>
              <a:t>Seeking Children (UASC)</a:t>
            </a:r>
            <a:endParaRPr lang="en-GB" sz="2800" u="sng" dirty="0"/>
          </a:p>
        </p:txBody>
      </p:sp>
    </p:spTree>
    <p:extLst>
      <p:ext uri="{BB962C8B-B14F-4D97-AF65-F5344CB8AC3E}">
        <p14:creationId xmlns:p14="http://schemas.microsoft.com/office/powerpoint/2010/main" val="3669134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52C2202FF7F1418C206EA8ADA7496F" ma:contentTypeVersion="20" ma:contentTypeDescription="Create a new document." ma:contentTypeScope="" ma:versionID="bb27e5081631f8ff76ee435a305c32a2">
  <xsd:schema xmlns:xsd="http://www.w3.org/2001/XMLSchema" xmlns:xs="http://www.w3.org/2001/XMLSchema" xmlns:p="http://schemas.microsoft.com/office/2006/metadata/properties" xmlns:ns1="http://schemas.microsoft.com/sharepoint/v3" xmlns:ns2="44f535ca-14f1-421e-9f2f-411165c47691" xmlns:ns3="350e60c8-e409-4eaf-ac39-deed05faf1bc" targetNamespace="http://schemas.microsoft.com/office/2006/metadata/properties" ma:root="true" ma:fieldsID="c8c9a54431a452a099e98208a8b7c249" ns1:_="" ns2:_="" ns3:_="">
    <xsd:import namespace="http://schemas.microsoft.com/sharepoint/v3"/>
    <xsd:import namespace="44f535ca-14f1-421e-9f2f-411165c47691"/>
    <xsd:import namespace="350e60c8-e409-4eaf-ac39-deed05faf1b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f535ca-14f1-421e-9f2f-411165c476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0e60c8-e409-4eaf-ac39-deed05faf1b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749587db-6644-45f9-a0c1-bd3c9a1013c4}" ma:internalName="TaxCatchAll" ma:showField="CatchAllData" ma:web="350e60c8-e409-4eaf-ac39-deed05faf1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350e60c8-e409-4eaf-ac39-deed05faf1bc">
      <UserInfo>
        <DisplayName>CAMBRIDGE, Fiona (NOTTINGHAM CITYCARE PARTNERSHIP)</DisplayName>
        <AccountId>22</AccountId>
        <AccountType/>
      </UserInfo>
    </SharedWithUsers>
    <lcf76f155ced4ddcb4097134ff3c332f xmlns="44f535ca-14f1-421e-9f2f-411165c47691">
      <Terms xmlns="http://schemas.microsoft.com/office/infopath/2007/PartnerControls"/>
    </lcf76f155ced4ddcb4097134ff3c332f>
    <TaxCatchAll xmlns="350e60c8-e409-4eaf-ac39-deed05faf1b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4EC6E3-CD13-4DD4-A9F4-B227E2AFD5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f535ca-14f1-421e-9f2f-411165c47691"/>
    <ds:schemaRef ds:uri="350e60c8-e409-4eaf-ac39-deed05faf1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1F3D43-42EC-4B5A-AB72-086642C4026D}">
  <ds:schemaRefs>
    <ds:schemaRef ds:uri="http://schemas.microsoft.com/office/infopath/2007/PartnerControls"/>
    <ds:schemaRef ds:uri="http://schemas.microsoft.com/sharepoint/v3"/>
    <ds:schemaRef ds:uri="http://purl.org/dc/terms/"/>
    <ds:schemaRef ds:uri="http://www.w3.org/XML/1998/namespace"/>
    <ds:schemaRef ds:uri="http://schemas.microsoft.com/office/2006/documentManagement/types"/>
    <ds:schemaRef ds:uri="http://purl.org/dc/elements/1.1/"/>
    <ds:schemaRef ds:uri="http://schemas.openxmlformats.org/package/2006/metadata/core-properties"/>
    <ds:schemaRef ds:uri="350e60c8-e409-4eaf-ac39-deed05faf1bc"/>
    <ds:schemaRef ds:uri="44f535ca-14f1-421e-9f2f-411165c4769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BF4782E-B571-480F-8BA5-A2360EE97EED}">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1518</TotalTime>
  <Words>1175</Words>
  <Application>Microsoft Office PowerPoint</Application>
  <PresentationFormat>Widescreen</PresentationFormat>
  <Paragraphs>153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Calibri</vt:lpstr>
      <vt:lpstr>Calibri Light</vt:lpstr>
      <vt:lpstr>Corbel</vt:lpstr>
      <vt:lpstr>Oxygen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Aisha’s Story</vt:lpstr>
      <vt:lpstr>Unaccompanied Asylum  Seeking Children (UASC)</vt:lpstr>
      <vt:lpstr>PowerPoint Presentation</vt:lpstr>
      <vt:lpstr>PowerPoint Presentation</vt:lpstr>
      <vt:lpstr>PowerPoint Presentation</vt:lpstr>
      <vt:lpstr>What have we achieved in  the last 2 years?</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CHRISTON, Lana (NOTTINGHAM CITYCARE PARTNERSHIP)</dc:creator>
  <cp:lastModifiedBy>HAWKSWORTH, Helen (NOTTINGHAM CITYCARE PARTNERSHIP)</cp:lastModifiedBy>
  <cp:revision>231</cp:revision>
  <dcterms:created xsi:type="dcterms:W3CDTF">2023-11-01T15:01:34Z</dcterms:created>
  <dcterms:modified xsi:type="dcterms:W3CDTF">2025-04-28T10:04:53Z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0x010100A752C2202FF7F1418C206EA8ADA7496F</vt:lpwstr>
  </property>
</Properties>
</file>