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70" r:id="rId2"/>
    <p:sldId id="354" r:id="rId3"/>
    <p:sldId id="357" r:id="rId4"/>
    <p:sldId id="697" r:id="rId5"/>
    <p:sldId id="698" r:id="rId6"/>
    <p:sldId id="347" r:id="rId7"/>
    <p:sldId id="360" r:id="rId8"/>
    <p:sldId id="265" r:id="rId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Paling" initials="JP" lastIdx="0" clrIdx="0">
    <p:extLst>
      <p:ext uri="{19B8F6BF-5375-455C-9EA6-DF929625EA0E}">
        <p15:presenceInfo xmlns:p15="http://schemas.microsoft.com/office/powerpoint/2012/main" userId="S-1-5-21-3388933763-2387696048-3050347461-1109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E31B6-F8C5-4A88-A05B-D3E53C56010E}" v="96" dt="2024-11-12T12:07:32.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nottinghamcity.gov.uk\shd_com\Modern%20Slavery\MDS%20SERAC\Statistics\2023-4%20Yearly%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ottinghamcity.gov.uk\shd_com\Modern%20Slavery\MDS%20SERAC\Statistics\2023-4%20Yearly%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ottinghamcity.gov.uk\shd_com\Modern%20Slavery\MDS%20SERAC\Statistics\CSP%20Board%20Sta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ottinghamcity.gov.uk\shd_com\Modern%20Slavery\MDS%20SERAC\Statistics\Stats%20Jan-Dec%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nottinghamcity.gov.uk\shd_com\Modern%20Slavery\MDS%20SERAC\Statistics\CSP%20Board%20Stat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42"/>
        <c:axId val="91090984"/>
        <c:axId val="91086720"/>
      </c:barChart>
      <c:catAx>
        <c:axId val="91090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86720"/>
        <c:crosses val="autoZero"/>
        <c:auto val="1"/>
        <c:lblAlgn val="ctr"/>
        <c:lblOffset val="100"/>
        <c:noMultiLvlLbl val="0"/>
      </c:catAx>
      <c:valAx>
        <c:axId val="91086720"/>
        <c:scaling>
          <c:orientation val="minMax"/>
        </c:scaling>
        <c:delete val="1"/>
        <c:axPos val="l"/>
        <c:numFmt formatCode="General" sourceLinked="1"/>
        <c:majorTickMark val="none"/>
        <c:minorTickMark val="none"/>
        <c:tickLblPos val="nextTo"/>
        <c:crossAx val="91090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42"/>
        <c:axId val="91090984"/>
        <c:axId val="91086720"/>
      </c:barChart>
      <c:catAx>
        <c:axId val="91090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86720"/>
        <c:crosses val="autoZero"/>
        <c:auto val="1"/>
        <c:lblAlgn val="ctr"/>
        <c:lblOffset val="100"/>
        <c:noMultiLvlLbl val="0"/>
      </c:catAx>
      <c:valAx>
        <c:axId val="91086720"/>
        <c:scaling>
          <c:orientation val="minMax"/>
        </c:scaling>
        <c:delete val="1"/>
        <c:axPos val="l"/>
        <c:numFmt formatCode="General" sourceLinked="1"/>
        <c:majorTickMark val="none"/>
        <c:minorTickMark val="none"/>
        <c:tickLblPos val="nextTo"/>
        <c:crossAx val="91090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Sheet1!$A$11:$H$11</c:f>
              <c:strCache>
                <c:ptCount val="8"/>
                <c:pt idx="0">
                  <c:v>Cuckooing</c:v>
                </c:pt>
                <c:pt idx="1">
                  <c:v>Trafficking</c:v>
                </c:pt>
                <c:pt idx="2">
                  <c:v>Labour Exploitation</c:v>
                </c:pt>
                <c:pt idx="3">
                  <c:v>Sexual Exploitation</c:v>
                </c:pt>
                <c:pt idx="4">
                  <c:v>Financial Exploitation </c:v>
                </c:pt>
                <c:pt idx="5">
                  <c:v>Domestic Servitude</c:v>
                </c:pt>
                <c:pt idx="6">
                  <c:v>Criminal Exploitation</c:v>
                </c:pt>
                <c:pt idx="7">
                  <c:v>Debt Bondage</c:v>
                </c:pt>
              </c:strCache>
            </c:strRef>
          </c:cat>
          <c:val>
            <c:numRef>
              <c:f>Sheet1!$A$12:$H$12</c:f>
              <c:numCache>
                <c:formatCode>General</c:formatCode>
                <c:ptCount val="8"/>
                <c:pt idx="0">
                  <c:v>113</c:v>
                </c:pt>
                <c:pt idx="1">
                  <c:v>18</c:v>
                </c:pt>
                <c:pt idx="2">
                  <c:v>19</c:v>
                </c:pt>
                <c:pt idx="3">
                  <c:v>57</c:v>
                </c:pt>
                <c:pt idx="4">
                  <c:v>157</c:v>
                </c:pt>
                <c:pt idx="5">
                  <c:v>6</c:v>
                </c:pt>
                <c:pt idx="6">
                  <c:v>42</c:v>
                </c:pt>
                <c:pt idx="7">
                  <c:v>11</c:v>
                </c:pt>
              </c:numCache>
            </c:numRef>
          </c:val>
          <c:extLst>
            <c:ext xmlns:c16="http://schemas.microsoft.com/office/drawing/2014/chart" uri="{C3380CC4-5D6E-409C-BE32-E72D297353CC}">
              <c16:uniqueId val="{00000000-C946-40AC-B00D-347D08A97795}"/>
            </c:ext>
          </c:extLst>
        </c:ser>
        <c:dLbls>
          <c:dLblPos val="outEnd"/>
          <c:showLegendKey val="0"/>
          <c:showVal val="1"/>
          <c:showCatName val="0"/>
          <c:showSerName val="0"/>
          <c:showPercent val="0"/>
          <c:showBubbleSize val="0"/>
        </c:dLbls>
        <c:gapWidth val="219"/>
        <c:overlap val="-27"/>
        <c:axId val="561847976"/>
        <c:axId val="561848632"/>
      </c:barChart>
      <c:catAx>
        <c:axId val="561847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1848632"/>
        <c:crosses val="autoZero"/>
        <c:auto val="1"/>
        <c:lblAlgn val="ctr"/>
        <c:lblOffset val="100"/>
        <c:noMultiLvlLbl val="0"/>
      </c:catAx>
      <c:valAx>
        <c:axId val="561848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1847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154"/>
        <c:overlap val="-27"/>
        <c:axId val="649364344"/>
        <c:axId val="649361392"/>
      </c:barChart>
      <c:catAx>
        <c:axId val="649364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crossAx val="649361392"/>
        <c:crosses val="autoZero"/>
        <c:auto val="1"/>
        <c:lblAlgn val="ctr"/>
        <c:lblOffset val="100"/>
        <c:noMultiLvlLbl val="0"/>
      </c:catAx>
      <c:valAx>
        <c:axId val="649361392"/>
        <c:scaling>
          <c:orientation val="minMax"/>
        </c:scaling>
        <c:delete val="1"/>
        <c:axPos val="l"/>
        <c:numFmt formatCode="General" sourceLinked="1"/>
        <c:majorTickMark val="none"/>
        <c:minorTickMark val="none"/>
        <c:tickLblPos val="nextTo"/>
        <c:crossAx val="649364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Vulnerabilities</a:t>
            </a:r>
            <a:r>
              <a:rPr lang="en-GB" baseline="0"/>
              <a:t>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Sheet1!$A$6:$M$6</c:f>
              <c:strCache>
                <c:ptCount val="13"/>
                <c:pt idx="0">
                  <c:v>Neurodivergence</c:v>
                </c:pt>
                <c:pt idx="1">
                  <c:v>Phys. Disability </c:v>
                </c:pt>
                <c:pt idx="2">
                  <c:v>Learn. Disability</c:v>
                </c:pt>
                <c:pt idx="3">
                  <c:v>Substances</c:v>
                </c:pt>
                <c:pt idx="4">
                  <c:v>Mental Health</c:v>
                </c:pt>
                <c:pt idx="5">
                  <c:v>Unemployment</c:v>
                </c:pt>
                <c:pt idx="6">
                  <c:v>Loneliness</c:v>
                </c:pt>
                <c:pt idx="7">
                  <c:v>Homelessness</c:v>
                </c:pt>
                <c:pt idx="8">
                  <c:v>Unsettled Family</c:v>
                </c:pt>
                <c:pt idx="9">
                  <c:v>Cognitive </c:v>
                </c:pt>
                <c:pt idx="10">
                  <c:v>Care Leaver</c:v>
                </c:pt>
                <c:pt idx="11">
                  <c:v>Health Condition</c:v>
                </c:pt>
                <c:pt idx="12">
                  <c:v>Prison Leaver</c:v>
                </c:pt>
              </c:strCache>
            </c:strRef>
          </c:cat>
          <c:val>
            <c:numRef>
              <c:f>Sheet1!$A$7:$M$7</c:f>
              <c:numCache>
                <c:formatCode>General</c:formatCode>
                <c:ptCount val="13"/>
                <c:pt idx="0">
                  <c:v>27</c:v>
                </c:pt>
                <c:pt idx="1">
                  <c:v>32</c:v>
                </c:pt>
                <c:pt idx="2">
                  <c:v>29</c:v>
                </c:pt>
                <c:pt idx="3">
                  <c:v>201</c:v>
                </c:pt>
                <c:pt idx="4">
                  <c:v>211</c:v>
                </c:pt>
                <c:pt idx="5">
                  <c:v>43</c:v>
                </c:pt>
                <c:pt idx="6">
                  <c:v>90</c:v>
                </c:pt>
                <c:pt idx="7">
                  <c:v>119</c:v>
                </c:pt>
                <c:pt idx="8">
                  <c:v>93</c:v>
                </c:pt>
                <c:pt idx="9">
                  <c:v>35</c:v>
                </c:pt>
                <c:pt idx="10">
                  <c:v>22</c:v>
                </c:pt>
                <c:pt idx="11">
                  <c:v>65</c:v>
                </c:pt>
                <c:pt idx="12">
                  <c:v>38</c:v>
                </c:pt>
              </c:numCache>
            </c:numRef>
          </c:val>
          <c:extLst>
            <c:ext xmlns:c16="http://schemas.microsoft.com/office/drawing/2014/chart" uri="{C3380CC4-5D6E-409C-BE32-E72D297353CC}">
              <c16:uniqueId val="{00000000-4054-499F-ADFA-0DAD0126B838}"/>
            </c:ext>
          </c:extLst>
        </c:ser>
        <c:dLbls>
          <c:dLblPos val="outEnd"/>
          <c:showLegendKey val="0"/>
          <c:showVal val="1"/>
          <c:showCatName val="0"/>
          <c:showSerName val="0"/>
          <c:showPercent val="0"/>
          <c:showBubbleSize val="0"/>
        </c:dLbls>
        <c:gapWidth val="182"/>
        <c:axId val="772815600"/>
        <c:axId val="772818224"/>
      </c:barChart>
      <c:catAx>
        <c:axId val="772815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2818224"/>
        <c:crosses val="autoZero"/>
        <c:auto val="1"/>
        <c:lblAlgn val="ctr"/>
        <c:lblOffset val="100"/>
        <c:noMultiLvlLbl val="0"/>
      </c:catAx>
      <c:valAx>
        <c:axId val="772818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2815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C4910-AAEB-427A-AE71-EEE5A0B37AA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9474045-CC2D-456F-BC65-0B32D0D235A6}">
      <dgm:prSet custT="1"/>
      <dgm:spPr/>
      <dgm:t>
        <a:bodyPr/>
        <a:lstStyle/>
        <a:p>
          <a:r>
            <a:rPr lang="en-GB" sz="2400" dirty="0"/>
            <a:t>Journey of a referral</a:t>
          </a:r>
          <a:endParaRPr lang="en-US" sz="2400" dirty="0"/>
        </a:p>
      </dgm:t>
    </dgm:pt>
    <dgm:pt modelId="{63A2FBC4-031A-4C81-8C93-19A167D26D18}" type="parTrans" cxnId="{F091CD03-EA26-4052-AD46-303B5AC838C6}">
      <dgm:prSet/>
      <dgm:spPr/>
      <dgm:t>
        <a:bodyPr/>
        <a:lstStyle/>
        <a:p>
          <a:endParaRPr lang="en-US"/>
        </a:p>
      </dgm:t>
    </dgm:pt>
    <dgm:pt modelId="{F6D2FCE6-95B4-4BAC-9414-8D2678A85218}" type="sibTrans" cxnId="{F091CD03-EA26-4052-AD46-303B5AC838C6}">
      <dgm:prSet/>
      <dgm:spPr/>
      <dgm:t>
        <a:bodyPr/>
        <a:lstStyle/>
        <a:p>
          <a:endParaRPr lang="en-US"/>
        </a:p>
      </dgm:t>
    </dgm:pt>
    <dgm:pt modelId="{F35FD4B1-01D1-4F97-A6C2-D10E6E499592}">
      <dgm:prSet custT="1"/>
      <dgm:spPr/>
      <dgm:t>
        <a:bodyPr/>
        <a:lstStyle/>
        <a:p>
          <a:r>
            <a:rPr lang="en-GB" sz="2400" dirty="0"/>
            <a:t>SERAC – creative discussion, solution focus</a:t>
          </a:r>
          <a:endParaRPr lang="en-US" sz="2400" dirty="0"/>
        </a:p>
      </dgm:t>
    </dgm:pt>
    <dgm:pt modelId="{4ED3D450-3D7A-4A7F-BD66-8943873EA1B1}" type="parTrans" cxnId="{AB4FB984-49B2-4925-8C51-F8C605FCF748}">
      <dgm:prSet/>
      <dgm:spPr/>
      <dgm:t>
        <a:bodyPr/>
        <a:lstStyle/>
        <a:p>
          <a:endParaRPr lang="en-US"/>
        </a:p>
      </dgm:t>
    </dgm:pt>
    <dgm:pt modelId="{6C74F8F4-2E96-4428-9983-5CAA4B61B781}" type="sibTrans" cxnId="{AB4FB984-49B2-4925-8C51-F8C605FCF748}">
      <dgm:prSet/>
      <dgm:spPr/>
      <dgm:t>
        <a:bodyPr/>
        <a:lstStyle/>
        <a:p>
          <a:endParaRPr lang="en-US"/>
        </a:p>
      </dgm:t>
    </dgm:pt>
    <dgm:pt modelId="{2F6A62E4-57FC-4206-AC16-BC44D79A5B5F}">
      <dgm:prSet custT="1"/>
      <dgm:spPr/>
      <dgm:t>
        <a:bodyPr/>
        <a:lstStyle/>
        <a:p>
          <a:r>
            <a:rPr lang="en-GB" sz="2400" dirty="0"/>
            <a:t>Thresholds </a:t>
          </a:r>
          <a:endParaRPr lang="en-US" sz="2400" dirty="0"/>
        </a:p>
      </dgm:t>
    </dgm:pt>
    <dgm:pt modelId="{DF9E7475-1A4D-4A28-A906-67483816D96E}" type="parTrans" cxnId="{53BD1BC3-6721-455D-852C-B17AF863BC6F}">
      <dgm:prSet/>
      <dgm:spPr/>
      <dgm:t>
        <a:bodyPr/>
        <a:lstStyle/>
        <a:p>
          <a:endParaRPr lang="en-US"/>
        </a:p>
      </dgm:t>
    </dgm:pt>
    <dgm:pt modelId="{675D55C9-D403-4923-B7EE-CDF3A4C2DAB9}" type="sibTrans" cxnId="{53BD1BC3-6721-455D-852C-B17AF863BC6F}">
      <dgm:prSet/>
      <dgm:spPr/>
      <dgm:t>
        <a:bodyPr/>
        <a:lstStyle/>
        <a:p>
          <a:endParaRPr lang="en-US"/>
        </a:p>
      </dgm:t>
    </dgm:pt>
    <dgm:pt modelId="{C0F1530E-D986-4FCB-9C33-29FF8D135438}">
      <dgm:prSet custT="1"/>
      <dgm:spPr/>
      <dgm:t>
        <a:bodyPr/>
        <a:lstStyle/>
        <a:p>
          <a:r>
            <a:rPr lang="en-GB" sz="2400" dirty="0"/>
            <a:t>Training</a:t>
          </a:r>
          <a:endParaRPr lang="en-US" sz="2400" dirty="0"/>
        </a:p>
      </dgm:t>
    </dgm:pt>
    <dgm:pt modelId="{4A68335C-1386-4637-B92D-FECF507B092C}" type="parTrans" cxnId="{3B1D21F4-CA0B-4618-B90E-026F9CC17834}">
      <dgm:prSet/>
      <dgm:spPr/>
      <dgm:t>
        <a:bodyPr/>
        <a:lstStyle/>
        <a:p>
          <a:endParaRPr lang="en-US"/>
        </a:p>
      </dgm:t>
    </dgm:pt>
    <dgm:pt modelId="{9258F951-FA2C-48DB-B8E7-2BB99A47EF29}" type="sibTrans" cxnId="{3B1D21F4-CA0B-4618-B90E-026F9CC17834}">
      <dgm:prSet/>
      <dgm:spPr/>
      <dgm:t>
        <a:bodyPr/>
        <a:lstStyle/>
        <a:p>
          <a:endParaRPr lang="en-US"/>
        </a:p>
      </dgm:t>
    </dgm:pt>
    <dgm:pt modelId="{554A4DDC-51F5-4A5A-8CB8-20127F0D5125}">
      <dgm:prSet custT="1"/>
      <dgm:spPr/>
      <dgm:t>
        <a:bodyPr/>
        <a:lstStyle/>
        <a:p>
          <a:r>
            <a:rPr lang="en-GB" sz="2400" dirty="0"/>
            <a:t>Single Point of Contact</a:t>
          </a:r>
          <a:endParaRPr lang="en-US" sz="2400" dirty="0"/>
        </a:p>
      </dgm:t>
    </dgm:pt>
    <dgm:pt modelId="{F51012AD-2C5D-41EA-8A6C-6821DDB607B2}" type="parTrans" cxnId="{B28831C6-CA43-4E81-86CB-2D689DD5042A}">
      <dgm:prSet/>
      <dgm:spPr/>
      <dgm:t>
        <a:bodyPr/>
        <a:lstStyle/>
        <a:p>
          <a:endParaRPr lang="en-US"/>
        </a:p>
      </dgm:t>
    </dgm:pt>
    <dgm:pt modelId="{44C1C3A4-99B8-4815-8D99-5BF0B30F5C47}" type="sibTrans" cxnId="{B28831C6-CA43-4E81-86CB-2D689DD5042A}">
      <dgm:prSet/>
      <dgm:spPr/>
      <dgm:t>
        <a:bodyPr/>
        <a:lstStyle/>
        <a:p>
          <a:endParaRPr lang="en-US"/>
        </a:p>
      </dgm:t>
    </dgm:pt>
    <dgm:pt modelId="{E54161E5-07F1-4F2B-BF91-76AD6AE33124}">
      <dgm:prSet custT="1"/>
      <dgm:spPr/>
      <dgm:t>
        <a:bodyPr/>
        <a:lstStyle/>
        <a:p>
          <a:r>
            <a:rPr lang="en-GB" sz="2400" dirty="0"/>
            <a:t>Multi agency visits</a:t>
          </a:r>
          <a:endParaRPr lang="en-US" sz="2400" dirty="0"/>
        </a:p>
      </dgm:t>
    </dgm:pt>
    <dgm:pt modelId="{7D65D90C-A5FD-4F7D-9B50-4F89879DDE88}" type="parTrans" cxnId="{313B6E59-2BE8-4A64-840E-8865585DFBCE}">
      <dgm:prSet/>
      <dgm:spPr/>
      <dgm:t>
        <a:bodyPr/>
        <a:lstStyle/>
        <a:p>
          <a:endParaRPr lang="en-US"/>
        </a:p>
      </dgm:t>
    </dgm:pt>
    <dgm:pt modelId="{F8F5F4B8-0ADA-4C4F-81C5-F3F3815160B1}" type="sibTrans" cxnId="{313B6E59-2BE8-4A64-840E-8865585DFBCE}">
      <dgm:prSet/>
      <dgm:spPr/>
      <dgm:t>
        <a:bodyPr/>
        <a:lstStyle/>
        <a:p>
          <a:endParaRPr lang="en-US"/>
        </a:p>
      </dgm:t>
    </dgm:pt>
    <dgm:pt modelId="{FEE1D4D6-6486-4530-AFF4-96A30A6148DE}">
      <dgm:prSet custT="1"/>
      <dgm:spPr/>
      <dgm:t>
        <a:bodyPr/>
        <a:lstStyle/>
        <a:p>
          <a:r>
            <a:rPr lang="en-GB" sz="2400" dirty="0"/>
            <a:t>Risk Management</a:t>
          </a:r>
          <a:endParaRPr lang="en-US" sz="2400" dirty="0"/>
        </a:p>
      </dgm:t>
    </dgm:pt>
    <dgm:pt modelId="{3627F30A-9EFE-4A3B-96D8-65521C84414C}" type="parTrans" cxnId="{C77C5471-D763-47D7-BBE9-650C30F3EE72}">
      <dgm:prSet/>
      <dgm:spPr/>
      <dgm:t>
        <a:bodyPr/>
        <a:lstStyle/>
        <a:p>
          <a:endParaRPr lang="en-US"/>
        </a:p>
      </dgm:t>
    </dgm:pt>
    <dgm:pt modelId="{DC3FC88C-AE2D-442F-8851-90617778050D}" type="sibTrans" cxnId="{C77C5471-D763-47D7-BBE9-650C30F3EE72}">
      <dgm:prSet/>
      <dgm:spPr/>
      <dgm:t>
        <a:bodyPr/>
        <a:lstStyle/>
        <a:p>
          <a:endParaRPr lang="en-US"/>
        </a:p>
      </dgm:t>
    </dgm:pt>
    <dgm:pt modelId="{1FC6ABE5-AA5C-477E-A888-E06157BE5B8E}">
      <dgm:prSet custT="1"/>
      <dgm:spPr/>
      <dgm:t>
        <a:bodyPr/>
        <a:lstStyle/>
        <a:p>
          <a:r>
            <a:rPr lang="en-US" sz="3200" dirty="0"/>
            <a:t>Strategic Role</a:t>
          </a:r>
        </a:p>
      </dgm:t>
    </dgm:pt>
    <dgm:pt modelId="{995C41DD-1708-4D55-9957-5BCD8843B0F9}" type="parTrans" cxnId="{811BF2B0-766B-43B3-8EF0-8B01EC06AC01}">
      <dgm:prSet/>
      <dgm:spPr/>
      <dgm:t>
        <a:bodyPr/>
        <a:lstStyle/>
        <a:p>
          <a:endParaRPr lang="en-GB"/>
        </a:p>
      </dgm:t>
    </dgm:pt>
    <dgm:pt modelId="{9D5DA88C-E834-4111-A566-985E2998C6B3}" type="sibTrans" cxnId="{811BF2B0-766B-43B3-8EF0-8B01EC06AC01}">
      <dgm:prSet/>
      <dgm:spPr/>
      <dgm:t>
        <a:bodyPr/>
        <a:lstStyle/>
        <a:p>
          <a:endParaRPr lang="en-GB"/>
        </a:p>
      </dgm:t>
    </dgm:pt>
    <dgm:pt modelId="{128AC549-CF92-4F41-B791-D0F2A2A247E1}" type="pres">
      <dgm:prSet presAssocID="{E1AC4910-AAEB-427A-AE71-EEE5A0B37AA0}" presName="diagram" presStyleCnt="0">
        <dgm:presLayoutVars>
          <dgm:dir/>
          <dgm:resizeHandles val="exact"/>
        </dgm:presLayoutVars>
      </dgm:prSet>
      <dgm:spPr/>
    </dgm:pt>
    <dgm:pt modelId="{FDDE59B5-6CE6-4FE4-A23A-B34783C846CF}" type="pres">
      <dgm:prSet presAssocID="{89474045-CC2D-456F-BC65-0B32D0D235A6}" presName="node" presStyleLbl="node1" presStyleIdx="0" presStyleCnt="8">
        <dgm:presLayoutVars>
          <dgm:bulletEnabled val="1"/>
        </dgm:presLayoutVars>
      </dgm:prSet>
      <dgm:spPr/>
    </dgm:pt>
    <dgm:pt modelId="{D4549DDC-80AE-4285-B213-2EFD0766FA59}" type="pres">
      <dgm:prSet presAssocID="{F6D2FCE6-95B4-4BAC-9414-8D2678A85218}" presName="sibTrans" presStyleCnt="0"/>
      <dgm:spPr/>
    </dgm:pt>
    <dgm:pt modelId="{402BD188-8726-4865-9691-AFA76012CA58}" type="pres">
      <dgm:prSet presAssocID="{F35FD4B1-01D1-4F97-A6C2-D10E6E499592}" presName="node" presStyleLbl="node1" presStyleIdx="1" presStyleCnt="8">
        <dgm:presLayoutVars>
          <dgm:bulletEnabled val="1"/>
        </dgm:presLayoutVars>
      </dgm:prSet>
      <dgm:spPr/>
    </dgm:pt>
    <dgm:pt modelId="{2051C6D4-74A0-45B2-844C-0104925048B4}" type="pres">
      <dgm:prSet presAssocID="{6C74F8F4-2E96-4428-9983-5CAA4B61B781}" presName="sibTrans" presStyleCnt="0"/>
      <dgm:spPr/>
    </dgm:pt>
    <dgm:pt modelId="{BEFFB33D-70D0-4FC2-9D91-5498132C252F}" type="pres">
      <dgm:prSet presAssocID="{2F6A62E4-57FC-4206-AC16-BC44D79A5B5F}" presName="node" presStyleLbl="node1" presStyleIdx="2" presStyleCnt="8">
        <dgm:presLayoutVars>
          <dgm:bulletEnabled val="1"/>
        </dgm:presLayoutVars>
      </dgm:prSet>
      <dgm:spPr/>
    </dgm:pt>
    <dgm:pt modelId="{A2DABC45-A2C5-4909-9646-6E5F247EF8F3}" type="pres">
      <dgm:prSet presAssocID="{675D55C9-D403-4923-B7EE-CDF3A4C2DAB9}" presName="sibTrans" presStyleCnt="0"/>
      <dgm:spPr/>
    </dgm:pt>
    <dgm:pt modelId="{8E1876BB-E2A2-4759-9FE2-3D463AFF0A40}" type="pres">
      <dgm:prSet presAssocID="{C0F1530E-D986-4FCB-9C33-29FF8D135438}" presName="node" presStyleLbl="node1" presStyleIdx="3" presStyleCnt="8" custLinFactNeighborX="10892">
        <dgm:presLayoutVars>
          <dgm:bulletEnabled val="1"/>
        </dgm:presLayoutVars>
      </dgm:prSet>
      <dgm:spPr/>
    </dgm:pt>
    <dgm:pt modelId="{48257E78-6831-4225-A3B0-6F681B8ABBCA}" type="pres">
      <dgm:prSet presAssocID="{9258F951-FA2C-48DB-B8E7-2BB99A47EF29}" presName="sibTrans" presStyleCnt="0"/>
      <dgm:spPr/>
    </dgm:pt>
    <dgm:pt modelId="{F79D287F-F9B5-4C48-96DA-1A0304A7BFEF}" type="pres">
      <dgm:prSet presAssocID="{554A4DDC-51F5-4A5A-8CB8-20127F0D5125}" presName="node" presStyleLbl="node1" presStyleIdx="4" presStyleCnt="8">
        <dgm:presLayoutVars>
          <dgm:bulletEnabled val="1"/>
        </dgm:presLayoutVars>
      </dgm:prSet>
      <dgm:spPr/>
    </dgm:pt>
    <dgm:pt modelId="{8F02D1D4-855D-4848-A584-75A3CAE326DD}" type="pres">
      <dgm:prSet presAssocID="{44C1C3A4-99B8-4815-8D99-5BF0B30F5C47}" presName="sibTrans" presStyleCnt="0"/>
      <dgm:spPr/>
    </dgm:pt>
    <dgm:pt modelId="{618912FA-8F8C-4FB2-8823-7D1C0EE30E96}" type="pres">
      <dgm:prSet presAssocID="{E54161E5-07F1-4F2B-BF91-76AD6AE33124}" presName="node" presStyleLbl="node1" presStyleIdx="5" presStyleCnt="8">
        <dgm:presLayoutVars>
          <dgm:bulletEnabled val="1"/>
        </dgm:presLayoutVars>
      </dgm:prSet>
      <dgm:spPr/>
    </dgm:pt>
    <dgm:pt modelId="{15830E67-8CEA-4A2E-B443-6AD7E8271140}" type="pres">
      <dgm:prSet presAssocID="{F8F5F4B8-0ADA-4C4F-81C5-F3F3815160B1}" presName="sibTrans" presStyleCnt="0"/>
      <dgm:spPr/>
    </dgm:pt>
    <dgm:pt modelId="{BD7A5DD4-9C6B-4751-A070-BD2735F3EDC0}" type="pres">
      <dgm:prSet presAssocID="{FEE1D4D6-6486-4530-AFF4-96A30A6148DE}" presName="node" presStyleLbl="node1" presStyleIdx="6" presStyleCnt="8" custLinFactNeighborX="-1191" custLinFactNeighborY="662">
        <dgm:presLayoutVars>
          <dgm:bulletEnabled val="1"/>
        </dgm:presLayoutVars>
      </dgm:prSet>
      <dgm:spPr/>
    </dgm:pt>
    <dgm:pt modelId="{E87F5ABF-EFB2-4BF4-9B32-8FB169F316D4}" type="pres">
      <dgm:prSet presAssocID="{DC3FC88C-AE2D-442F-8851-90617778050D}" presName="sibTrans" presStyleCnt="0"/>
      <dgm:spPr/>
    </dgm:pt>
    <dgm:pt modelId="{446993A7-E6E2-4264-AB83-736A005A2F69}" type="pres">
      <dgm:prSet presAssocID="{1FC6ABE5-AA5C-477E-A888-E06157BE5B8E}" presName="node" presStyleLbl="node1" presStyleIdx="7" presStyleCnt="8" custLinFactNeighborX="-1191" custLinFactNeighborY="662">
        <dgm:presLayoutVars>
          <dgm:bulletEnabled val="1"/>
        </dgm:presLayoutVars>
      </dgm:prSet>
      <dgm:spPr/>
    </dgm:pt>
  </dgm:ptLst>
  <dgm:cxnLst>
    <dgm:cxn modelId="{F091CD03-EA26-4052-AD46-303B5AC838C6}" srcId="{E1AC4910-AAEB-427A-AE71-EEE5A0B37AA0}" destId="{89474045-CC2D-456F-BC65-0B32D0D235A6}" srcOrd="0" destOrd="0" parTransId="{63A2FBC4-031A-4C81-8C93-19A167D26D18}" sibTransId="{F6D2FCE6-95B4-4BAC-9414-8D2678A85218}"/>
    <dgm:cxn modelId="{49F72721-33C8-4539-A770-11DCA1ECCDBD}" type="presOf" srcId="{E1AC4910-AAEB-427A-AE71-EEE5A0B37AA0}" destId="{128AC549-CF92-4F41-B791-D0F2A2A247E1}" srcOrd="0" destOrd="0" presId="urn:microsoft.com/office/officeart/2005/8/layout/default"/>
    <dgm:cxn modelId="{E2083437-9DEE-4EC0-BDC9-9CC3A5F9DBC9}" type="presOf" srcId="{2F6A62E4-57FC-4206-AC16-BC44D79A5B5F}" destId="{BEFFB33D-70D0-4FC2-9D91-5498132C252F}" srcOrd="0" destOrd="0" presId="urn:microsoft.com/office/officeart/2005/8/layout/default"/>
    <dgm:cxn modelId="{6BD5FD43-214E-4126-8470-C6346A35172D}" type="presOf" srcId="{89474045-CC2D-456F-BC65-0B32D0D235A6}" destId="{FDDE59B5-6CE6-4FE4-A23A-B34783C846CF}" srcOrd="0" destOrd="0" presId="urn:microsoft.com/office/officeart/2005/8/layout/default"/>
    <dgm:cxn modelId="{C77C5471-D763-47D7-BBE9-650C30F3EE72}" srcId="{E1AC4910-AAEB-427A-AE71-EEE5A0B37AA0}" destId="{FEE1D4D6-6486-4530-AFF4-96A30A6148DE}" srcOrd="6" destOrd="0" parTransId="{3627F30A-9EFE-4A3B-96D8-65521C84414C}" sibTransId="{DC3FC88C-AE2D-442F-8851-90617778050D}"/>
    <dgm:cxn modelId="{EEA7BA57-5806-4C06-BC47-7DD70B017A8C}" type="presOf" srcId="{E54161E5-07F1-4F2B-BF91-76AD6AE33124}" destId="{618912FA-8F8C-4FB2-8823-7D1C0EE30E96}" srcOrd="0" destOrd="0" presId="urn:microsoft.com/office/officeart/2005/8/layout/default"/>
    <dgm:cxn modelId="{313B6E59-2BE8-4A64-840E-8865585DFBCE}" srcId="{E1AC4910-AAEB-427A-AE71-EEE5A0B37AA0}" destId="{E54161E5-07F1-4F2B-BF91-76AD6AE33124}" srcOrd="5" destOrd="0" parTransId="{7D65D90C-A5FD-4F7D-9B50-4F89879DDE88}" sibTransId="{F8F5F4B8-0ADA-4C4F-81C5-F3F3815160B1}"/>
    <dgm:cxn modelId="{119DF17C-69DC-4146-A722-013A54C4FAF4}" type="presOf" srcId="{FEE1D4D6-6486-4530-AFF4-96A30A6148DE}" destId="{BD7A5DD4-9C6B-4751-A070-BD2735F3EDC0}" srcOrd="0" destOrd="0" presId="urn:microsoft.com/office/officeart/2005/8/layout/default"/>
    <dgm:cxn modelId="{AB4FB984-49B2-4925-8C51-F8C605FCF748}" srcId="{E1AC4910-AAEB-427A-AE71-EEE5A0B37AA0}" destId="{F35FD4B1-01D1-4F97-A6C2-D10E6E499592}" srcOrd="1" destOrd="0" parTransId="{4ED3D450-3D7A-4A7F-BD66-8943873EA1B1}" sibTransId="{6C74F8F4-2E96-4428-9983-5CAA4B61B781}"/>
    <dgm:cxn modelId="{811BF2B0-766B-43B3-8EF0-8B01EC06AC01}" srcId="{E1AC4910-AAEB-427A-AE71-EEE5A0B37AA0}" destId="{1FC6ABE5-AA5C-477E-A888-E06157BE5B8E}" srcOrd="7" destOrd="0" parTransId="{995C41DD-1708-4D55-9957-5BCD8843B0F9}" sibTransId="{9D5DA88C-E834-4111-A566-985E2998C6B3}"/>
    <dgm:cxn modelId="{C4837FB7-A7BC-43A3-9C84-CD136F22E4DF}" type="presOf" srcId="{1FC6ABE5-AA5C-477E-A888-E06157BE5B8E}" destId="{446993A7-E6E2-4264-AB83-736A005A2F69}" srcOrd="0" destOrd="0" presId="urn:microsoft.com/office/officeart/2005/8/layout/default"/>
    <dgm:cxn modelId="{226CA5B8-6E83-4DC6-8BAE-C92ADA1D9C6D}" type="presOf" srcId="{F35FD4B1-01D1-4F97-A6C2-D10E6E499592}" destId="{402BD188-8726-4865-9691-AFA76012CA58}" srcOrd="0" destOrd="0" presId="urn:microsoft.com/office/officeart/2005/8/layout/default"/>
    <dgm:cxn modelId="{53BD1BC3-6721-455D-852C-B17AF863BC6F}" srcId="{E1AC4910-AAEB-427A-AE71-EEE5A0B37AA0}" destId="{2F6A62E4-57FC-4206-AC16-BC44D79A5B5F}" srcOrd="2" destOrd="0" parTransId="{DF9E7475-1A4D-4A28-A906-67483816D96E}" sibTransId="{675D55C9-D403-4923-B7EE-CDF3A4C2DAB9}"/>
    <dgm:cxn modelId="{B28831C6-CA43-4E81-86CB-2D689DD5042A}" srcId="{E1AC4910-AAEB-427A-AE71-EEE5A0B37AA0}" destId="{554A4DDC-51F5-4A5A-8CB8-20127F0D5125}" srcOrd="4" destOrd="0" parTransId="{F51012AD-2C5D-41EA-8A6C-6821DDB607B2}" sibTransId="{44C1C3A4-99B8-4815-8D99-5BF0B30F5C47}"/>
    <dgm:cxn modelId="{530B52C9-7D46-44FE-A4CB-5886885E0BF1}" type="presOf" srcId="{C0F1530E-D986-4FCB-9C33-29FF8D135438}" destId="{8E1876BB-E2A2-4759-9FE2-3D463AFF0A40}" srcOrd="0" destOrd="0" presId="urn:microsoft.com/office/officeart/2005/8/layout/default"/>
    <dgm:cxn modelId="{EEBBDED9-F401-45FB-96FF-BAD4EF53019D}" type="presOf" srcId="{554A4DDC-51F5-4A5A-8CB8-20127F0D5125}" destId="{F79D287F-F9B5-4C48-96DA-1A0304A7BFEF}" srcOrd="0" destOrd="0" presId="urn:microsoft.com/office/officeart/2005/8/layout/default"/>
    <dgm:cxn modelId="{3B1D21F4-CA0B-4618-B90E-026F9CC17834}" srcId="{E1AC4910-AAEB-427A-AE71-EEE5A0B37AA0}" destId="{C0F1530E-D986-4FCB-9C33-29FF8D135438}" srcOrd="3" destOrd="0" parTransId="{4A68335C-1386-4637-B92D-FECF507B092C}" sibTransId="{9258F951-FA2C-48DB-B8E7-2BB99A47EF29}"/>
    <dgm:cxn modelId="{0C7C16E1-2AED-4AA9-B671-48E7F8A4279B}" type="presParOf" srcId="{128AC549-CF92-4F41-B791-D0F2A2A247E1}" destId="{FDDE59B5-6CE6-4FE4-A23A-B34783C846CF}" srcOrd="0" destOrd="0" presId="urn:microsoft.com/office/officeart/2005/8/layout/default"/>
    <dgm:cxn modelId="{80726A93-DDE0-462B-AA05-14AFDCE80208}" type="presParOf" srcId="{128AC549-CF92-4F41-B791-D0F2A2A247E1}" destId="{D4549DDC-80AE-4285-B213-2EFD0766FA59}" srcOrd="1" destOrd="0" presId="urn:microsoft.com/office/officeart/2005/8/layout/default"/>
    <dgm:cxn modelId="{79E866A0-3E93-41DF-9C23-5E6702BF5321}" type="presParOf" srcId="{128AC549-CF92-4F41-B791-D0F2A2A247E1}" destId="{402BD188-8726-4865-9691-AFA76012CA58}" srcOrd="2" destOrd="0" presId="urn:microsoft.com/office/officeart/2005/8/layout/default"/>
    <dgm:cxn modelId="{815B4B47-FDFA-4B31-BE9E-8C020078633C}" type="presParOf" srcId="{128AC549-CF92-4F41-B791-D0F2A2A247E1}" destId="{2051C6D4-74A0-45B2-844C-0104925048B4}" srcOrd="3" destOrd="0" presId="urn:microsoft.com/office/officeart/2005/8/layout/default"/>
    <dgm:cxn modelId="{F136608B-08EE-419A-B264-D1F1F3A7EBF9}" type="presParOf" srcId="{128AC549-CF92-4F41-B791-D0F2A2A247E1}" destId="{BEFFB33D-70D0-4FC2-9D91-5498132C252F}" srcOrd="4" destOrd="0" presId="urn:microsoft.com/office/officeart/2005/8/layout/default"/>
    <dgm:cxn modelId="{56049D51-7B02-4628-92A3-B21FF4BE8ABA}" type="presParOf" srcId="{128AC549-CF92-4F41-B791-D0F2A2A247E1}" destId="{A2DABC45-A2C5-4909-9646-6E5F247EF8F3}" srcOrd="5" destOrd="0" presId="urn:microsoft.com/office/officeart/2005/8/layout/default"/>
    <dgm:cxn modelId="{37421CD3-7CAF-44FF-B5D2-2549A234F861}" type="presParOf" srcId="{128AC549-CF92-4F41-B791-D0F2A2A247E1}" destId="{8E1876BB-E2A2-4759-9FE2-3D463AFF0A40}" srcOrd="6" destOrd="0" presId="urn:microsoft.com/office/officeart/2005/8/layout/default"/>
    <dgm:cxn modelId="{7D54E898-8D0B-4484-BB90-B59C1C78CF1C}" type="presParOf" srcId="{128AC549-CF92-4F41-B791-D0F2A2A247E1}" destId="{48257E78-6831-4225-A3B0-6F681B8ABBCA}" srcOrd="7" destOrd="0" presId="urn:microsoft.com/office/officeart/2005/8/layout/default"/>
    <dgm:cxn modelId="{936676C5-F8CF-4DCA-A1EB-D31A78C43948}" type="presParOf" srcId="{128AC549-CF92-4F41-B791-D0F2A2A247E1}" destId="{F79D287F-F9B5-4C48-96DA-1A0304A7BFEF}" srcOrd="8" destOrd="0" presId="urn:microsoft.com/office/officeart/2005/8/layout/default"/>
    <dgm:cxn modelId="{B816CB28-831C-4E18-9A40-D4EA1D28515F}" type="presParOf" srcId="{128AC549-CF92-4F41-B791-D0F2A2A247E1}" destId="{8F02D1D4-855D-4848-A584-75A3CAE326DD}" srcOrd="9" destOrd="0" presId="urn:microsoft.com/office/officeart/2005/8/layout/default"/>
    <dgm:cxn modelId="{0C2A42D2-491D-4A09-939F-A1C072B950F1}" type="presParOf" srcId="{128AC549-CF92-4F41-B791-D0F2A2A247E1}" destId="{618912FA-8F8C-4FB2-8823-7D1C0EE30E96}" srcOrd="10" destOrd="0" presId="urn:microsoft.com/office/officeart/2005/8/layout/default"/>
    <dgm:cxn modelId="{5BC215A1-8BAA-4AFD-8F86-897E04333C81}" type="presParOf" srcId="{128AC549-CF92-4F41-B791-D0F2A2A247E1}" destId="{15830E67-8CEA-4A2E-B443-6AD7E8271140}" srcOrd="11" destOrd="0" presId="urn:microsoft.com/office/officeart/2005/8/layout/default"/>
    <dgm:cxn modelId="{4968C3C2-8009-4B24-BBF0-C27A2F05DF3E}" type="presParOf" srcId="{128AC549-CF92-4F41-B791-D0F2A2A247E1}" destId="{BD7A5DD4-9C6B-4751-A070-BD2735F3EDC0}" srcOrd="12" destOrd="0" presId="urn:microsoft.com/office/officeart/2005/8/layout/default"/>
    <dgm:cxn modelId="{83C0A9B3-4CD3-4837-A0C6-3C669BD4AB7B}" type="presParOf" srcId="{128AC549-CF92-4F41-B791-D0F2A2A247E1}" destId="{E87F5ABF-EFB2-4BF4-9B32-8FB169F316D4}" srcOrd="13" destOrd="0" presId="urn:microsoft.com/office/officeart/2005/8/layout/default"/>
    <dgm:cxn modelId="{8BB6A3D7-1AFC-485E-ABC1-1D1E17CF375E}" type="presParOf" srcId="{128AC549-CF92-4F41-B791-D0F2A2A247E1}" destId="{446993A7-E6E2-4264-AB83-736A005A2F6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E59B5-6CE6-4FE4-A23A-B34783C846CF}">
      <dsp:nvSpPr>
        <dsp:cNvPr id="0" name=""/>
        <dsp:cNvSpPr/>
      </dsp:nvSpPr>
      <dsp:spPr>
        <a:xfrm>
          <a:off x="2817" y="593689"/>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Journey of a referral</a:t>
          </a:r>
          <a:endParaRPr lang="en-US" sz="2400" kern="1200" dirty="0"/>
        </a:p>
      </dsp:txBody>
      <dsp:txXfrm>
        <a:off x="2817" y="593689"/>
        <a:ext cx="2235464" cy="1341278"/>
      </dsp:txXfrm>
    </dsp:sp>
    <dsp:sp modelId="{402BD188-8726-4865-9691-AFA76012CA58}">
      <dsp:nvSpPr>
        <dsp:cNvPr id="0" name=""/>
        <dsp:cNvSpPr/>
      </dsp:nvSpPr>
      <dsp:spPr>
        <a:xfrm>
          <a:off x="2461828" y="593689"/>
          <a:ext cx="2235464" cy="1341278"/>
        </a:xfrm>
        <a:prstGeom prst="rect">
          <a:avLst/>
        </a:prstGeom>
        <a:solidFill>
          <a:schemeClr val="accent2">
            <a:hueOff val="-423469"/>
            <a:satOff val="2029"/>
            <a:lumOff val="18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SERAC – creative discussion, solution focus</a:t>
          </a:r>
          <a:endParaRPr lang="en-US" sz="2400" kern="1200" dirty="0"/>
        </a:p>
      </dsp:txBody>
      <dsp:txXfrm>
        <a:off x="2461828" y="593689"/>
        <a:ext cx="2235464" cy="1341278"/>
      </dsp:txXfrm>
    </dsp:sp>
    <dsp:sp modelId="{BEFFB33D-70D0-4FC2-9D91-5498132C252F}">
      <dsp:nvSpPr>
        <dsp:cNvPr id="0" name=""/>
        <dsp:cNvSpPr/>
      </dsp:nvSpPr>
      <dsp:spPr>
        <a:xfrm>
          <a:off x="4920839" y="593689"/>
          <a:ext cx="2235464" cy="1341278"/>
        </a:xfrm>
        <a:prstGeom prst="rect">
          <a:avLst/>
        </a:prstGeom>
        <a:solidFill>
          <a:schemeClr val="accent2">
            <a:hueOff val="-846939"/>
            <a:satOff val="4057"/>
            <a:lumOff val="37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Thresholds </a:t>
          </a:r>
          <a:endParaRPr lang="en-US" sz="2400" kern="1200" dirty="0"/>
        </a:p>
      </dsp:txBody>
      <dsp:txXfrm>
        <a:off x="4920839" y="593689"/>
        <a:ext cx="2235464" cy="1341278"/>
      </dsp:txXfrm>
    </dsp:sp>
    <dsp:sp modelId="{8E1876BB-E2A2-4759-9FE2-3D463AFF0A40}">
      <dsp:nvSpPr>
        <dsp:cNvPr id="0" name=""/>
        <dsp:cNvSpPr/>
      </dsp:nvSpPr>
      <dsp:spPr>
        <a:xfrm>
          <a:off x="7382668" y="593689"/>
          <a:ext cx="2235464" cy="1341278"/>
        </a:xfrm>
        <a:prstGeom prst="rect">
          <a:avLst/>
        </a:prstGeom>
        <a:solidFill>
          <a:schemeClr val="accent2">
            <a:hueOff val="-1270408"/>
            <a:satOff val="6086"/>
            <a:lumOff val="563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Training</a:t>
          </a:r>
          <a:endParaRPr lang="en-US" sz="2400" kern="1200" dirty="0"/>
        </a:p>
      </dsp:txBody>
      <dsp:txXfrm>
        <a:off x="7382668" y="593689"/>
        <a:ext cx="2235464" cy="1341278"/>
      </dsp:txXfrm>
    </dsp:sp>
    <dsp:sp modelId="{F79D287F-F9B5-4C48-96DA-1A0304A7BFEF}">
      <dsp:nvSpPr>
        <dsp:cNvPr id="0" name=""/>
        <dsp:cNvSpPr/>
      </dsp:nvSpPr>
      <dsp:spPr>
        <a:xfrm>
          <a:off x="2817" y="2158514"/>
          <a:ext cx="2235464" cy="1341278"/>
        </a:xfrm>
        <a:prstGeom prst="rect">
          <a:avLst/>
        </a:prstGeom>
        <a:solidFill>
          <a:schemeClr val="accent2">
            <a:hueOff val="-1693878"/>
            <a:satOff val="8114"/>
            <a:lumOff val="750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Single Point of Contact</a:t>
          </a:r>
          <a:endParaRPr lang="en-US" sz="2400" kern="1200" dirty="0"/>
        </a:p>
      </dsp:txBody>
      <dsp:txXfrm>
        <a:off x="2817" y="2158514"/>
        <a:ext cx="2235464" cy="1341278"/>
      </dsp:txXfrm>
    </dsp:sp>
    <dsp:sp modelId="{618912FA-8F8C-4FB2-8823-7D1C0EE30E96}">
      <dsp:nvSpPr>
        <dsp:cNvPr id="0" name=""/>
        <dsp:cNvSpPr/>
      </dsp:nvSpPr>
      <dsp:spPr>
        <a:xfrm>
          <a:off x="2461828" y="2158514"/>
          <a:ext cx="2235464" cy="1341278"/>
        </a:xfrm>
        <a:prstGeom prst="rect">
          <a:avLst/>
        </a:prstGeom>
        <a:solidFill>
          <a:schemeClr val="accent2">
            <a:hueOff val="-2117347"/>
            <a:satOff val="10143"/>
            <a:lumOff val="93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Multi agency visits</a:t>
          </a:r>
          <a:endParaRPr lang="en-US" sz="2400" kern="1200" dirty="0"/>
        </a:p>
      </dsp:txBody>
      <dsp:txXfrm>
        <a:off x="2461828" y="2158514"/>
        <a:ext cx="2235464" cy="1341278"/>
      </dsp:txXfrm>
    </dsp:sp>
    <dsp:sp modelId="{BD7A5DD4-9C6B-4751-A070-BD2735F3EDC0}">
      <dsp:nvSpPr>
        <dsp:cNvPr id="0" name=""/>
        <dsp:cNvSpPr/>
      </dsp:nvSpPr>
      <dsp:spPr>
        <a:xfrm>
          <a:off x="4894215" y="2167393"/>
          <a:ext cx="2235464" cy="1341278"/>
        </a:xfrm>
        <a:prstGeom prst="rect">
          <a:avLst/>
        </a:prstGeom>
        <a:solidFill>
          <a:schemeClr val="accent2">
            <a:hueOff val="-2540817"/>
            <a:satOff val="12171"/>
            <a:lumOff val="1126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Risk Management</a:t>
          </a:r>
          <a:endParaRPr lang="en-US" sz="2400" kern="1200" dirty="0"/>
        </a:p>
      </dsp:txBody>
      <dsp:txXfrm>
        <a:off x="4894215" y="2167393"/>
        <a:ext cx="2235464" cy="1341278"/>
      </dsp:txXfrm>
    </dsp:sp>
    <dsp:sp modelId="{446993A7-E6E2-4264-AB83-736A005A2F69}">
      <dsp:nvSpPr>
        <dsp:cNvPr id="0" name=""/>
        <dsp:cNvSpPr/>
      </dsp:nvSpPr>
      <dsp:spPr>
        <a:xfrm>
          <a:off x="7353226" y="2167393"/>
          <a:ext cx="2235464" cy="1341278"/>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Strategic Role</a:t>
          </a:r>
        </a:p>
      </dsp:txBody>
      <dsp:txXfrm>
        <a:off x="7353226" y="2167393"/>
        <a:ext cx="2235464" cy="13412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6787F23-8EBA-4717-9298-49999285E52C}" type="datetimeFigureOut">
              <a:rPr lang="en-GB" smtClean="0"/>
              <a:t>16/04/2025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3279C5C-EF48-4B7C-ABC5-2DCB055C6F86}" type="slidenum">
              <a:rPr lang="en-GB" smtClean="0"/>
              <a:t>‹#›</a:t>
            </a:fld>
            <a:endParaRPr lang="en-GB"/>
          </a:p>
        </p:txBody>
      </p:sp>
    </p:spTree>
    <p:extLst>
      <p:ext uri="{BB962C8B-B14F-4D97-AF65-F5344CB8AC3E}">
        <p14:creationId xmlns:p14="http://schemas.microsoft.com/office/powerpoint/2010/main" val="3176098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92B9B-9CAE-4016-9FB9-6AC7B69EC036}" type="datetimeFigureOut">
              <a:rPr lang="en-GB" smtClean="0"/>
              <a:t>16/04/2025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C4E4FA-6A82-4812-9AC2-86A516FCBB0F}" type="slidenum">
              <a:rPr lang="en-GB" smtClean="0"/>
              <a:t>‹#›</a:t>
            </a:fld>
            <a:endParaRPr lang="en-GB"/>
          </a:p>
        </p:txBody>
      </p:sp>
    </p:spTree>
    <p:extLst>
      <p:ext uri="{BB962C8B-B14F-4D97-AF65-F5344CB8AC3E}">
        <p14:creationId xmlns:p14="http://schemas.microsoft.com/office/powerpoint/2010/main" val="159887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92B9B-9CAE-4016-9FB9-6AC7B69EC036}" type="datetimeFigureOut">
              <a:rPr lang="en-GB" smtClean="0"/>
              <a:t>16/04/2025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C4E4FA-6A82-4812-9AC2-86A516FCBB0F}" type="slidenum">
              <a:rPr lang="en-GB" smtClean="0"/>
              <a:t>‹#›</a:t>
            </a:fld>
            <a:endParaRPr lang="en-GB"/>
          </a:p>
        </p:txBody>
      </p:sp>
    </p:spTree>
    <p:extLst>
      <p:ext uri="{BB962C8B-B14F-4D97-AF65-F5344CB8AC3E}">
        <p14:creationId xmlns:p14="http://schemas.microsoft.com/office/powerpoint/2010/main" val="429141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92B9B-9CAE-4016-9FB9-6AC7B69EC036}" type="datetimeFigureOut">
              <a:rPr lang="en-GB" smtClean="0"/>
              <a:t>16/04/2025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C4E4FA-6A82-4812-9AC2-86A516FCBB0F}"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55386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92B9B-9CAE-4016-9FB9-6AC7B69EC036}" type="datetimeFigureOut">
              <a:rPr lang="en-GB" smtClean="0"/>
              <a:t>16/04/2025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C4E4FA-6A82-4812-9AC2-86A516FCBB0F}" type="slidenum">
              <a:rPr lang="en-GB" smtClean="0"/>
              <a:t>‹#›</a:t>
            </a:fld>
            <a:endParaRPr lang="en-GB"/>
          </a:p>
        </p:txBody>
      </p:sp>
    </p:spTree>
    <p:extLst>
      <p:ext uri="{BB962C8B-B14F-4D97-AF65-F5344CB8AC3E}">
        <p14:creationId xmlns:p14="http://schemas.microsoft.com/office/powerpoint/2010/main" val="2596894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92B9B-9CAE-4016-9FB9-6AC7B69EC036}" type="datetimeFigureOut">
              <a:rPr lang="en-GB" smtClean="0"/>
              <a:t>16/04/2025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C4E4FA-6A82-4812-9AC2-86A516FCBB0F}"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57412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92B9B-9CAE-4016-9FB9-6AC7B69EC036}" type="datetimeFigureOut">
              <a:rPr lang="en-GB" smtClean="0"/>
              <a:t>16/04/2025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C4E4FA-6A82-4812-9AC2-86A516FCBB0F}" type="slidenum">
              <a:rPr lang="en-GB" smtClean="0"/>
              <a:t>‹#›</a:t>
            </a:fld>
            <a:endParaRPr lang="en-GB"/>
          </a:p>
        </p:txBody>
      </p:sp>
    </p:spTree>
    <p:extLst>
      <p:ext uri="{BB962C8B-B14F-4D97-AF65-F5344CB8AC3E}">
        <p14:creationId xmlns:p14="http://schemas.microsoft.com/office/powerpoint/2010/main" val="1294923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92B9B-9CAE-4016-9FB9-6AC7B69EC036}" type="datetimeFigureOut">
              <a:rPr lang="en-GB" smtClean="0"/>
              <a:t>16/04/2025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C4E4FA-6A82-4812-9AC2-86A516FCBB0F}" type="slidenum">
              <a:rPr lang="en-GB" smtClean="0"/>
              <a:t>‹#›</a:t>
            </a:fld>
            <a:endParaRPr lang="en-GB"/>
          </a:p>
        </p:txBody>
      </p:sp>
    </p:spTree>
    <p:extLst>
      <p:ext uri="{BB962C8B-B14F-4D97-AF65-F5344CB8AC3E}">
        <p14:creationId xmlns:p14="http://schemas.microsoft.com/office/powerpoint/2010/main" val="3423642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92B9B-9CAE-4016-9FB9-6AC7B69EC036}" type="datetimeFigureOut">
              <a:rPr lang="en-GB" smtClean="0"/>
              <a:t>16/04/2025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C4E4FA-6A82-4812-9AC2-86A516FCBB0F}" type="slidenum">
              <a:rPr lang="en-GB" smtClean="0"/>
              <a:t>‹#›</a:t>
            </a:fld>
            <a:endParaRPr lang="en-GB"/>
          </a:p>
        </p:txBody>
      </p:sp>
    </p:spTree>
    <p:extLst>
      <p:ext uri="{BB962C8B-B14F-4D97-AF65-F5344CB8AC3E}">
        <p14:creationId xmlns:p14="http://schemas.microsoft.com/office/powerpoint/2010/main" val="254123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92B9B-9CAE-4016-9FB9-6AC7B69EC036}" type="datetimeFigureOut">
              <a:rPr lang="en-GB" smtClean="0"/>
              <a:t>16/04/2025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C4E4FA-6A82-4812-9AC2-86A516FCBB0F}" type="slidenum">
              <a:rPr lang="en-GB" smtClean="0"/>
              <a:t>‹#›</a:t>
            </a:fld>
            <a:endParaRPr lang="en-GB"/>
          </a:p>
        </p:txBody>
      </p:sp>
    </p:spTree>
    <p:extLst>
      <p:ext uri="{BB962C8B-B14F-4D97-AF65-F5344CB8AC3E}">
        <p14:creationId xmlns:p14="http://schemas.microsoft.com/office/powerpoint/2010/main" val="171230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92B9B-9CAE-4016-9FB9-6AC7B69EC036}" type="datetimeFigureOut">
              <a:rPr lang="en-GB" smtClean="0"/>
              <a:t>16/04/2025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C4E4FA-6A82-4812-9AC2-86A516FCBB0F}" type="slidenum">
              <a:rPr lang="en-GB" smtClean="0"/>
              <a:t>‹#›</a:t>
            </a:fld>
            <a:endParaRPr lang="en-GB"/>
          </a:p>
        </p:txBody>
      </p:sp>
    </p:spTree>
    <p:extLst>
      <p:ext uri="{BB962C8B-B14F-4D97-AF65-F5344CB8AC3E}">
        <p14:creationId xmlns:p14="http://schemas.microsoft.com/office/powerpoint/2010/main" val="313205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92B9B-9CAE-4016-9FB9-6AC7B69EC036}" type="datetimeFigureOut">
              <a:rPr lang="en-GB" smtClean="0"/>
              <a:t>16/04/2025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C4E4FA-6A82-4812-9AC2-86A516FCBB0F}" type="slidenum">
              <a:rPr lang="en-GB" smtClean="0"/>
              <a:t>‹#›</a:t>
            </a:fld>
            <a:endParaRPr lang="en-GB"/>
          </a:p>
        </p:txBody>
      </p:sp>
    </p:spTree>
    <p:extLst>
      <p:ext uri="{BB962C8B-B14F-4D97-AF65-F5344CB8AC3E}">
        <p14:creationId xmlns:p14="http://schemas.microsoft.com/office/powerpoint/2010/main" val="310716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92B9B-9CAE-4016-9FB9-6AC7B69EC036}" type="datetimeFigureOut">
              <a:rPr lang="en-GB" smtClean="0"/>
              <a:t>16/04/2025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C4E4FA-6A82-4812-9AC2-86A516FCBB0F}" type="slidenum">
              <a:rPr lang="en-GB" smtClean="0"/>
              <a:t>‹#›</a:t>
            </a:fld>
            <a:endParaRPr lang="en-GB"/>
          </a:p>
        </p:txBody>
      </p:sp>
    </p:spTree>
    <p:extLst>
      <p:ext uri="{BB962C8B-B14F-4D97-AF65-F5344CB8AC3E}">
        <p14:creationId xmlns:p14="http://schemas.microsoft.com/office/powerpoint/2010/main" val="314748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92B9B-9CAE-4016-9FB9-6AC7B69EC036}" type="datetimeFigureOut">
              <a:rPr lang="en-GB" smtClean="0"/>
              <a:t>16/04/2025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C4E4FA-6A82-4812-9AC2-86A516FCBB0F}" type="slidenum">
              <a:rPr lang="en-GB" smtClean="0"/>
              <a:t>‹#›</a:t>
            </a:fld>
            <a:endParaRPr lang="en-GB"/>
          </a:p>
        </p:txBody>
      </p:sp>
    </p:spTree>
    <p:extLst>
      <p:ext uri="{BB962C8B-B14F-4D97-AF65-F5344CB8AC3E}">
        <p14:creationId xmlns:p14="http://schemas.microsoft.com/office/powerpoint/2010/main" val="388554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92B9B-9CAE-4016-9FB9-6AC7B69EC036}" type="datetimeFigureOut">
              <a:rPr lang="en-GB" smtClean="0"/>
              <a:t>16/04/2025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C4E4FA-6A82-4812-9AC2-86A516FCBB0F}" type="slidenum">
              <a:rPr lang="en-GB" smtClean="0"/>
              <a:t>‹#›</a:t>
            </a:fld>
            <a:endParaRPr lang="en-GB"/>
          </a:p>
        </p:txBody>
      </p:sp>
    </p:spTree>
    <p:extLst>
      <p:ext uri="{BB962C8B-B14F-4D97-AF65-F5344CB8AC3E}">
        <p14:creationId xmlns:p14="http://schemas.microsoft.com/office/powerpoint/2010/main" val="255336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92B9B-9CAE-4016-9FB9-6AC7B69EC036}" type="datetimeFigureOut">
              <a:rPr lang="en-GB" smtClean="0"/>
              <a:t>16/04/2025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C4E4FA-6A82-4812-9AC2-86A516FCBB0F}" type="slidenum">
              <a:rPr lang="en-GB" smtClean="0"/>
              <a:t>‹#›</a:t>
            </a:fld>
            <a:endParaRPr lang="en-GB"/>
          </a:p>
        </p:txBody>
      </p:sp>
    </p:spTree>
    <p:extLst>
      <p:ext uri="{BB962C8B-B14F-4D97-AF65-F5344CB8AC3E}">
        <p14:creationId xmlns:p14="http://schemas.microsoft.com/office/powerpoint/2010/main" val="299812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192B9B-9CAE-4016-9FB9-6AC7B69EC036}" type="datetimeFigureOut">
              <a:rPr lang="en-GB" smtClean="0"/>
              <a:t>16/04/2025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C4E4FA-6A82-4812-9AC2-86A516FCBB0F}" type="slidenum">
              <a:rPr lang="en-GB" smtClean="0"/>
              <a:t>‹#›</a:t>
            </a:fld>
            <a:endParaRPr lang="en-GB"/>
          </a:p>
        </p:txBody>
      </p:sp>
    </p:spTree>
    <p:extLst>
      <p:ext uri="{BB962C8B-B14F-4D97-AF65-F5344CB8AC3E}">
        <p14:creationId xmlns:p14="http://schemas.microsoft.com/office/powerpoint/2010/main" val="160273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192B9B-9CAE-4016-9FB9-6AC7B69EC036}" type="datetimeFigureOut">
              <a:rPr lang="en-GB" smtClean="0"/>
              <a:t>16/04/2025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2C4E4FA-6A82-4812-9AC2-86A516FCBB0F}" type="slidenum">
              <a:rPr lang="en-GB" smtClean="0"/>
              <a:t>‹#›</a:t>
            </a:fld>
            <a:endParaRPr lang="en-GB"/>
          </a:p>
        </p:txBody>
      </p:sp>
    </p:spTree>
    <p:extLst>
      <p:ext uri="{BB962C8B-B14F-4D97-AF65-F5344CB8AC3E}">
        <p14:creationId xmlns:p14="http://schemas.microsoft.com/office/powerpoint/2010/main" val="2328758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hyperlink" Target="https://www.google.com/url?sa=i&amp;url=https://www.foodmanufacture.co.uk/Article/2015/07/31/Modern-Slavery-Act-what-it-means-for-food-firms&amp;psig=AOvVaw2X2bb2lIf_Y3y2yY092oNq&amp;ust=1596477977515000&amp;source=images&amp;cd=vfe&amp;ved=0CAIQjRxqFwoTCICDm4iO_eoCFQAAAAAdAAAAABAE" TargetMode="External"/><Relationship Id="rId5" Type="http://schemas.openxmlformats.org/officeDocument/2006/relationships/image" Target="../media/image12.jpeg"/><Relationship Id="rId4" Type="http://schemas.openxmlformats.org/officeDocument/2006/relationships/hyperlink" Target="https://www.google.com/url?sa=i&amp;url=https://www.fwi.co.uk/news/shocking-extent-of-modern-slavery-in-agriculture-revealed&amp;psig=AOvVaw03o3d2pJp2_UpTkGE98_ml&amp;ust=1596475499113000&amp;source=images&amp;cd=vfe&amp;ved=0CAIQjRxqFwoTCMizseqE_eoCFQAAAAAdAAAAABAE"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1851" y="1759131"/>
            <a:ext cx="6792685" cy="2708365"/>
          </a:xfrm>
        </p:spPr>
        <p:txBody>
          <a:bodyPr>
            <a:normAutofit/>
          </a:bodyPr>
          <a:lstStyle/>
          <a:p>
            <a:r>
              <a:rPr lang="en-GB" sz="4800" b="1" dirty="0">
                <a:solidFill>
                  <a:schemeClr val="accent2">
                    <a:lumMod val="50000"/>
                  </a:schemeClr>
                </a:solidFill>
                <a:latin typeface="+mj-lt"/>
                <a:cs typeface="Arial" panose="020B0604020202020204" pitchFamily="34" charset="0"/>
              </a:rPr>
              <a:t>Slavery Exploitation Team</a:t>
            </a:r>
          </a:p>
          <a:p>
            <a:r>
              <a:rPr lang="en-GB" sz="4000" b="1">
                <a:solidFill>
                  <a:schemeClr val="accent2">
                    <a:lumMod val="50000"/>
                  </a:schemeClr>
                </a:solidFill>
                <a:latin typeface="+mj-lt"/>
                <a:cs typeface="Arial" panose="020B0604020202020204" pitchFamily="34" charset="0"/>
              </a:rPr>
              <a:t>Jane Paling</a:t>
            </a:r>
            <a:r>
              <a:rPr lang="en-GB" sz="4800" b="1">
                <a:solidFill>
                  <a:schemeClr val="accent2">
                    <a:lumMod val="50000"/>
                  </a:schemeClr>
                </a:solidFill>
                <a:latin typeface="+mj-lt"/>
                <a:cs typeface="Arial" panose="020B0604020202020204" pitchFamily="34" charset="0"/>
              </a:rPr>
              <a:t> </a:t>
            </a:r>
            <a:endParaRPr lang="en-GB" sz="4800" b="1" dirty="0">
              <a:solidFill>
                <a:schemeClr val="accent2">
                  <a:lumMod val="50000"/>
                </a:schemeClr>
              </a:solidFill>
              <a:latin typeface="+mj-lt"/>
              <a:cs typeface="Arial" panose="020B0604020202020204" pitchFamily="34" charset="0"/>
            </a:endParaRPr>
          </a:p>
        </p:txBody>
      </p:sp>
      <p:pic>
        <p:nvPicPr>
          <p:cNvPr id="6" name="Picture 5" descr="City Council 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05445" y="3328981"/>
            <a:ext cx="2000250" cy="712488"/>
          </a:xfrm>
          <a:prstGeom prst="rect">
            <a:avLst/>
          </a:prstGeom>
          <a:noFill/>
        </p:spPr>
      </p:pic>
      <p:pic>
        <p:nvPicPr>
          <p:cNvPr id="1028" name="Picture 4" descr="Ashfield District Council">
            <a:extLst>
              <a:ext uri="{FF2B5EF4-FFF2-40B4-BE49-F238E27FC236}">
                <a16:creationId xmlns:a16="http://schemas.microsoft.com/office/drawing/2014/main" id="{EC1D28AD-B453-48DE-85DB-27BAA83C8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5890468"/>
            <a:ext cx="1543050" cy="6381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wark and Sherwood District Council">
            <a:extLst>
              <a:ext uri="{FF2B5EF4-FFF2-40B4-BE49-F238E27FC236}">
                <a16:creationId xmlns:a16="http://schemas.microsoft.com/office/drawing/2014/main" id="{223DA357-D9C0-4803-85DF-A1717E07A4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790" y="5819736"/>
            <a:ext cx="1619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ssetlaw Home">
            <a:extLst>
              <a:ext uri="{FF2B5EF4-FFF2-40B4-BE49-F238E27FC236}">
                <a16:creationId xmlns:a16="http://schemas.microsoft.com/office/drawing/2014/main" id="{7257BDBA-3B8E-4146-AC6A-5F8D8545C0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5445" y="5819736"/>
            <a:ext cx="19240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 Mansfield District Council">
            <a:extLst>
              <a:ext uri="{FF2B5EF4-FFF2-40B4-BE49-F238E27FC236}">
                <a16:creationId xmlns:a16="http://schemas.microsoft.com/office/drawing/2014/main" id="{1B1EFE8D-17EB-4E67-ADF0-B6914A546A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09632" y="140027"/>
            <a:ext cx="2000250" cy="8179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turn to the Broxtowe Borough Council homepage">
            <a:extLst>
              <a:ext uri="{FF2B5EF4-FFF2-40B4-BE49-F238E27FC236}">
                <a16:creationId xmlns:a16="http://schemas.microsoft.com/office/drawing/2014/main" id="{95C16ED4-F86A-4B5F-BADB-E7096D3E47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5332" y="5918460"/>
            <a:ext cx="1657350" cy="7429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turn to the Rushcliffe homepage">
            <a:extLst>
              <a:ext uri="{FF2B5EF4-FFF2-40B4-BE49-F238E27FC236}">
                <a16:creationId xmlns:a16="http://schemas.microsoft.com/office/drawing/2014/main" id="{C13D8662-1698-446A-A9BD-2EF345CB0E7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20705" y="1441171"/>
            <a:ext cx="1441734" cy="144173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Logo for Gedling Borough Council in white text, with the Gedling crest next to the text">
            <a:extLst>
              <a:ext uri="{FF2B5EF4-FFF2-40B4-BE49-F238E27FC236}">
                <a16:creationId xmlns:a16="http://schemas.microsoft.com/office/drawing/2014/main" id="{8AE4AE4A-21F1-4ED6-A6A3-97E76B18AF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05445" y="4933621"/>
            <a:ext cx="2272255" cy="5529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reen text on a white background&#10;&#10;Description automatically generated">
            <a:extLst>
              <a:ext uri="{FF2B5EF4-FFF2-40B4-BE49-F238E27FC236}">
                <a16:creationId xmlns:a16="http://schemas.microsoft.com/office/drawing/2014/main" id="{A2673672-8861-4ADA-84DD-EF46EB707A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58193" y="5858970"/>
            <a:ext cx="3162574" cy="701101"/>
          </a:xfrm>
          <a:prstGeom prst="rect">
            <a:avLst/>
          </a:prstGeom>
        </p:spPr>
      </p:pic>
    </p:spTree>
    <p:extLst>
      <p:ext uri="{BB962C8B-B14F-4D97-AF65-F5344CB8AC3E}">
        <p14:creationId xmlns:p14="http://schemas.microsoft.com/office/powerpoint/2010/main" val="2939128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shropshirestar.com/resizer/0XLH8aIRkufjPl6er6VKjmGVqq0=/1000x0/filters:quality(100)/cloudfront-us-east-1.images.arcpublishing.com/shropshirestar.mna/C7HDWIFQNVFLFIU55ZZ3CF7HD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2795" y="676546"/>
            <a:ext cx="3485515" cy="2613660"/>
          </a:xfrm>
          <a:prstGeom prst="rect">
            <a:avLst/>
          </a:prstGeom>
          <a:noFill/>
          <a:ln>
            <a:noFill/>
          </a:ln>
        </p:spPr>
      </p:pic>
      <p:pic>
        <p:nvPicPr>
          <p:cNvPr id="3" name="Picture 2" descr="Inspectors carried out 51 factory visits - including 34 'spot-checks' - on textiles firms. Pictured: Factory workers at Faiza Fashion in Leicester when the city was put into lockdown again"/>
          <p:cNvPicPr/>
          <p:nvPr/>
        </p:nvPicPr>
        <p:blipFill>
          <a:blip r:embed="rId3">
            <a:extLst>
              <a:ext uri="{28A0092B-C50C-407E-A947-70E740481C1C}">
                <a14:useLocalDpi xmlns:a14="http://schemas.microsoft.com/office/drawing/2010/main" val="0"/>
              </a:ext>
            </a:extLst>
          </a:blip>
          <a:srcRect/>
          <a:stretch>
            <a:fillRect/>
          </a:stretch>
        </p:blipFill>
        <p:spPr bwMode="auto">
          <a:xfrm>
            <a:off x="931975" y="2958874"/>
            <a:ext cx="4184015" cy="3382645"/>
          </a:xfrm>
          <a:prstGeom prst="rect">
            <a:avLst/>
          </a:prstGeom>
          <a:noFill/>
          <a:ln>
            <a:noFill/>
          </a:ln>
        </p:spPr>
      </p:pic>
      <p:pic>
        <p:nvPicPr>
          <p:cNvPr id="4" name="Picture 3" descr="Shocking extent of modern slavery in agriculture revealed ...">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8149861" y="4284617"/>
            <a:ext cx="3676378" cy="2196782"/>
          </a:xfrm>
          <a:prstGeom prst="rect">
            <a:avLst/>
          </a:prstGeom>
          <a:noFill/>
          <a:ln>
            <a:noFill/>
          </a:ln>
        </p:spPr>
      </p:pic>
      <p:pic>
        <p:nvPicPr>
          <p:cNvPr id="5" name="Picture 4" descr="Modern Slavery Act: what it means for food firms">
            <a:hlinkClick r:id="rId6" tgtFrame="&quot;_blank&quo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8399" y="2485392"/>
            <a:ext cx="4494258" cy="2164805"/>
          </a:xfrm>
          <a:prstGeom prst="rect">
            <a:avLst/>
          </a:prstGeom>
          <a:noFill/>
          <a:ln>
            <a:noFill/>
          </a:ln>
        </p:spPr>
      </p:pic>
      <p:sp>
        <p:nvSpPr>
          <p:cNvPr id="6" name="TextBox 5"/>
          <p:cNvSpPr txBox="1"/>
          <p:nvPr/>
        </p:nvSpPr>
        <p:spPr>
          <a:xfrm>
            <a:off x="931975" y="435407"/>
            <a:ext cx="5334000" cy="2308324"/>
          </a:xfrm>
          <a:prstGeom prst="rect">
            <a:avLst/>
          </a:prstGeom>
          <a:noFill/>
        </p:spPr>
        <p:txBody>
          <a:bodyPr wrap="square" rtlCol="0">
            <a:spAutoFit/>
          </a:bodyPr>
          <a:lstStyle/>
          <a:p>
            <a:r>
              <a:rPr lang="en-GB" sz="3600" b="1" dirty="0">
                <a:solidFill>
                  <a:schemeClr val="accent2">
                    <a:lumMod val="50000"/>
                  </a:schemeClr>
                </a:solidFill>
                <a:latin typeface="+mj-lt"/>
                <a:cs typeface="Arial" panose="020B0604020202020204" pitchFamily="34" charset="0"/>
              </a:rPr>
              <a:t>Identifying the need - Perceptions and Reality of Slavery and Exploitation</a:t>
            </a:r>
          </a:p>
        </p:txBody>
      </p:sp>
    </p:spTree>
    <p:extLst>
      <p:ext uri="{BB962C8B-B14F-4D97-AF65-F5344CB8AC3E}">
        <p14:creationId xmlns:p14="http://schemas.microsoft.com/office/powerpoint/2010/main" val="311313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03E3-1037-483B-9997-9286BD9DAC35}"/>
              </a:ext>
            </a:extLst>
          </p:cNvPr>
          <p:cNvSpPr>
            <a:spLocks noGrp="1"/>
          </p:cNvSpPr>
          <p:nvPr>
            <p:ph type="title"/>
          </p:nvPr>
        </p:nvSpPr>
        <p:spPr>
          <a:xfrm>
            <a:off x="1286933" y="609600"/>
            <a:ext cx="10197494" cy="1099457"/>
          </a:xfrm>
        </p:spPr>
        <p:txBody>
          <a:bodyPr>
            <a:normAutofit/>
          </a:bodyPr>
          <a:lstStyle/>
          <a:p>
            <a:r>
              <a:rPr lang="en-GB" sz="4000" b="1" dirty="0">
                <a:solidFill>
                  <a:schemeClr val="accent2">
                    <a:lumMod val="50000"/>
                  </a:schemeClr>
                </a:solidFill>
                <a:cs typeface="Arial" panose="020B0604020202020204" pitchFamily="34" charset="0"/>
              </a:rPr>
              <a:t>Service Offer</a:t>
            </a:r>
          </a:p>
        </p:txBody>
      </p:sp>
      <p:graphicFrame>
        <p:nvGraphicFramePr>
          <p:cNvPr id="5" name="Content Placeholder 2">
            <a:extLst>
              <a:ext uri="{FF2B5EF4-FFF2-40B4-BE49-F238E27FC236}">
                <a16:creationId xmlns:a16="http://schemas.microsoft.com/office/drawing/2014/main" id="{52282CC0-0E5D-823B-4D04-15AA32574E91}"/>
              </a:ext>
            </a:extLst>
          </p:cNvPr>
          <p:cNvGraphicFramePr>
            <a:graphicFrameLocks noGrp="1"/>
          </p:cNvGraphicFramePr>
          <p:nvPr>
            <p:ph idx="1"/>
            <p:extLst>
              <p:ext uri="{D42A27DB-BD31-4B8C-83A1-F6EECF244321}">
                <p14:modId xmlns:p14="http://schemas.microsoft.com/office/powerpoint/2010/main" val="2789842542"/>
              </p:ext>
            </p:extLst>
          </p:nvPr>
        </p:nvGraphicFramePr>
        <p:xfrm>
          <a:off x="1286933" y="156985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698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FCC6C8-2D9D-44FB-A9A3-CB468D80763C}"/>
              </a:ext>
            </a:extLst>
          </p:cNvPr>
          <p:cNvSpPr txBox="1"/>
          <p:nvPr/>
        </p:nvSpPr>
        <p:spPr>
          <a:xfrm>
            <a:off x="1409700" y="492392"/>
            <a:ext cx="6695613" cy="954107"/>
          </a:xfrm>
          <a:prstGeom prst="rect">
            <a:avLst/>
          </a:prstGeom>
          <a:noFill/>
        </p:spPr>
        <p:txBody>
          <a:bodyPr wrap="square" rtlCol="0">
            <a:spAutoFit/>
          </a:bodyPr>
          <a:lstStyle/>
          <a:p>
            <a:r>
              <a:rPr lang="en-GB" sz="4000" b="1" dirty="0">
                <a:solidFill>
                  <a:schemeClr val="accent1">
                    <a:lumMod val="50000"/>
                  </a:schemeClr>
                </a:solidFill>
                <a:cs typeface="Arial" panose="020B0604020202020204" pitchFamily="34" charset="0"/>
              </a:rPr>
              <a:t>Types of Exploitation 2024 </a:t>
            </a:r>
          </a:p>
          <a:p>
            <a:endParaRPr lang="en-GB" sz="1600" dirty="0">
              <a:solidFill>
                <a:schemeClr val="accent1">
                  <a:lumMod val="50000"/>
                </a:schemeClr>
              </a:solidFill>
            </a:endParaRPr>
          </a:p>
        </p:txBody>
      </p:sp>
      <p:graphicFrame>
        <p:nvGraphicFramePr>
          <p:cNvPr id="8" name="Content Placeholder 7">
            <a:extLst>
              <a:ext uri="{FF2B5EF4-FFF2-40B4-BE49-F238E27FC236}">
                <a16:creationId xmlns:a16="http://schemas.microsoft.com/office/drawing/2014/main" id="{EC1306D9-80E3-415A-9F0C-4E38F3FEFCB9}"/>
              </a:ext>
            </a:extLst>
          </p:cNvPr>
          <p:cNvGraphicFramePr>
            <a:graphicFrameLocks noGrp="1"/>
          </p:cNvGraphicFramePr>
          <p:nvPr>
            <p:ph idx="1"/>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EC1306D9-80E3-415A-9F0C-4E38F3FEFCB9}"/>
              </a:ext>
            </a:extLst>
          </p:cNvPr>
          <p:cNvGraphicFramePr/>
          <p:nvPr/>
        </p:nvGraphicFramePr>
        <p:xfrm>
          <a:off x="1409700" y="1620202"/>
          <a:ext cx="8713355" cy="47798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3B596C6D-BF96-4D0D-AE13-76D0A51A381E}"/>
              </a:ext>
            </a:extLst>
          </p:cNvPr>
          <p:cNvGraphicFramePr/>
          <p:nvPr/>
        </p:nvGraphicFramePr>
        <p:xfrm>
          <a:off x="1491449" y="1269507"/>
          <a:ext cx="8265110" cy="4989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365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FCC6C8-2D9D-44FB-A9A3-CB468D80763C}"/>
              </a:ext>
            </a:extLst>
          </p:cNvPr>
          <p:cNvSpPr txBox="1"/>
          <p:nvPr/>
        </p:nvSpPr>
        <p:spPr>
          <a:xfrm>
            <a:off x="1409700" y="442050"/>
            <a:ext cx="5736824" cy="707886"/>
          </a:xfrm>
          <a:prstGeom prst="rect">
            <a:avLst/>
          </a:prstGeom>
          <a:noFill/>
        </p:spPr>
        <p:txBody>
          <a:bodyPr wrap="square" rtlCol="0">
            <a:spAutoFit/>
          </a:bodyPr>
          <a:lstStyle/>
          <a:p>
            <a:r>
              <a:rPr lang="en-GB" sz="4000" b="1" dirty="0">
                <a:solidFill>
                  <a:schemeClr val="accent1">
                    <a:lumMod val="50000"/>
                  </a:schemeClr>
                </a:solidFill>
                <a:cs typeface="Arial" panose="020B0604020202020204" pitchFamily="34" charset="0"/>
              </a:rPr>
              <a:t>Vulnerabilities 2024</a:t>
            </a:r>
            <a:endParaRPr lang="en-GB" sz="2000" dirty="0">
              <a:solidFill>
                <a:schemeClr val="accent1">
                  <a:lumMod val="50000"/>
                </a:schemeClr>
              </a:solidFill>
            </a:endParaRPr>
          </a:p>
        </p:txBody>
      </p:sp>
      <p:graphicFrame>
        <p:nvGraphicFramePr>
          <p:cNvPr id="7" name="Content Placeholder 6">
            <a:extLst>
              <a:ext uri="{FF2B5EF4-FFF2-40B4-BE49-F238E27FC236}">
                <a16:creationId xmlns:a16="http://schemas.microsoft.com/office/drawing/2014/main" id="{5E20D42C-F256-4091-8897-75CE456782CD}"/>
              </a:ext>
            </a:extLst>
          </p:cNvPr>
          <p:cNvGraphicFramePr>
            <a:graphicFrameLocks noGrp="1"/>
          </p:cNvGraphicFramePr>
          <p:nvPr>
            <p:ph idx="1"/>
          </p:nvPr>
        </p:nvGraphicFramePr>
        <p:xfrm>
          <a:off x="618978" y="1924050"/>
          <a:ext cx="9277497" cy="4475974"/>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2">
            <a:extLst>
              <a:ext uri="{FF2B5EF4-FFF2-40B4-BE49-F238E27FC236}">
                <a16:creationId xmlns:a16="http://schemas.microsoft.com/office/drawing/2014/main" id="{296C076F-446D-482A-9D7B-8206036E1B91}"/>
              </a:ext>
            </a:extLst>
          </p:cNvPr>
          <p:cNvSpPr>
            <a:spLocks noChangeArrowheads="1"/>
          </p:cNvSpPr>
          <p:nvPr/>
        </p:nvSpPr>
        <p:spPr bwMode="auto">
          <a:xfrm>
            <a:off x="2047875" y="2476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a:extLst>
              <a:ext uri="{FF2B5EF4-FFF2-40B4-BE49-F238E27FC236}">
                <a16:creationId xmlns:a16="http://schemas.microsoft.com/office/drawing/2014/main" id="{71A7CC3A-8729-4A4F-8F1E-A795BB451725}"/>
              </a:ext>
            </a:extLst>
          </p:cNvPr>
          <p:cNvSpPr>
            <a:spLocks noChangeArrowheads="1"/>
          </p:cNvSpPr>
          <p:nvPr/>
        </p:nvSpPr>
        <p:spPr bwMode="auto">
          <a:xfrm>
            <a:off x="2047875" y="5799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Chart 8">
            <a:extLst>
              <a:ext uri="{FF2B5EF4-FFF2-40B4-BE49-F238E27FC236}">
                <a16:creationId xmlns:a16="http://schemas.microsoft.com/office/drawing/2014/main" id="{368594A9-1FC9-46AF-B061-E12B4FBFDEB4}"/>
              </a:ext>
            </a:extLst>
          </p:cNvPr>
          <p:cNvGraphicFramePr/>
          <p:nvPr/>
        </p:nvGraphicFramePr>
        <p:xfrm>
          <a:off x="748145" y="1149935"/>
          <a:ext cx="8839199" cy="5417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86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627653"/>
          </a:xfrm>
        </p:spPr>
        <p:txBody>
          <a:bodyPr>
            <a:noAutofit/>
          </a:bodyPr>
          <a:lstStyle/>
          <a:p>
            <a:r>
              <a:rPr lang="en-GB" b="1" dirty="0">
                <a:solidFill>
                  <a:schemeClr val="accent1">
                    <a:lumMod val="50000"/>
                  </a:schemeClr>
                </a:solidFill>
                <a:latin typeface="+mn-lt"/>
                <a:cs typeface="Arial" panose="020B0604020202020204" pitchFamily="34" charset="0"/>
              </a:rPr>
              <a:t>Consent</a:t>
            </a:r>
          </a:p>
        </p:txBody>
      </p:sp>
      <p:sp>
        <p:nvSpPr>
          <p:cNvPr id="3" name="Content Placeholder 2"/>
          <p:cNvSpPr>
            <a:spLocks noGrp="1"/>
          </p:cNvSpPr>
          <p:nvPr>
            <p:ph idx="1"/>
          </p:nvPr>
        </p:nvSpPr>
        <p:spPr>
          <a:xfrm>
            <a:off x="838200" y="1062446"/>
            <a:ext cx="8758561" cy="5507030"/>
          </a:xfrm>
        </p:spPr>
        <p:txBody>
          <a:bodyPr>
            <a:normAutofit lnSpcReduction="10000"/>
          </a:bodyPr>
          <a:lstStyle/>
          <a:p>
            <a:pPr marL="0" indent="0">
              <a:lnSpc>
                <a:spcPct val="107000"/>
              </a:lnSpc>
              <a:spcAft>
                <a:spcPts val="800"/>
              </a:spcAft>
              <a:buNone/>
            </a:pPr>
            <a:r>
              <a:rPr lang="en-GB" sz="1800" dirty="0">
                <a:effectLst/>
                <a:ea typeface="Calibri" panose="020F0502020204030204" pitchFamily="34" charset="0"/>
                <a:cs typeface="Arial" panose="020B0604020202020204" pitchFamily="34" charset="0"/>
              </a:rPr>
              <a:t>Consent is not required for referrals to the SET or SERAC. If someone is currently being exploited of held in slavery, there are likely to be elements of coercion and control. Should consent be sought to refer, the potential victim may disclose this to their exploiter, placing them at risk of harm or trafficking.</a:t>
            </a:r>
          </a:p>
          <a:p>
            <a:pPr marL="0" indent="0">
              <a:lnSpc>
                <a:spcPct val="107000"/>
              </a:lnSpc>
              <a:spcAft>
                <a:spcPts val="800"/>
              </a:spcAft>
              <a:buNone/>
            </a:pPr>
            <a:r>
              <a:rPr lang="en-GB" sz="1800" dirty="0">
                <a:effectLst/>
                <a:ea typeface="Calibri" panose="020F0502020204030204" pitchFamily="34" charset="0"/>
                <a:cs typeface="Arial" panose="020B0604020202020204" pitchFamily="34" charset="0"/>
              </a:rPr>
              <a:t>The legal basis under which such information can be shared for the purposes of safeguarding is covered mainly through:</a:t>
            </a:r>
          </a:p>
          <a:p>
            <a:pPr lvl="0">
              <a:buFont typeface="Wingdings" panose="05000000000000000000" pitchFamily="2" charset="2"/>
              <a:buChar char="Ø"/>
            </a:pPr>
            <a:r>
              <a:rPr lang="en-GB" sz="1800" dirty="0">
                <a:effectLst/>
                <a:ea typeface="Calibri" panose="020F0502020204030204" pitchFamily="34" charset="0"/>
                <a:cs typeface="Arial" panose="020B0604020202020204" pitchFamily="34" charset="0"/>
              </a:rPr>
              <a:t>Prevention and detection of crime </a:t>
            </a:r>
            <a:r>
              <a:rPr lang="en-GB" sz="1800" i="1" dirty="0">
                <a:effectLst/>
                <a:ea typeface="Calibri" panose="020F0502020204030204" pitchFamily="34" charset="0"/>
                <a:cs typeface="Arial" panose="020B0604020202020204" pitchFamily="34" charset="0"/>
              </a:rPr>
              <a:t>(s.115 Crime and Disorder Act 1998)</a:t>
            </a:r>
          </a:p>
          <a:p>
            <a:pPr lvl="0">
              <a:buFont typeface="Wingdings" panose="05000000000000000000" pitchFamily="2" charset="2"/>
              <a:buChar char="Ø"/>
            </a:pPr>
            <a:r>
              <a:rPr lang="en-GB" sz="1800" dirty="0">
                <a:effectLst/>
                <a:ea typeface="Calibri" panose="020F0502020204030204" pitchFamily="34" charset="0"/>
                <a:cs typeface="Arial" panose="020B0604020202020204" pitchFamily="34" charset="0"/>
              </a:rPr>
              <a:t>To protect victim or others from serious harm or matter of life or death</a:t>
            </a:r>
            <a:r>
              <a:rPr lang="en-GB" sz="1800" cap="all" dirty="0">
                <a:effectLst/>
                <a:ea typeface="Calibri" panose="020F0502020204030204" pitchFamily="34" charset="0"/>
                <a:cs typeface="Arial" panose="020B0604020202020204" pitchFamily="34" charset="0"/>
              </a:rPr>
              <a:t> </a:t>
            </a:r>
            <a:r>
              <a:rPr lang="en-GB" sz="1800" i="1" cap="all" dirty="0">
                <a:effectLst/>
                <a:ea typeface="Calibri" panose="020F0502020204030204" pitchFamily="34" charset="0"/>
                <a:cs typeface="Arial" panose="020B0604020202020204" pitchFamily="34" charset="0"/>
              </a:rPr>
              <a:t>(</a:t>
            </a:r>
            <a:r>
              <a:rPr lang="en-GB" sz="1800" i="1" dirty="0">
                <a:effectLst/>
                <a:ea typeface="Calibri" panose="020F0502020204030204" pitchFamily="34" charset="0"/>
                <a:cs typeface="Arial" panose="020B0604020202020204" pitchFamily="34" charset="0"/>
              </a:rPr>
              <a:t>GDPR art.6 &amp; 9</a:t>
            </a:r>
            <a:r>
              <a:rPr lang="en-GB" sz="1800" i="1" cap="all" dirty="0">
                <a:effectLst/>
                <a:ea typeface="Calibri" panose="020F0502020204030204" pitchFamily="34" charset="0"/>
                <a:cs typeface="Arial" panose="020B0604020202020204" pitchFamily="34" charset="0"/>
              </a:rPr>
              <a:t>)  </a:t>
            </a:r>
            <a:endParaRPr lang="en-GB" sz="1800" i="1" dirty="0">
              <a:effectLst/>
              <a:ea typeface="Calibri" panose="020F0502020204030204" pitchFamily="34" charset="0"/>
              <a:cs typeface="Arial" panose="020B0604020202020204" pitchFamily="34" charset="0"/>
            </a:endParaRPr>
          </a:p>
          <a:p>
            <a:pPr lvl="0">
              <a:buFont typeface="Wingdings" panose="05000000000000000000" pitchFamily="2" charset="2"/>
              <a:buChar char="Ø"/>
            </a:pPr>
            <a:r>
              <a:rPr lang="en-GB" sz="1800" dirty="0">
                <a:effectLst/>
                <a:ea typeface="Calibri" panose="020F0502020204030204" pitchFamily="34" charset="0"/>
                <a:cs typeface="Arial" panose="020B0604020202020204" pitchFamily="34" charset="0"/>
              </a:rPr>
              <a:t>For a public task </a:t>
            </a:r>
            <a:r>
              <a:rPr lang="en-GB" sz="1800" i="1" dirty="0">
                <a:effectLst/>
                <a:ea typeface="Calibri" panose="020F0502020204030204" pitchFamily="34" charset="0"/>
                <a:cs typeface="Arial" panose="020B0604020202020204" pitchFamily="34" charset="0"/>
              </a:rPr>
              <a:t>(vital interests - usually bringing perpetrators to justice)</a:t>
            </a:r>
          </a:p>
          <a:p>
            <a:pPr lvl="0">
              <a:buFont typeface="Wingdings" panose="05000000000000000000" pitchFamily="2" charset="2"/>
              <a:buChar char="Ø"/>
            </a:pPr>
            <a:r>
              <a:rPr lang="en-GB" sz="1800" dirty="0">
                <a:effectLst/>
                <a:ea typeface="Calibri" panose="020F0502020204030204" pitchFamily="34" charset="0"/>
                <a:cs typeface="Arial" panose="020B0604020202020204" pitchFamily="34" charset="0"/>
              </a:rPr>
              <a:t>Right to be free from torture or inhuman or degrading treatment </a:t>
            </a:r>
            <a:r>
              <a:rPr lang="en-GB" sz="1800" i="1" dirty="0">
                <a:effectLst/>
                <a:ea typeface="Calibri" panose="020F0502020204030204" pitchFamily="34" charset="0"/>
                <a:cs typeface="Arial" panose="020B0604020202020204" pitchFamily="34" charset="0"/>
              </a:rPr>
              <a:t>(Human Rights Act, Articles 2 &amp; 3)</a:t>
            </a:r>
          </a:p>
          <a:p>
            <a:pPr lvl="0">
              <a:buFont typeface="Wingdings" panose="05000000000000000000" pitchFamily="2" charset="2"/>
              <a:buChar char="Ø"/>
            </a:pPr>
            <a:r>
              <a:rPr lang="en-GB" sz="1800" dirty="0">
                <a:effectLst/>
                <a:ea typeface="Calibri" panose="020F0502020204030204" pitchFamily="34" charset="0"/>
                <a:cs typeface="Arial" panose="020B0604020202020204" pitchFamily="34" charset="0"/>
              </a:rPr>
              <a:t>Prevention of Abuse and Neglect </a:t>
            </a:r>
            <a:r>
              <a:rPr lang="en-GB" sz="1800" i="1" dirty="0">
                <a:effectLst/>
                <a:ea typeface="Calibri" panose="020F0502020204030204" pitchFamily="34" charset="0"/>
                <a:cs typeface="Arial" panose="020B0604020202020204" pitchFamily="34" charset="0"/>
              </a:rPr>
              <a:t>(The Care Act 2014)</a:t>
            </a:r>
          </a:p>
          <a:p>
            <a:pPr marL="0" indent="0">
              <a:lnSpc>
                <a:spcPct val="107000"/>
              </a:lnSpc>
              <a:spcAft>
                <a:spcPts val="800"/>
              </a:spcAft>
              <a:buNone/>
            </a:pPr>
            <a:r>
              <a:rPr lang="en-GB" sz="1800" dirty="0">
                <a:effectLst/>
                <a:ea typeface="Calibri" panose="020F0502020204030204" pitchFamily="34" charset="0"/>
                <a:cs typeface="Arial" panose="020B0604020202020204" pitchFamily="34" charset="0"/>
              </a:rPr>
              <a:t>There may be other legal basis on specifics of individual cases (FGM, forced marriage, child protection etc). </a:t>
            </a:r>
          </a:p>
          <a:p>
            <a:pPr marL="0" indent="0">
              <a:buNone/>
            </a:pPr>
            <a:endParaRPr lang="en-GB" sz="2400" dirty="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63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627653"/>
          </a:xfrm>
        </p:spPr>
        <p:txBody>
          <a:bodyPr>
            <a:noAutofit/>
          </a:bodyPr>
          <a:lstStyle/>
          <a:p>
            <a:r>
              <a:rPr lang="en-GB" sz="4000" b="1" dirty="0">
                <a:solidFill>
                  <a:schemeClr val="accent2">
                    <a:lumMod val="50000"/>
                  </a:schemeClr>
                </a:solidFill>
                <a:cs typeface="Arial" panose="020B0604020202020204" pitchFamily="34" charset="0"/>
              </a:rPr>
              <a:t>Case Studies</a:t>
            </a:r>
          </a:p>
        </p:txBody>
      </p:sp>
      <p:sp>
        <p:nvSpPr>
          <p:cNvPr id="3" name="Content Placeholder 2"/>
          <p:cNvSpPr>
            <a:spLocks noGrp="1"/>
          </p:cNvSpPr>
          <p:nvPr>
            <p:ph idx="1"/>
          </p:nvPr>
        </p:nvSpPr>
        <p:spPr>
          <a:xfrm>
            <a:off x="838200" y="1257754"/>
            <a:ext cx="10515600" cy="5114517"/>
          </a:xfrm>
        </p:spPr>
        <p:txBody>
          <a:bodyPr>
            <a:normAutofit/>
          </a:bodyPr>
          <a:lstStyle/>
          <a:p>
            <a:pPr lvl="0">
              <a:buFont typeface="Wingdings" panose="05000000000000000000" pitchFamily="2" charset="2"/>
              <a:buChar char="Ø"/>
            </a:pPr>
            <a:r>
              <a:rPr lang="en-GB" sz="2400" dirty="0">
                <a:effectLst/>
                <a:ea typeface="Calibri" panose="020F0502020204030204" pitchFamily="34" charset="0"/>
                <a:cs typeface="Arial" panose="020B0604020202020204" pitchFamily="34" charset="0"/>
              </a:rPr>
              <a:t>Case 1 – ‘Low </a:t>
            </a:r>
            <a:r>
              <a:rPr lang="en-GB" sz="2400" dirty="0">
                <a:ea typeface="Calibri" panose="020F0502020204030204" pitchFamily="34" charset="0"/>
                <a:cs typeface="Arial" panose="020B0604020202020204" pitchFamily="34" charset="0"/>
              </a:rPr>
              <a:t>L</a:t>
            </a:r>
            <a:r>
              <a:rPr lang="en-GB" sz="2400" dirty="0">
                <a:effectLst/>
                <a:ea typeface="Calibri" panose="020F0502020204030204" pitchFamily="34" charset="0"/>
                <a:cs typeface="Arial" panose="020B0604020202020204" pitchFamily="34" charset="0"/>
              </a:rPr>
              <a:t>evel’ F</a:t>
            </a:r>
            <a:r>
              <a:rPr lang="en-GB" sz="2400" dirty="0">
                <a:ea typeface="Calibri" panose="020F0502020204030204" pitchFamily="34" charset="0"/>
                <a:cs typeface="Arial" panose="020B0604020202020204" pitchFamily="34" charset="0"/>
              </a:rPr>
              <a:t>inancial Exploitation</a:t>
            </a:r>
          </a:p>
          <a:p>
            <a:pPr lvl="0">
              <a:buFont typeface="Wingdings" panose="05000000000000000000" pitchFamily="2" charset="2"/>
              <a:buChar char="Ø"/>
            </a:pPr>
            <a:endParaRPr lang="en-GB" sz="2400" dirty="0">
              <a:ea typeface="Calibri" panose="020F0502020204030204" pitchFamily="34" charset="0"/>
              <a:cs typeface="Arial" panose="020B0604020202020204" pitchFamily="34" charset="0"/>
            </a:endParaRPr>
          </a:p>
          <a:p>
            <a:pPr lvl="0">
              <a:buFont typeface="Wingdings" panose="05000000000000000000" pitchFamily="2" charset="2"/>
              <a:buChar char="Ø"/>
            </a:pPr>
            <a:r>
              <a:rPr lang="en-GB" sz="2400" dirty="0">
                <a:effectLst/>
                <a:ea typeface="Calibri" panose="020F0502020204030204" pitchFamily="34" charset="0"/>
                <a:cs typeface="Arial" panose="020B0604020202020204" pitchFamily="34" charset="0"/>
              </a:rPr>
              <a:t>Case 2 – Criminal Exploitation &amp; Cuckooing case of male with hereditary 			brain condition </a:t>
            </a:r>
          </a:p>
          <a:p>
            <a:pPr lvl="0">
              <a:buFont typeface="Wingdings" panose="05000000000000000000" pitchFamily="2" charset="2"/>
              <a:buChar char="Ø"/>
            </a:pPr>
            <a:endParaRPr lang="en-GB" sz="2400" dirty="0">
              <a:ea typeface="Calibri" panose="020F0502020204030204" pitchFamily="34" charset="0"/>
              <a:cs typeface="Arial" panose="020B0604020202020204" pitchFamily="34" charset="0"/>
            </a:endParaRPr>
          </a:p>
          <a:p>
            <a:pPr lvl="0">
              <a:buFont typeface="Wingdings" panose="05000000000000000000" pitchFamily="2" charset="2"/>
              <a:buChar char="Ø"/>
            </a:pPr>
            <a:r>
              <a:rPr lang="en-GB" sz="2400" dirty="0">
                <a:effectLst/>
                <a:ea typeface="Calibri" panose="020F0502020204030204" pitchFamily="34" charset="0"/>
                <a:cs typeface="Arial" panose="020B0604020202020204" pitchFamily="34" charset="0"/>
              </a:rPr>
              <a:t>Case 3 – Domestic Servitude (ASC assessment involvement) </a:t>
            </a:r>
          </a:p>
          <a:p>
            <a:pPr lvl="0">
              <a:buFont typeface="Wingdings" panose="05000000000000000000" pitchFamily="2" charset="2"/>
              <a:buChar char="Ø"/>
            </a:pPr>
            <a:endParaRPr lang="en-GB" sz="2800" dirty="0">
              <a:cs typeface="Arial" panose="020B0604020202020204" pitchFamily="34" charset="0"/>
            </a:endParaRPr>
          </a:p>
          <a:p>
            <a:pPr marL="0" indent="0">
              <a:buNone/>
            </a:pPr>
            <a:endParaRPr lang="en-GB" sz="2400" dirty="0">
              <a:latin typeface="+mj-lt"/>
              <a:cs typeface="Arial" panose="020B0604020202020204" pitchFamily="34" charset="0"/>
            </a:endParaRPr>
          </a:p>
        </p:txBody>
      </p:sp>
    </p:spTree>
    <p:extLst>
      <p:ext uri="{BB962C8B-B14F-4D97-AF65-F5344CB8AC3E}">
        <p14:creationId xmlns:p14="http://schemas.microsoft.com/office/powerpoint/2010/main" val="2012710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793632"/>
            <a:ext cx="7162800" cy="2669577"/>
          </a:xfrm>
          <a:prstGeom prst="rect">
            <a:avLst/>
          </a:prstGeom>
        </p:spPr>
        <p:txBody>
          <a:bodyPr wrap="square">
            <a:spAutoFit/>
          </a:bodyPr>
          <a:lstStyle/>
          <a:p>
            <a:pPr>
              <a:lnSpc>
                <a:spcPct val="106000"/>
              </a:lnSpc>
              <a:spcAft>
                <a:spcPts val="0"/>
              </a:spcAft>
            </a:pPr>
            <a:r>
              <a:rPr lang="en-GB" sz="3600" b="1" dirty="0">
                <a:solidFill>
                  <a:schemeClr val="accent1">
                    <a:lumMod val="50000"/>
                  </a:schemeClr>
                </a:solidFill>
                <a:latin typeface="+mj-lt"/>
                <a:ea typeface="Calibri" panose="020F0502020204030204" pitchFamily="34" charset="0"/>
                <a:cs typeface="Times New Roman" panose="02020603050405020304" pitchFamily="18" charset="0"/>
              </a:rPr>
              <a:t>Contact Details</a:t>
            </a:r>
            <a:endParaRPr lang="en-GB" sz="3600" dirty="0">
              <a:solidFill>
                <a:schemeClr val="accent1">
                  <a:lumMod val="50000"/>
                </a:schemeClr>
              </a:solidFill>
              <a:effectLst/>
              <a:latin typeface="+mj-lt"/>
              <a:ea typeface="Calibri" panose="020F0502020204030204" pitchFamily="34" charset="0"/>
              <a:cs typeface="Times New Roman" panose="02020603050405020304" pitchFamily="18" charset="0"/>
            </a:endParaRPr>
          </a:p>
          <a:p>
            <a:pPr>
              <a:lnSpc>
                <a:spcPct val="106000"/>
              </a:lnSpc>
              <a:spcAft>
                <a:spcPts val="0"/>
              </a:spcAft>
            </a:pPr>
            <a:r>
              <a:rPr lang="en-GB" sz="3600" b="1" dirty="0">
                <a:latin typeface="+mj-lt"/>
                <a:ea typeface="Calibri" panose="020F0502020204030204" pitchFamily="34" charset="0"/>
                <a:cs typeface="Times New Roman" panose="02020603050405020304" pitchFamily="18" charset="0"/>
              </a:rPr>
              <a:t> </a:t>
            </a:r>
            <a:endParaRPr lang="en-GB" sz="3600" dirty="0">
              <a:effectLst/>
              <a:latin typeface="+mj-lt"/>
              <a:ea typeface="Calibri" panose="020F0502020204030204" pitchFamily="34" charset="0"/>
              <a:cs typeface="Times New Roman" panose="02020603050405020304" pitchFamily="18" charset="0"/>
            </a:endParaRPr>
          </a:p>
          <a:p>
            <a:pPr>
              <a:lnSpc>
                <a:spcPct val="106000"/>
              </a:lnSpc>
              <a:spcAft>
                <a:spcPts val="0"/>
              </a:spcAft>
            </a:pPr>
            <a:r>
              <a:rPr lang="en-GB" sz="3600" dirty="0">
                <a:latin typeface="+mj-lt"/>
                <a:ea typeface="Calibri" panose="020F0502020204030204" pitchFamily="34" charset="0"/>
                <a:cs typeface="Times New Roman" panose="02020603050405020304" pitchFamily="18" charset="0"/>
              </a:rPr>
              <a:t>MSVP@nottinghamcity.gov.uk</a:t>
            </a:r>
            <a:endParaRPr lang="en-GB" sz="3600" dirty="0">
              <a:effectLst/>
              <a:latin typeface="+mj-lt"/>
              <a:ea typeface="Calibri" panose="020F0502020204030204" pitchFamily="34" charset="0"/>
              <a:cs typeface="Times New Roman" panose="02020603050405020304" pitchFamily="18" charset="0"/>
            </a:endParaRPr>
          </a:p>
          <a:p>
            <a:pPr>
              <a:lnSpc>
                <a:spcPct val="106000"/>
              </a:lnSpc>
              <a:spcAft>
                <a:spcPts val="0"/>
              </a:spcAft>
            </a:pPr>
            <a:r>
              <a:rPr lang="en-GB" sz="3200" dirty="0">
                <a:latin typeface="Arial" panose="020B0604020202020204" pitchFamily="34" charset="0"/>
                <a:ea typeface="Calibri" panose="020F0502020204030204" pitchFamily="34" charset="0"/>
                <a:cs typeface="Times New Roman" panose="02020603050405020304" pitchFamily="18" charset="0"/>
              </a:rPr>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813511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10208</TotalTime>
  <Words>285</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Trebuchet MS</vt:lpstr>
      <vt:lpstr>Wingdings</vt:lpstr>
      <vt:lpstr>Wingdings 3</vt:lpstr>
      <vt:lpstr>Facet</vt:lpstr>
      <vt:lpstr>PowerPoint Presentation</vt:lpstr>
      <vt:lpstr>PowerPoint Presentation</vt:lpstr>
      <vt:lpstr>Service Offer</vt:lpstr>
      <vt:lpstr>PowerPoint Presentation</vt:lpstr>
      <vt:lpstr>PowerPoint Presentation</vt:lpstr>
      <vt:lpstr>Consent</vt:lpstr>
      <vt:lpstr>Case Studies</vt:lpstr>
      <vt:lpstr>PowerPoint Presentation</vt:lpstr>
    </vt:vector>
  </TitlesOfParts>
  <Company>Nottingham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Authority</dc:title>
  <dc:creator>Jane Paling</dc:creator>
  <cp:lastModifiedBy>Jane Paling</cp:lastModifiedBy>
  <cp:revision>188</cp:revision>
  <cp:lastPrinted>2019-11-26T13:45:56Z</cp:lastPrinted>
  <dcterms:created xsi:type="dcterms:W3CDTF">2018-10-12T11:53:22Z</dcterms:created>
  <dcterms:modified xsi:type="dcterms:W3CDTF">2025-04-16T16:02:47Z</dcterms:modified>
</cp:coreProperties>
</file>