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C01325-922A-4D9D-BA23-CB6B0F6BE11A}" v="4" dt="2024-09-24T12:05:51.3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5" d="100"/>
          <a:sy n="75" d="100"/>
        </p:scale>
        <p:origin x="60" y="11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PBELL, Mark (NHS NOTTINGHAM AND NOTTINGHAMSHIRE ICB - 02Q)" userId="ae722a6e-e211-490f-bd17-897026ac444c" providerId="ADAL" clId="{84C01325-922A-4D9D-BA23-CB6B0F6BE11A}"/>
    <pc:docChg chg="custSel modSld">
      <pc:chgData name="CAMPBELL, Mark (NHS NOTTINGHAM AND NOTTINGHAMSHIRE ICB - 02Q)" userId="ae722a6e-e211-490f-bd17-897026ac444c" providerId="ADAL" clId="{84C01325-922A-4D9D-BA23-CB6B0F6BE11A}" dt="2024-09-24T13:23:31.595" v="1411" actId="20577"/>
      <pc:docMkLst>
        <pc:docMk/>
      </pc:docMkLst>
      <pc:sldChg chg="delSp modSp mod">
        <pc:chgData name="CAMPBELL, Mark (NHS NOTTINGHAM AND NOTTINGHAMSHIRE ICB - 02Q)" userId="ae722a6e-e211-490f-bd17-897026ac444c" providerId="ADAL" clId="{84C01325-922A-4D9D-BA23-CB6B0F6BE11A}" dt="2024-09-24T13:23:31.595" v="1411" actId="20577"/>
        <pc:sldMkLst>
          <pc:docMk/>
          <pc:sldMk cId="0" sldId="258"/>
        </pc:sldMkLst>
        <pc:spChg chg="mod">
          <ac:chgData name="CAMPBELL, Mark (NHS NOTTINGHAM AND NOTTINGHAMSHIRE ICB - 02Q)" userId="ae722a6e-e211-490f-bd17-897026ac444c" providerId="ADAL" clId="{84C01325-922A-4D9D-BA23-CB6B0F6BE11A}" dt="2024-09-24T11:59:52.266" v="688" actId="6549"/>
          <ac:spMkLst>
            <pc:docMk/>
            <pc:sldMk cId="0" sldId="258"/>
            <ac:spMk id="3" creationId="{46D3F39F-5BD2-0D2C-6B34-809039DDA88B}"/>
          </ac:spMkLst>
        </pc:spChg>
        <pc:spChg chg="mod">
          <ac:chgData name="CAMPBELL, Mark (NHS NOTTINGHAM AND NOTTINGHAMSHIRE ICB - 02Q)" userId="ae722a6e-e211-490f-bd17-897026ac444c" providerId="ADAL" clId="{84C01325-922A-4D9D-BA23-CB6B0F6BE11A}" dt="2024-09-24T12:06:05.727" v="1286" actId="1076"/>
          <ac:spMkLst>
            <pc:docMk/>
            <pc:sldMk cId="0" sldId="258"/>
            <ac:spMk id="4" creationId="{9F37D306-55B7-FAE7-700E-78A0F3A2BA5F}"/>
          </ac:spMkLst>
        </pc:spChg>
        <pc:spChg chg="mod">
          <ac:chgData name="CAMPBELL, Mark (NHS NOTTINGHAM AND NOTTINGHAMSHIRE ICB - 02Q)" userId="ae722a6e-e211-490f-bd17-897026ac444c" providerId="ADAL" clId="{84C01325-922A-4D9D-BA23-CB6B0F6BE11A}" dt="2024-09-24T12:05:12.555" v="1283" actId="20577"/>
          <ac:spMkLst>
            <pc:docMk/>
            <pc:sldMk cId="0" sldId="258"/>
            <ac:spMk id="5" creationId="{27B9D8A9-D2B0-A11A-0CD6-38974F536A73}"/>
          </ac:spMkLst>
        </pc:spChg>
        <pc:spChg chg="mod">
          <ac:chgData name="CAMPBELL, Mark (NHS NOTTINGHAM AND NOTTINGHAMSHIRE ICB - 02Q)" userId="ae722a6e-e211-490f-bd17-897026ac444c" providerId="ADAL" clId="{84C01325-922A-4D9D-BA23-CB6B0F6BE11A}" dt="2024-09-24T13:23:31.595" v="1411" actId="20577"/>
          <ac:spMkLst>
            <pc:docMk/>
            <pc:sldMk cId="0" sldId="258"/>
            <ac:spMk id="6" creationId="{69CBB68C-CB88-C25A-86F1-508EE9A2B9CC}"/>
          </ac:spMkLst>
        </pc:spChg>
        <pc:spChg chg="mod">
          <ac:chgData name="CAMPBELL, Mark (NHS NOTTINGHAM AND NOTTINGHAMSHIRE ICB - 02Q)" userId="ae722a6e-e211-490f-bd17-897026ac444c" providerId="ADAL" clId="{84C01325-922A-4D9D-BA23-CB6B0F6BE11A}" dt="2024-09-24T12:00:07.846" v="690" actId="33524"/>
          <ac:spMkLst>
            <pc:docMk/>
            <pc:sldMk cId="0" sldId="258"/>
            <ac:spMk id="7" creationId="{A6963ABF-1724-3DDE-A588-F6AC7889FF8A}"/>
          </ac:spMkLst>
        </pc:spChg>
        <pc:spChg chg="mod">
          <ac:chgData name="CAMPBELL, Mark (NHS NOTTINGHAM AND NOTTINGHAMSHIRE ICB - 02Q)" userId="ae722a6e-e211-490f-bd17-897026ac444c" providerId="ADAL" clId="{84C01325-922A-4D9D-BA23-CB6B0F6BE11A}" dt="2024-09-24T10:25:52.507" v="42" actId="20577"/>
          <ac:spMkLst>
            <pc:docMk/>
            <pc:sldMk cId="0" sldId="258"/>
            <ac:spMk id="8" creationId="{5067F03F-9D43-D7D1-0DC2-66CDCEB972EE}"/>
          </ac:spMkLst>
        </pc:spChg>
        <pc:spChg chg="mod">
          <ac:chgData name="CAMPBELL, Mark (NHS NOTTINGHAM AND NOTTINGHAMSHIRE ICB - 02Q)" userId="ae722a6e-e211-490f-bd17-897026ac444c" providerId="ADAL" clId="{84C01325-922A-4D9D-BA23-CB6B0F6BE11A}" dt="2024-09-24T13:22:59.641" v="1375" actId="20577"/>
          <ac:spMkLst>
            <pc:docMk/>
            <pc:sldMk cId="0" sldId="258"/>
            <ac:spMk id="9" creationId="{21042F28-B625-2AB5-EFDB-31B78A625BD1}"/>
          </ac:spMkLst>
        </pc:spChg>
        <pc:spChg chg="del mod">
          <ac:chgData name="CAMPBELL, Mark (NHS NOTTINGHAM AND NOTTINGHAMSHIRE ICB - 02Q)" userId="ae722a6e-e211-490f-bd17-897026ac444c" providerId="ADAL" clId="{84C01325-922A-4D9D-BA23-CB6B0F6BE11A}" dt="2024-09-24T10:35:31.166" v="141" actId="478"/>
          <ac:spMkLst>
            <pc:docMk/>
            <pc:sldMk cId="0" sldId="258"/>
            <ac:spMk id="11" creationId="{94A60895-A659-7DB8-2320-C0798382644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394D1F-AF4A-4112-A8B7-36A11CB7E47A}" type="datetimeFigureOut">
              <a:rPr lang="en-GB" smtClean="0"/>
              <a:t>24/09/2024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AFE2C5-98BE-485B-B02A-816B34EF6D3F}" type="slidenum">
              <a:rPr lang="en-GB" smtClean="0"/>
              <a:t>‹#›</a:t>
            </a:fld>
            <a:endParaRPr lang="en-GB"/>
          </a:p>
        </p:txBody>
      </p:sp>
    </p:spTree>
    <p:extLst>
      <p:ext uri="{BB962C8B-B14F-4D97-AF65-F5344CB8AC3E}">
        <p14:creationId xmlns:p14="http://schemas.microsoft.com/office/powerpoint/2010/main" val="3508683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D2C347A-34B1-D0B0-BEF2-875BEB585967}"/>
              </a:ext>
            </a:extLst>
          </p:cNvPr>
          <p:cNvSpPr>
            <a:spLocks noGrp="1" noRot="1" noChangeAspect="1"/>
          </p:cNvSpPr>
          <p:nvPr>
            <p:ph type="sldImg"/>
          </p:nvPr>
        </p:nvSpPr>
        <p:spPr>
          <a:xfrm>
            <a:off x="382588" y="687388"/>
            <a:ext cx="6091237" cy="3427412"/>
          </a:xfrm>
          <a:ln w="12701">
            <a:solidFill>
              <a:srgbClr val="000000"/>
            </a:solidFill>
            <a:prstDash val="solid"/>
            <a:miter/>
          </a:ln>
        </p:spPr>
      </p:sp>
      <p:sp>
        <p:nvSpPr>
          <p:cNvPr id="3" name="Rectangle 3">
            <a:extLst>
              <a:ext uri="{FF2B5EF4-FFF2-40B4-BE49-F238E27FC236}">
                <a16:creationId xmlns:a16="http://schemas.microsoft.com/office/drawing/2014/main" id="{FE01316E-2B7D-1836-35D3-4F260851FD2E}"/>
              </a:ext>
            </a:extLst>
          </p:cNvPr>
          <p:cNvSpPr txBox="1">
            <a:spLocks noGrp="1"/>
          </p:cNvSpPr>
          <p:nvPr>
            <p:ph type="body" sz="quarter" idx="1"/>
          </p:nvPr>
        </p:nvSpPr>
        <p:spPr>
          <a:xfrm>
            <a:off x="685479" y="4344286"/>
            <a:ext cx="5487040" cy="4112157"/>
          </a:xfrm>
        </p:spPr>
        <p:txBody>
          <a:bodyPr lIns="91110" tIns="45555" rIns="91110" bIns="45555"/>
          <a:lstStyle/>
          <a:p>
            <a:pPr lvl="0"/>
            <a:r>
              <a:rPr lang="en-US"/>
              <a:t>*Opportunity Nottingham estimate that 5,000 people in the City face two our more source of multiple disadvantage. They estimate that approximately 1,900 face three or more and approximately 300 face four sources of disadvantage. We may chose to narrow our focus to 3+ in the early stages</a:t>
            </a:r>
          </a:p>
          <a:p>
            <a:pPr lvl="0"/>
            <a:r>
              <a:rPr lang="en-US"/>
              <a:t>**</a:t>
            </a:r>
            <a:r>
              <a:rPr lang="en-GB"/>
              <a:t>No official sources of data exist for life expectancy specifically in relation to people facing SMD, but it is almost certainly significantly lower than the national and Nottingham city average. Data from the Fulfilling Lives (SMD) programme shows that as of end of 2018, out 3480 Beneficiaries where data is known 171 have died (Lamb et al., 2019). Locally Opportunity Nottingham data shows to the end of 2018 that 28 Beneficiaries had died since joining the programme. This represents 7.3 percent of all Beneficiaries. The average age of death amongst this group is just 45.04 years of age. </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E25D0-4FB4-489E-5366-D2C2529371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A860E94-C3B8-064D-9A8B-FA271C140F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EE7EDEB-0FFD-56C7-1F19-343BD2552812}"/>
              </a:ext>
            </a:extLst>
          </p:cNvPr>
          <p:cNvSpPr>
            <a:spLocks noGrp="1"/>
          </p:cNvSpPr>
          <p:nvPr>
            <p:ph type="dt" sz="half" idx="10"/>
          </p:nvPr>
        </p:nvSpPr>
        <p:spPr/>
        <p:txBody>
          <a:bodyPr/>
          <a:lstStyle/>
          <a:p>
            <a:fld id="{472ED097-C930-4CA2-AFF3-AB7CBB8898AF}" type="datetimeFigureOut">
              <a:rPr lang="en-GB" smtClean="0"/>
              <a:t>24/09/2024</a:t>
            </a:fld>
            <a:endParaRPr lang="en-GB"/>
          </a:p>
        </p:txBody>
      </p:sp>
      <p:sp>
        <p:nvSpPr>
          <p:cNvPr id="5" name="Footer Placeholder 4">
            <a:extLst>
              <a:ext uri="{FF2B5EF4-FFF2-40B4-BE49-F238E27FC236}">
                <a16:creationId xmlns:a16="http://schemas.microsoft.com/office/drawing/2014/main" id="{9A25D334-0557-C6D9-7A05-D1F56F806E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C130AB-C768-E0D0-1F79-2FCF4582B72B}"/>
              </a:ext>
            </a:extLst>
          </p:cNvPr>
          <p:cNvSpPr>
            <a:spLocks noGrp="1"/>
          </p:cNvSpPr>
          <p:nvPr>
            <p:ph type="sldNum" sz="quarter" idx="12"/>
          </p:nvPr>
        </p:nvSpPr>
        <p:spPr/>
        <p:txBody>
          <a:bodyPr/>
          <a:lstStyle/>
          <a:p>
            <a:fld id="{EBB4086B-5622-4012-B253-CFA5640F24AD}" type="slidenum">
              <a:rPr lang="en-GB" smtClean="0"/>
              <a:t>‹#›</a:t>
            </a:fld>
            <a:endParaRPr lang="en-GB"/>
          </a:p>
        </p:txBody>
      </p:sp>
    </p:spTree>
    <p:extLst>
      <p:ext uri="{BB962C8B-B14F-4D97-AF65-F5344CB8AC3E}">
        <p14:creationId xmlns:p14="http://schemas.microsoft.com/office/powerpoint/2010/main" val="364528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F99CF-56C1-6EEB-E289-025DF4B786B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2F93CE5-9497-31A8-B006-94FC2B7F92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87F8F4-0D06-0018-49AB-1F091F3AA684}"/>
              </a:ext>
            </a:extLst>
          </p:cNvPr>
          <p:cNvSpPr>
            <a:spLocks noGrp="1"/>
          </p:cNvSpPr>
          <p:nvPr>
            <p:ph type="dt" sz="half" idx="10"/>
          </p:nvPr>
        </p:nvSpPr>
        <p:spPr/>
        <p:txBody>
          <a:bodyPr/>
          <a:lstStyle/>
          <a:p>
            <a:fld id="{472ED097-C930-4CA2-AFF3-AB7CBB8898AF}" type="datetimeFigureOut">
              <a:rPr lang="en-GB" smtClean="0"/>
              <a:t>24/09/2024</a:t>
            </a:fld>
            <a:endParaRPr lang="en-GB"/>
          </a:p>
        </p:txBody>
      </p:sp>
      <p:sp>
        <p:nvSpPr>
          <p:cNvPr id="5" name="Footer Placeholder 4">
            <a:extLst>
              <a:ext uri="{FF2B5EF4-FFF2-40B4-BE49-F238E27FC236}">
                <a16:creationId xmlns:a16="http://schemas.microsoft.com/office/drawing/2014/main" id="{D08CF0C1-50E3-564B-9651-3BF4E18DE0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0D29A5-D221-916A-CE81-816D4416DD65}"/>
              </a:ext>
            </a:extLst>
          </p:cNvPr>
          <p:cNvSpPr>
            <a:spLocks noGrp="1"/>
          </p:cNvSpPr>
          <p:nvPr>
            <p:ph type="sldNum" sz="quarter" idx="12"/>
          </p:nvPr>
        </p:nvSpPr>
        <p:spPr/>
        <p:txBody>
          <a:bodyPr/>
          <a:lstStyle/>
          <a:p>
            <a:fld id="{EBB4086B-5622-4012-B253-CFA5640F24AD}" type="slidenum">
              <a:rPr lang="en-GB" smtClean="0"/>
              <a:t>‹#›</a:t>
            </a:fld>
            <a:endParaRPr lang="en-GB"/>
          </a:p>
        </p:txBody>
      </p:sp>
    </p:spTree>
    <p:extLst>
      <p:ext uri="{BB962C8B-B14F-4D97-AF65-F5344CB8AC3E}">
        <p14:creationId xmlns:p14="http://schemas.microsoft.com/office/powerpoint/2010/main" val="1759864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4C7348-CAAC-7991-D91E-458E71A1E81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03D1553-5E69-DE61-D5A5-B498E58835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C46812-6E95-C7A9-8CD2-CB72C21D26EA}"/>
              </a:ext>
            </a:extLst>
          </p:cNvPr>
          <p:cNvSpPr>
            <a:spLocks noGrp="1"/>
          </p:cNvSpPr>
          <p:nvPr>
            <p:ph type="dt" sz="half" idx="10"/>
          </p:nvPr>
        </p:nvSpPr>
        <p:spPr/>
        <p:txBody>
          <a:bodyPr/>
          <a:lstStyle/>
          <a:p>
            <a:fld id="{472ED097-C930-4CA2-AFF3-AB7CBB8898AF}" type="datetimeFigureOut">
              <a:rPr lang="en-GB" smtClean="0"/>
              <a:t>24/09/2024</a:t>
            </a:fld>
            <a:endParaRPr lang="en-GB"/>
          </a:p>
        </p:txBody>
      </p:sp>
      <p:sp>
        <p:nvSpPr>
          <p:cNvPr id="5" name="Footer Placeholder 4">
            <a:extLst>
              <a:ext uri="{FF2B5EF4-FFF2-40B4-BE49-F238E27FC236}">
                <a16:creationId xmlns:a16="http://schemas.microsoft.com/office/drawing/2014/main" id="{7D8F4276-3C89-B15B-247B-FC459E4111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63004C-DB4B-DBEF-E376-D7F98DA87AA6}"/>
              </a:ext>
            </a:extLst>
          </p:cNvPr>
          <p:cNvSpPr>
            <a:spLocks noGrp="1"/>
          </p:cNvSpPr>
          <p:nvPr>
            <p:ph type="sldNum" sz="quarter" idx="12"/>
          </p:nvPr>
        </p:nvSpPr>
        <p:spPr/>
        <p:txBody>
          <a:bodyPr/>
          <a:lstStyle/>
          <a:p>
            <a:fld id="{EBB4086B-5622-4012-B253-CFA5640F24AD}" type="slidenum">
              <a:rPr lang="en-GB" smtClean="0"/>
              <a:t>‹#›</a:t>
            </a:fld>
            <a:endParaRPr lang="en-GB"/>
          </a:p>
        </p:txBody>
      </p:sp>
    </p:spTree>
    <p:extLst>
      <p:ext uri="{BB962C8B-B14F-4D97-AF65-F5344CB8AC3E}">
        <p14:creationId xmlns:p14="http://schemas.microsoft.com/office/powerpoint/2010/main" val="2141886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Messa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6E548-B972-05CC-CE36-B0E6F254D6D0}"/>
              </a:ext>
            </a:extLst>
          </p:cNvPr>
          <p:cNvSpPr txBox="1">
            <a:spLocks noGrp="1"/>
          </p:cNvSpPr>
          <p:nvPr>
            <p:ph type="title"/>
          </p:nvPr>
        </p:nvSpPr>
        <p:spPr>
          <a:xfrm>
            <a:off x="179295" y="483077"/>
            <a:ext cx="10972800" cy="369335"/>
          </a:xfrm>
        </p:spPr>
        <p:txBody>
          <a:bodyPr/>
          <a:lstStyle>
            <a:lvl1pPr>
              <a:defRPr/>
            </a:lvl1pPr>
          </a:lstStyle>
          <a:p>
            <a:pPr lvl="0"/>
            <a:r>
              <a:rPr lang="en-US"/>
              <a:t>Click to edit Master title style</a:t>
            </a:r>
            <a:endParaRPr lang="en-GB"/>
          </a:p>
        </p:txBody>
      </p:sp>
      <p:sp>
        <p:nvSpPr>
          <p:cNvPr id="3" name="Slide Number Placeholder 2">
            <a:extLst>
              <a:ext uri="{FF2B5EF4-FFF2-40B4-BE49-F238E27FC236}">
                <a16:creationId xmlns:a16="http://schemas.microsoft.com/office/drawing/2014/main" id="{F2B012FE-FA0D-A88F-85A4-FBB58B67578B}"/>
              </a:ext>
            </a:extLst>
          </p:cNvPr>
          <p:cNvSpPr txBox="1">
            <a:spLocks noGrp="1"/>
          </p:cNvSpPr>
          <p:nvPr>
            <p:ph type="sldNum" sz="quarter" idx="8"/>
          </p:nvPr>
        </p:nvSpPr>
        <p:spPr>
          <a:xfrm>
            <a:off x="11850276" y="6642951"/>
            <a:ext cx="200911" cy="153884"/>
          </a:xfrm>
        </p:spPr>
        <p:txBody>
          <a:bodyPr/>
          <a:lstStyle>
            <a:lvl1pPr>
              <a:defRPr/>
            </a:lvl1pPr>
          </a:lstStyle>
          <a:p>
            <a:pPr lvl="0"/>
            <a:fld id="{2BBB81D3-E339-4494-910C-43FA1E7697FC}" type="slidenum">
              <a:t>‹#›</a:t>
            </a:fld>
            <a:endParaRPr lang="en-GB"/>
          </a:p>
        </p:txBody>
      </p:sp>
    </p:spTree>
    <p:extLst>
      <p:ext uri="{BB962C8B-B14F-4D97-AF65-F5344CB8AC3E}">
        <p14:creationId xmlns:p14="http://schemas.microsoft.com/office/powerpoint/2010/main" val="116609208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C59C0-9A15-A0D5-81FD-F3F35AD764A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ED6E23C-CAF0-7E37-E38E-230089FD65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1DC149-9D12-5276-5DAB-118C103D0146}"/>
              </a:ext>
            </a:extLst>
          </p:cNvPr>
          <p:cNvSpPr>
            <a:spLocks noGrp="1"/>
          </p:cNvSpPr>
          <p:nvPr>
            <p:ph type="dt" sz="half" idx="10"/>
          </p:nvPr>
        </p:nvSpPr>
        <p:spPr/>
        <p:txBody>
          <a:bodyPr/>
          <a:lstStyle/>
          <a:p>
            <a:fld id="{472ED097-C930-4CA2-AFF3-AB7CBB8898AF}" type="datetimeFigureOut">
              <a:rPr lang="en-GB" smtClean="0"/>
              <a:t>24/09/2024</a:t>
            </a:fld>
            <a:endParaRPr lang="en-GB"/>
          </a:p>
        </p:txBody>
      </p:sp>
      <p:sp>
        <p:nvSpPr>
          <p:cNvPr id="5" name="Footer Placeholder 4">
            <a:extLst>
              <a:ext uri="{FF2B5EF4-FFF2-40B4-BE49-F238E27FC236}">
                <a16:creationId xmlns:a16="http://schemas.microsoft.com/office/drawing/2014/main" id="{582B269C-44E1-98E4-BF58-95E0FAC5A3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636E54-7607-BB71-484F-38D8D73FD956}"/>
              </a:ext>
            </a:extLst>
          </p:cNvPr>
          <p:cNvSpPr>
            <a:spLocks noGrp="1"/>
          </p:cNvSpPr>
          <p:nvPr>
            <p:ph type="sldNum" sz="quarter" idx="12"/>
          </p:nvPr>
        </p:nvSpPr>
        <p:spPr/>
        <p:txBody>
          <a:bodyPr/>
          <a:lstStyle/>
          <a:p>
            <a:fld id="{EBB4086B-5622-4012-B253-CFA5640F24AD}" type="slidenum">
              <a:rPr lang="en-GB" smtClean="0"/>
              <a:t>‹#›</a:t>
            </a:fld>
            <a:endParaRPr lang="en-GB"/>
          </a:p>
        </p:txBody>
      </p:sp>
    </p:spTree>
    <p:extLst>
      <p:ext uri="{BB962C8B-B14F-4D97-AF65-F5344CB8AC3E}">
        <p14:creationId xmlns:p14="http://schemas.microsoft.com/office/powerpoint/2010/main" val="3437789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4870D-8529-0F06-4324-6647F372B1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1F04C69-754E-962C-B504-D24EEF7570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8C99D0-DD6E-D739-3910-58DDFEE7AB49}"/>
              </a:ext>
            </a:extLst>
          </p:cNvPr>
          <p:cNvSpPr>
            <a:spLocks noGrp="1"/>
          </p:cNvSpPr>
          <p:nvPr>
            <p:ph type="dt" sz="half" idx="10"/>
          </p:nvPr>
        </p:nvSpPr>
        <p:spPr/>
        <p:txBody>
          <a:bodyPr/>
          <a:lstStyle/>
          <a:p>
            <a:fld id="{472ED097-C930-4CA2-AFF3-AB7CBB8898AF}" type="datetimeFigureOut">
              <a:rPr lang="en-GB" smtClean="0"/>
              <a:t>24/09/2024</a:t>
            </a:fld>
            <a:endParaRPr lang="en-GB"/>
          </a:p>
        </p:txBody>
      </p:sp>
      <p:sp>
        <p:nvSpPr>
          <p:cNvPr id="5" name="Footer Placeholder 4">
            <a:extLst>
              <a:ext uri="{FF2B5EF4-FFF2-40B4-BE49-F238E27FC236}">
                <a16:creationId xmlns:a16="http://schemas.microsoft.com/office/drawing/2014/main" id="{E9C169B4-5358-D175-6969-C1490B0F02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82E483-4D26-5A53-5691-04B7C7EA9514}"/>
              </a:ext>
            </a:extLst>
          </p:cNvPr>
          <p:cNvSpPr>
            <a:spLocks noGrp="1"/>
          </p:cNvSpPr>
          <p:nvPr>
            <p:ph type="sldNum" sz="quarter" idx="12"/>
          </p:nvPr>
        </p:nvSpPr>
        <p:spPr/>
        <p:txBody>
          <a:bodyPr/>
          <a:lstStyle/>
          <a:p>
            <a:fld id="{EBB4086B-5622-4012-B253-CFA5640F24AD}" type="slidenum">
              <a:rPr lang="en-GB" smtClean="0"/>
              <a:t>‹#›</a:t>
            </a:fld>
            <a:endParaRPr lang="en-GB"/>
          </a:p>
        </p:txBody>
      </p:sp>
    </p:spTree>
    <p:extLst>
      <p:ext uri="{BB962C8B-B14F-4D97-AF65-F5344CB8AC3E}">
        <p14:creationId xmlns:p14="http://schemas.microsoft.com/office/powerpoint/2010/main" val="2119821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03704-3D9E-37B8-B9E3-0FE6E91118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0BED1DD-6318-B983-983F-9BFF513131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8BB1ED6-3255-05BF-322F-59DE4E9190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8B088AE-12FD-768B-B9B1-E21D740D078E}"/>
              </a:ext>
            </a:extLst>
          </p:cNvPr>
          <p:cNvSpPr>
            <a:spLocks noGrp="1"/>
          </p:cNvSpPr>
          <p:nvPr>
            <p:ph type="dt" sz="half" idx="10"/>
          </p:nvPr>
        </p:nvSpPr>
        <p:spPr/>
        <p:txBody>
          <a:bodyPr/>
          <a:lstStyle/>
          <a:p>
            <a:fld id="{472ED097-C930-4CA2-AFF3-AB7CBB8898AF}" type="datetimeFigureOut">
              <a:rPr lang="en-GB" smtClean="0"/>
              <a:t>24/09/2024</a:t>
            </a:fld>
            <a:endParaRPr lang="en-GB"/>
          </a:p>
        </p:txBody>
      </p:sp>
      <p:sp>
        <p:nvSpPr>
          <p:cNvPr id="6" name="Footer Placeholder 5">
            <a:extLst>
              <a:ext uri="{FF2B5EF4-FFF2-40B4-BE49-F238E27FC236}">
                <a16:creationId xmlns:a16="http://schemas.microsoft.com/office/drawing/2014/main" id="{45A0B888-BDD5-5DBB-7FE3-56EAA368EA4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7CEB5F-CEE1-74E9-5CC5-7AD0A2E8DD43}"/>
              </a:ext>
            </a:extLst>
          </p:cNvPr>
          <p:cNvSpPr>
            <a:spLocks noGrp="1"/>
          </p:cNvSpPr>
          <p:nvPr>
            <p:ph type="sldNum" sz="quarter" idx="12"/>
          </p:nvPr>
        </p:nvSpPr>
        <p:spPr/>
        <p:txBody>
          <a:bodyPr/>
          <a:lstStyle/>
          <a:p>
            <a:fld id="{EBB4086B-5622-4012-B253-CFA5640F24AD}" type="slidenum">
              <a:rPr lang="en-GB" smtClean="0"/>
              <a:t>‹#›</a:t>
            </a:fld>
            <a:endParaRPr lang="en-GB"/>
          </a:p>
        </p:txBody>
      </p:sp>
    </p:spTree>
    <p:extLst>
      <p:ext uri="{BB962C8B-B14F-4D97-AF65-F5344CB8AC3E}">
        <p14:creationId xmlns:p14="http://schemas.microsoft.com/office/powerpoint/2010/main" val="65741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7B958-E201-3607-9202-6C500408144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36A3408-52EA-A10B-9176-42E9C0CEFD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09AAD5-C98C-04E3-72A5-2ED70C3897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BAA84F7-4E1A-B09D-7F06-002284CAE5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7D59F1-7260-E339-1261-6BECE89C448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91BE5E5-C04B-E904-6B8F-3C407E11FF53}"/>
              </a:ext>
            </a:extLst>
          </p:cNvPr>
          <p:cNvSpPr>
            <a:spLocks noGrp="1"/>
          </p:cNvSpPr>
          <p:nvPr>
            <p:ph type="dt" sz="half" idx="10"/>
          </p:nvPr>
        </p:nvSpPr>
        <p:spPr/>
        <p:txBody>
          <a:bodyPr/>
          <a:lstStyle/>
          <a:p>
            <a:fld id="{472ED097-C930-4CA2-AFF3-AB7CBB8898AF}" type="datetimeFigureOut">
              <a:rPr lang="en-GB" smtClean="0"/>
              <a:t>24/09/2024</a:t>
            </a:fld>
            <a:endParaRPr lang="en-GB"/>
          </a:p>
        </p:txBody>
      </p:sp>
      <p:sp>
        <p:nvSpPr>
          <p:cNvPr id="8" name="Footer Placeholder 7">
            <a:extLst>
              <a:ext uri="{FF2B5EF4-FFF2-40B4-BE49-F238E27FC236}">
                <a16:creationId xmlns:a16="http://schemas.microsoft.com/office/drawing/2014/main" id="{7F5F6E58-6C86-D65E-4207-AF6CE77F5E7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81548DE-2553-3EDC-3AE1-AA631D4C7FCF}"/>
              </a:ext>
            </a:extLst>
          </p:cNvPr>
          <p:cNvSpPr>
            <a:spLocks noGrp="1"/>
          </p:cNvSpPr>
          <p:nvPr>
            <p:ph type="sldNum" sz="quarter" idx="12"/>
          </p:nvPr>
        </p:nvSpPr>
        <p:spPr/>
        <p:txBody>
          <a:bodyPr/>
          <a:lstStyle/>
          <a:p>
            <a:fld id="{EBB4086B-5622-4012-B253-CFA5640F24AD}" type="slidenum">
              <a:rPr lang="en-GB" smtClean="0"/>
              <a:t>‹#›</a:t>
            </a:fld>
            <a:endParaRPr lang="en-GB"/>
          </a:p>
        </p:txBody>
      </p:sp>
    </p:spTree>
    <p:extLst>
      <p:ext uri="{BB962C8B-B14F-4D97-AF65-F5344CB8AC3E}">
        <p14:creationId xmlns:p14="http://schemas.microsoft.com/office/powerpoint/2010/main" val="2971282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4EA97-F1E7-35FF-271D-CAA0F7976BD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B48D5E2-0945-3272-C921-78F55277087A}"/>
              </a:ext>
            </a:extLst>
          </p:cNvPr>
          <p:cNvSpPr>
            <a:spLocks noGrp="1"/>
          </p:cNvSpPr>
          <p:nvPr>
            <p:ph type="dt" sz="half" idx="10"/>
          </p:nvPr>
        </p:nvSpPr>
        <p:spPr/>
        <p:txBody>
          <a:bodyPr/>
          <a:lstStyle/>
          <a:p>
            <a:fld id="{472ED097-C930-4CA2-AFF3-AB7CBB8898AF}" type="datetimeFigureOut">
              <a:rPr lang="en-GB" smtClean="0"/>
              <a:t>24/09/2024</a:t>
            </a:fld>
            <a:endParaRPr lang="en-GB"/>
          </a:p>
        </p:txBody>
      </p:sp>
      <p:sp>
        <p:nvSpPr>
          <p:cNvPr id="4" name="Footer Placeholder 3">
            <a:extLst>
              <a:ext uri="{FF2B5EF4-FFF2-40B4-BE49-F238E27FC236}">
                <a16:creationId xmlns:a16="http://schemas.microsoft.com/office/drawing/2014/main" id="{5A8A46F4-BE57-9B04-00C0-55B099AFE05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F9A7BB8-9DE9-E9BF-32EC-8A34EF09635E}"/>
              </a:ext>
            </a:extLst>
          </p:cNvPr>
          <p:cNvSpPr>
            <a:spLocks noGrp="1"/>
          </p:cNvSpPr>
          <p:nvPr>
            <p:ph type="sldNum" sz="quarter" idx="12"/>
          </p:nvPr>
        </p:nvSpPr>
        <p:spPr/>
        <p:txBody>
          <a:bodyPr/>
          <a:lstStyle/>
          <a:p>
            <a:fld id="{EBB4086B-5622-4012-B253-CFA5640F24AD}" type="slidenum">
              <a:rPr lang="en-GB" smtClean="0"/>
              <a:t>‹#›</a:t>
            </a:fld>
            <a:endParaRPr lang="en-GB"/>
          </a:p>
        </p:txBody>
      </p:sp>
    </p:spTree>
    <p:extLst>
      <p:ext uri="{BB962C8B-B14F-4D97-AF65-F5344CB8AC3E}">
        <p14:creationId xmlns:p14="http://schemas.microsoft.com/office/powerpoint/2010/main" val="2276798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3B1772-223B-6AF9-AC9E-9E5AF4CA5CCB}"/>
              </a:ext>
            </a:extLst>
          </p:cNvPr>
          <p:cNvSpPr>
            <a:spLocks noGrp="1"/>
          </p:cNvSpPr>
          <p:nvPr>
            <p:ph type="dt" sz="half" idx="10"/>
          </p:nvPr>
        </p:nvSpPr>
        <p:spPr/>
        <p:txBody>
          <a:bodyPr/>
          <a:lstStyle/>
          <a:p>
            <a:fld id="{472ED097-C930-4CA2-AFF3-AB7CBB8898AF}" type="datetimeFigureOut">
              <a:rPr lang="en-GB" smtClean="0"/>
              <a:t>24/09/2024</a:t>
            </a:fld>
            <a:endParaRPr lang="en-GB"/>
          </a:p>
        </p:txBody>
      </p:sp>
      <p:sp>
        <p:nvSpPr>
          <p:cNvPr id="3" name="Footer Placeholder 2">
            <a:extLst>
              <a:ext uri="{FF2B5EF4-FFF2-40B4-BE49-F238E27FC236}">
                <a16:creationId xmlns:a16="http://schemas.microsoft.com/office/drawing/2014/main" id="{AD9EFCCE-BBAB-F181-00B5-DC5A163E5B9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2E2E195-1982-1F1E-D46B-3D3D32ED85A9}"/>
              </a:ext>
            </a:extLst>
          </p:cNvPr>
          <p:cNvSpPr>
            <a:spLocks noGrp="1"/>
          </p:cNvSpPr>
          <p:nvPr>
            <p:ph type="sldNum" sz="quarter" idx="12"/>
          </p:nvPr>
        </p:nvSpPr>
        <p:spPr/>
        <p:txBody>
          <a:bodyPr/>
          <a:lstStyle/>
          <a:p>
            <a:fld id="{EBB4086B-5622-4012-B253-CFA5640F24AD}" type="slidenum">
              <a:rPr lang="en-GB" smtClean="0"/>
              <a:t>‹#›</a:t>
            </a:fld>
            <a:endParaRPr lang="en-GB"/>
          </a:p>
        </p:txBody>
      </p:sp>
    </p:spTree>
    <p:extLst>
      <p:ext uri="{BB962C8B-B14F-4D97-AF65-F5344CB8AC3E}">
        <p14:creationId xmlns:p14="http://schemas.microsoft.com/office/powerpoint/2010/main" val="174766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AFD86-2C21-62B4-27B9-86F2882F47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8EEDC80-3043-7DFD-8C4E-BB80F9D1E9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1292F04-2848-E522-4EF3-FC5BCD66FD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A9F2AD-F7FC-52AA-2F77-301D0296475A}"/>
              </a:ext>
            </a:extLst>
          </p:cNvPr>
          <p:cNvSpPr>
            <a:spLocks noGrp="1"/>
          </p:cNvSpPr>
          <p:nvPr>
            <p:ph type="dt" sz="half" idx="10"/>
          </p:nvPr>
        </p:nvSpPr>
        <p:spPr/>
        <p:txBody>
          <a:bodyPr/>
          <a:lstStyle/>
          <a:p>
            <a:fld id="{472ED097-C930-4CA2-AFF3-AB7CBB8898AF}" type="datetimeFigureOut">
              <a:rPr lang="en-GB" smtClean="0"/>
              <a:t>24/09/2024</a:t>
            </a:fld>
            <a:endParaRPr lang="en-GB"/>
          </a:p>
        </p:txBody>
      </p:sp>
      <p:sp>
        <p:nvSpPr>
          <p:cNvPr id="6" name="Footer Placeholder 5">
            <a:extLst>
              <a:ext uri="{FF2B5EF4-FFF2-40B4-BE49-F238E27FC236}">
                <a16:creationId xmlns:a16="http://schemas.microsoft.com/office/drawing/2014/main" id="{177F43A1-C2BD-646E-315E-145B36F1AB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CC67592-0E36-D494-A64C-653456DAD623}"/>
              </a:ext>
            </a:extLst>
          </p:cNvPr>
          <p:cNvSpPr>
            <a:spLocks noGrp="1"/>
          </p:cNvSpPr>
          <p:nvPr>
            <p:ph type="sldNum" sz="quarter" idx="12"/>
          </p:nvPr>
        </p:nvSpPr>
        <p:spPr/>
        <p:txBody>
          <a:bodyPr/>
          <a:lstStyle/>
          <a:p>
            <a:fld id="{EBB4086B-5622-4012-B253-CFA5640F24AD}" type="slidenum">
              <a:rPr lang="en-GB" smtClean="0"/>
              <a:t>‹#›</a:t>
            </a:fld>
            <a:endParaRPr lang="en-GB"/>
          </a:p>
        </p:txBody>
      </p:sp>
    </p:spTree>
    <p:extLst>
      <p:ext uri="{BB962C8B-B14F-4D97-AF65-F5344CB8AC3E}">
        <p14:creationId xmlns:p14="http://schemas.microsoft.com/office/powerpoint/2010/main" val="2107338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15040-1AD4-D2F9-297E-5D14A53441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498B6FF-7000-CEAF-A9AB-91A26B7016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CA750EF-8689-7A0E-D7FA-10C8E15454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50D675-42B9-552F-54D3-9D0590353AFA}"/>
              </a:ext>
            </a:extLst>
          </p:cNvPr>
          <p:cNvSpPr>
            <a:spLocks noGrp="1"/>
          </p:cNvSpPr>
          <p:nvPr>
            <p:ph type="dt" sz="half" idx="10"/>
          </p:nvPr>
        </p:nvSpPr>
        <p:spPr/>
        <p:txBody>
          <a:bodyPr/>
          <a:lstStyle/>
          <a:p>
            <a:fld id="{472ED097-C930-4CA2-AFF3-AB7CBB8898AF}" type="datetimeFigureOut">
              <a:rPr lang="en-GB" smtClean="0"/>
              <a:t>24/09/2024</a:t>
            </a:fld>
            <a:endParaRPr lang="en-GB"/>
          </a:p>
        </p:txBody>
      </p:sp>
      <p:sp>
        <p:nvSpPr>
          <p:cNvPr id="6" name="Footer Placeholder 5">
            <a:extLst>
              <a:ext uri="{FF2B5EF4-FFF2-40B4-BE49-F238E27FC236}">
                <a16:creationId xmlns:a16="http://schemas.microsoft.com/office/drawing/2014/main" id="{B589F830-2225-BAC4-7A24-1FAE18DFFB0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90351BA-F599-4454-0141-0B19AED158AD}"/>
              </a:ext>
            </a:extLst>
          </p:cNvPr>
          <p:cNvSpPr>
            <a:spLocks noGrp="1"/>
          </p:cNvSpPr>
          <p:nvPr>
            <p:ph type="sldNum" sz="quarter" idx="12"/>
          </p:nvPr>
        </p:nvSpPr>
        <p:spPr/>
        <p:txBody>
          <a:bodyPr/>
          <a:lstStyle/>
          <a:p>
            <a:fld id="{EBB4086B-5622-4012-B253-CFA5640F24AD}" type="slidenum">
              <a:rPr lang="en-GB" smtClean="0"/>
              <a:t>‹#›</a:t>
            </a:fld>
            <a:endParaRPr lang="en-GB"/>
          </a:p>
        </p:txBody>
      </p:sp>
    </p:spTree>
    <p:extLst>
      <p:ext uri="{BB962C8B-B14F-4D97-AF65-F5344CB8AC3E}">
        <p14:creationId xmlns:p14="http://schemas.microsoft.com/office/powerpoint/2010/main" val="3337036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041937-E348-7BDB-D42E-A6EF16037D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A086593-FDC1-BADC-F100-778F448A75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A801EB-71F9-C317-C0C6-D986313305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2ED097-C930-4CA2-AFF3-AB7CBB8898AF}" type="datetimeFigureOut">
              <a:rPr lang="en-GB" smtClean="0"/>
              <a:t>24/09/2024</a:t>
            </a:fld>
            <a:endParaRPr lang="en-GB"/>
          </a:p>
        </p:txBody>
      </p:sp>
      <p:sp>
        <p:nvSpPr>
          <p:cNvPr id="5" name="Footer Placeholder 4">
            <a:extLst>
              <a:ext uri="{FF2B5EF4-FFF2-40B4-BE49-F238E27FC236}">
                <a16:creationId xmlns:a16="http://schemas.microsoft.com/office/drawing/2014/main" id="{C693C566-A54D-F061-A736-D17B0C35AA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7DC30FE-430D-498F-69B1-8B07510C2C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4086B-5622-4012-B253-CFA5640F24AD}" type="slidenum">
              <a:rPr lang="en-GB" smtClean="0"/>
              <a:t>‹#›</a:t>
            </a:fld>
            <a:endParaRPr lang="en-GB"/>
          </a:p>
        </p:txBody>
      </p:sp>
    </p:spTree>
    <p:extLst>
      <p:ext uri="{BB962C8B-B14F-4D97-AF65-F5344CB8AC3E}">
        <p14:creationId xmlns:p14="http://schemas.microsoft.com/office/powerpoint/2010/main" val="1597933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8">
            <a:extLst>
              <a:ext uri="{FF2B5EF4-FFF2-40B4-BE49-F238E27FC236}">
                <a16:creationId xmlns:a16="http://schemas.microsoft.com/office/drawing/2014/main" id="{C647B7FD-48E2-330A-8AD6-7CF839C416DE}"/>
              </a:ext>
            </a:extLst>
          </p:cNvPr>
          <p:cNvSpPr txBox="1">
            <a:spLocks noGrp="1"/>
          </p:cNvSpPr>
          <p:nvPr>
            <p:ph type="title"/>
          </p:nvPr>
        </p:nvSpPr>
        <p:spPr>
          <a:xfrm>
            <a:off x="152397" y="90396"/>
            <a:ext cx="9049200" cy="608946"/>
          </a:xfrm>
          <a:solidFill>
            <a:srgbClr val="0070C0"/>
          </a:solidFill>
        </p:spPr>
        <p:txBody>
          <a:bodyPr>
            <a:normAutofit fontScale="90000"/>
          </a:bodyPr>
          <a:lstStyle/>
          <a:p>
            <a:pPr lvl="0"/>
            <a:br>
              <a:rPr lang="en-US" sz="2000" b="1" dirty="0"/>
            </a:br>
            <a:br>
              <a:rPr lang="en-US" sz="2000" b="1" dirty="0"/>
            </a:br>
            <a:r>
              <a:rPr lang="en-US" sz="2000" b="1" dirty="0">
                <a:solidFill>
                  <a:schemeClr val="bg1"/>
                </a:solidFill>
                <a:latin typeface="Arial" panose="020B0604020202020204" pitchFamily="34" charset="0"/>
                <a:cs typeface="Arial" panose="020B0604020202020204" pitchFamily="34" charset="0"/>
              </a:rPr>
              <a:t>Case Study Summary  </a:t>
            </a:r>
            <a:br>
              <a:rPr lang="en-US" sz="4000" dirty="0"/>
            </a:br>
            <a:endParaRPr lang="en-US" sz="4000" dirty="0"/>
          </a:p>
        </p:txBody>
      </p:sp>
      <p:sp>
        <p:nvSpPr>
          <p:cNvPr id="3" name="Rectangle 4">
            <a:extLst>
              <a:ext uri="{FF2B5EF4-FFF2-40B4-BE49-F238E27FC236}">
                <a16:creationId xmlns:a16="http://schemas.microsoft.com/office/drawing/2014/main" id="{46D3F39F-5BD2-0D2C-6B34-809039DDA88B}"/>
              </a:ext>
            </a:extLst>
          </p:cNvPr>
          <p:cNvSpPr/>
          <p:nvPr/>
        </p:nvSpPr>
        <p:spPr>
          <a:xfrm>
            <a:off x="165104" y="1706419"/>
            <a:ext cx="5642872" cy="1015663"/>
          </a:xfrm>
          <a:prstGeom prst="rect">
            <a:avLst/>
          </a:prstGeom>
          <a:no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1" u="none" strike="noStrike" kern="1200" cap="none" spc="0" baseline="0" dirty="0">
                <a:solidFill>
                  <a:srgbClr val="000000"/>
                </a:solidFill>
                <a:uFillTx/>
                <a:ea typeface="ＭＳ Ｐゴシック"/>
              </a:rPr>
              <a:t>Project Aims: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dirty="0">
                <a:solidFill>
                  <a:srgbClr val="000000"/>
                </a:solidFill>
                <a:ea typeface="ＭＳ Ｐゴシック"/>
              </a:rPr>
              <a:t>To increase the number of Polish women attending for cervical screening by providing a targeted walk-in clinic for the Polish community</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1" u="none" strike="noStrike" kern="1200" cap="none" spc="0" baseline="0" dirty="0">
              <a:solidFill>
                <a:srgbClr val="000000"/>
              </a:solidFill>
              <a:uFillTx/>
              <a:ea typeface="ＭＳ Ｐゴシック"/>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u="none" strike="noStrike" kern="1200" cap="none" spc="0" baseline="0" dirty="0">
              <a:solidFill>
                <a:srgbClr val="FF0000"/>
              </a:solidFill>
              <a:uFillTx/>
              <a:ea typeface="ＭＳ Ｐゴシック"/>
            </a:endParaRPr>
          </a:p>
        </p:txBody>
      </p:sp>
      <p:sp>
        <p:nvSpPr>
          <p:cNvPr id="4" name="Rectangle 29">
            <a:extLst>
              <a:ext uri="{FF2B5EF4-FFF2-40B4-BE49-F238E27FC236}">
                <a16:creationId xmlns:a16="http://schemas.microsoft.com/office/drawing/2014/main" id="{9F37D306-55B7-FAE7-700E-78A0F3A2BA5F}"/>
              </a:ext>
            </a:extLst>
          </p:cNvPr>
          <p:cNvSpPr/>
          <p:nvPr/>
        </p:nvSpPr>
        <p:spPr>
          <a:xfrm>
            <a:off x="152397" y="5652501"/>
            <a:ext cx="5642872" cy="1015663"/>
          </a:xfrm>
          <a:prstGeom prst="rect">
            <a:avLst/>
          </a:prstGeom>
          <a:no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1" i="0" u="none" strike="noStrike" kern="1200" cap="none" spc="0" baseline="0" dirty="0">
                <a:solidFill>
                  <a:srgbClr val="000000"/>
                </a:solidFill>
                <a:uFillTx/>
                <a:ea typeface="ＭＳ Ｐゴシック"/>
              </a:rPr>
              <a:t>Challenges: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dirty="0">
                <a:solidFill>
                  <a:srgbClr val="000000"/>
                </a:solidFill>
                <a:ea typeface="ＭＳ Ｐゴシック"/>
              </a:rPr>
              <a:t>The Polish community have had low uptake for screening services in the past so engagement was an issue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dirty="0">
                <a:solidFill>
                  <a:srgbClr val="000000"/>
                </a:solidFill>
                <a:ea typeface="ＭＳ Ｐゴシック"/>
              </a:rPr>
              <a:t>Use of partnership working with BCVS for translation into Polish – may not always be available or achievable in every Place</a:t>
            </a:r>
            <a:endParaRPr lang="en-GB" sz="1200" i="0" u="none" strike="noStrike" kern="1200" cap="none" spc="0" baseline="0" dirty="0">
              <a:solidFill>
                <a:srgbClr val="000000"/>
              </a:solidFill>
              <a:uFillTx/>
              <a:ea typeface="ＭＳ Ｐゴシック"/>
            </a:endParaRPr>
          </a:p>
        </p:txBody>
      </p:sp>
      <p:sp>
        <p:nvSpPr>
          <p:cNvPr id="5" name="Rectangle 32">
            <a:extLst>
              <a:ext uri="{FF2B5EF4-FFF2-40B4-BE49-F238E27FC236}">
                <a16:creationId xmlns:a16="http://schemas.microsoft.com/office/drawing/2014/main" id="{27B9D8A9-D2B0-A11A-0CD6-38974F536A73}"/>
              </a:ext>
            </a:extLst>
          </p:cNvPr>
          <p:cNvSpPr/>
          <p:nvPr/>
        </p:nvSpPr>
        <p:spPr>
          <a:xfrm>
            <a:off x="5937788" y="3540702"/>
            <a:ext cx="6089108" cy="3154710"/>
          </a:xfrm>
          <a:prstGeom prst="rect">
            <a:avLst/>
          </a:prstGeom>
          <a:no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1" u="none" strike="noStrike" kern="1200" cap="none" spc="0" baseline="0" dirty="0">
                <a:solidFill>
                  <a:srgbClr val="000000"/>
                </a:solidFill>
                <a:uFillTx/>
                <a:ea typeface="ＭＳ Ｐゴシック"/>
              </a:rPr>
              <a:t>Key Learning Points:</a:t>
            </a:r>
          </a:p>
          <a:p>
            <a:pPr>
              <a:defRPr sz="1800" b="0" i="0" u="none" strike="noStrike" kern="0" cap="none" spc="0" baseline="0">
                <a:solidFill>
                  <a:srgbClr val="000000"/>
                </a:solidFill>
                <a:uFillTx/>
              </a:defRPr>
            </a:pPr>
            <a:r>
              <a:rPr lang="en-GB" sz="1100" dirty="0">
                <a:solidFill>
                  <a:srgbClr val="000000"/>
                </a:solidFill>
                <a:ea typeface="ＭＳ Ｐゴシック"/>
              </a:rPr>
              <a:t>Definitely a worthwhile initiative - proof of concept that approach works, with positive comments from those who attended</a:t>
            </a:r>
          </a:p>
          <a:p>
            <a:pPr marL="171450" marR="0" lvl="0" indent="-171450" algn="l"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100" dirty="0">
                <a:solidFill>
                  <a:srgbClr val="000000"/>
                </a:solidFill>
                <a:ea typeface="ＭＳ Ｐゴシック"/>
              </a:rPr>
              <a:t>Feeling of community in waiting room. Many Polish patients feel marginalised by some UK born patients, particularly post Brexit</a:t>
            </a:r>
          </a:p>
          <a:p>
            <a:pPr marL="171450" marR="0" lvl="0" indent="-171450" algn="l"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100" dirty="0">
                <a:solidFill>
                  <a:srgbClr val="000000"/>
                </a:solidFill>
                <a:ea typeface="ＭＳ Ｐゴシック"/>
              </a:rPr>
              <a:t>Various positives of session mentioned by attendees - translator, not having to book/Saturday (1 specifically said she had booked previously during week but couldn’t attend)</a:t>
            </a:r>
          </a:p>
          <a:p>
            <a:pPr marL="171450" marR="0" lvl="0" indent="-171450" algn="l"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100" dirty="0">
                <a:solidFill>
                  <a:srgbClr val="000000"/>
                </a:solidFill>
                <a:ea typeface="ＭＳ Ｐゴシック"/>
              </a:rPr>
              <a:t>Patients responded to letters sent in Polish rather than English</a:t>
            </a:r>
          </a:p>
          <a:p>
            <a:pPr marL="171450" marR="0" lvl="0" indent="-171450" algn="l" defTabSz="914400" rtl="0" fontAlgn="auto" hangingPunct="1">
              <a:lnSpc>
                <a:spcPct val="100000"/>
              </a:lnSpc>
              <a:spcBef>
                <a:spcPts val="0"/>
              </a:spcBef>
              <a:spcAft>
                <a:spcPts val="0"/>
              </a:spcAft>
              <a:buFont typeface="Arial" panose="020B0604020202020204" pitchFamily="34" charset="0"/>
              <a:buChar char="•"/>
              <a:tabLst/>
              <a:defRPr sz="1800" b="0" i="0" u="none" strike="noStrike" kern="0" cap="none" spc="0" baseline="0">
                <a:solidFill>
                  <a:srgbClr val="000000"/>
                </a:solidFill>
                <a:uFillTx/>
              </a:defRPr>
            </a:pPr>
            <a:r>
              <a:rPr lang="en-GB" sz="1100" dirty="0">
                <a:solidFill>
                  <a:srgbClr val="000000"/>
                </a:solidFill>
                <a:ea typeface="ＭＳ Ｐゴシック"/>
              </a:rPr>
              <a:t>Various questions came upon about other women’s health issues that they had no previously sought help for - felt empowered to come forward by the set-up of the session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100" dirty="0">
              <a:solidFill>
                <a:srgbClr val="000000"/>
              </a:solidFill>
              <a:ea typeface="ＭＳ Ｐゴシック"/>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100" dirty="0">
                <a:solidFill>
                  <a:srgbClr val="000000"/>
                </a:solidFill>
                <a:ea typeface="ＭＳ Ｐゴシック"/>
              </a:rPr>
              <a:t>Concerning that nearly 40% of (admittedly a small sample size) ladies screened had some degree of abnormality - extrapolated out to the wider Polish community of non-engagers, potentially missing a lot of potential pathology</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100" dirty="0">
              <a:solidFill>
                <a:srgbClr val="000000"/>
              </a:solidFill>
              <a:ea typeface="ＭＳ Ｐゴシック"/>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100" dirty="0">
                <a:solidFill>
                  <a:srgbClr val="000000"/>
                </a:solidFill>
                <a:ea typeface="ＭＳ Ｐゴシック"/>
              </a:rPr>
              <a:t>If future similar sessions planned, then write pre-screen questionnaire in Polish and feedback form to gain more information as to why patients attend.</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100" dirty="0">
                <a:solidFill>
                  <a:srgbClr val="000000"/>
                </a:solidFill>
                <a:ea typeface="ＭＳ Ｐゴシック"/>
              </a:rPr>
              <a:t>Possibly do a prostate session based on similar principles.</a:t>
            </a:r>
          </a:p>
        </p:txBody>
      </p:sp>
      <p:sp>
        <p:nvSpPr>
          <p:cNvPr id="6" name="Rectangle 33">
            <a:extLst>
              <a:ext uri="{FF2B5EF4-FFF2-40B4-BE49-F238E27FC236}">
                <a16:creationId xmlns:a16="http://schemas.microsoft.com/office/drawing/2014/main" id="{69CBB68C-CB88-C25A-86F1-508EE9A2B9CC}"/>
              </a:ext>
            </a:extLst>
          </p:cNvPr>
          <p:cNvSpPr/>
          <p:nvPr/>
        </p:nvSpPr>
        <p:spPr>
          <a:xfrm>
            <a:off x="165104" y="2790179"/>
            <a:ext cx="5642872" cy="2677656"/>
          </a:xfrm>
          <a:prstGeom prst="rect">
            <a:avLst/>
          </a:prstGeom>
          <a:no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1" dirty="0">
                <a:solidFill>
                  <a:srgbClr val="000000"/>
                </a:solidFill>
                <a:ea typeface="ＭＳ Ｐゴシック"/>
              </a:rPr>
              <a:t>Project Summary &amp; Solutions:</a:t>
            </a:r>
          </a:p>
          <a:p>
            <a:pPr lvl="0">
              <a:defRPr sz="1800" b="0" i="0" u="none" strike="noStrike" kern="0" cap="none" spc="0" baseline="0">
                <a:solidFill>
                  <a:srgbClr val="000000"/>
                </a:solidFill>
                <a:uFillTx/>
              </a:defRPr>
            </a:pPr>
            <a:r>
              <a:rPr lang="en-GB" sz="1200" dirty="0">
                <a:solidFill>
                  <a:srgbClr val="000000"/>
                </a:solidFill>
                <a:ea typeface="ＭＳ Ｐゴシック"/>
              </a:rPr>
              <a:t>The clinic was set up by Bassetlaw Cancer Alliance and Newgate PCN, with collaboration from a colleague at Bassetlaw Community and Voluntary Service who is a Polish national. This allowed the clinic to be promoted to the Polish community much more easily as letters and text messages were translated into Polish.</a:t>
            </a:r>
          </a:p>
          <a:p>
            <a:pPr lvl="0">
              <a:defRPr sz="1800" b="0" i="0" u="none" strike="noStrike" kern="0" cap="none" spc="0" baseline="0">
                <a:solidFill>
                  <a:srgbClr val="000000"/>
                </a:solidFill>
                <a:uFillTx/>
              </a:defRPr>
            </a:pPr>
            <a:r>
              <a:rPr lang="en-GB" sz="1200" dirty="0">
                <a:solidFill>
                  <a:srgbClr val="000000"/>
                </a:solidFill>
                <a:ea typeface="ＭＳ Ｐゴシック"/>
              </a:rPr>
              <a:t>Speaking to the translator from BCVS a couple of relevant issues came up:</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1200" dirty="0">
                <a:solidFill>
                  <a:srgbClr val="000000"/>
                </a:solidFill>
                <a:ea typeface="ＭＳ Ｐゴシック"/>
              </a:rPr>
              <a:t>Generally, very low coverage of quality controlled regulated cervical screening in Poland</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1200" dirty="0">
                <a:solidFill>
                  <a:srgbClr val="000000"/>
                </a:solidFill>
                <a:ea typeface="ＭＳ Ｐゴシック"/>
              </a:rPr>
              <a:t>HPV vaccine not offered routinely to anyone in Poland (estimated that 10-15% of eligible population are immunised)</a:t>
            </a:r>
          </a:p>
          <a:p>
            <a:pPr marL="171450" lvl="0" indent="-171450">
              <a:buFont typeface="Arial" panose="020B0604020202020204" pitchFamily="34" charset="0"/>
              <a:buChar char="•"/>
              <a:defRPr sz="1800" b="0" i="0" u="none" strike="noStrike" kern="0" cap="none" spc="0" baseline="0">
                <a:solidFill>
                  <a:srgbClr val="000000"/>
                </a:solidFill>
                <a:uFillTx/>
              </a:defRPr>
            </a:pPr>
            <a:r>
              <a:rPr lang="en-GB" sz="1200" dirty="0">
                <a:solidFill>
                  <a:srgbClr val="000000"/>
                </a:solidFill>
                <a:ea typeface="ＭＳ Ｐゴシック"/>
              </a:rPr>
              <a:t>These issues will affect the cohort of “missing” patients as they are potentially at higher risk than similar UK born patients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dirty="0">
                <a:solidFill>
                  <a:srgbClr val="000000"/>
                </a:solidFill>
                <a:ea typeface="ＭＳ Ｐゴシック"/>
              </a:rPr>
              <a:t>The event took place in early February and was promoted by Newgate PCN sending invitations out to the Polish women registered at their practices. </a:t>
            </a:r>
            <a:endParaRPr lang="en-GB" sz="1200" i="0" u="none" strike="noStrike" kern="1200" cap="none" spc="0" baseline="0" dirty="0">
              <a:solidFill>
                <a:srgbClr val="000000"/>
              </a:solidFill>
              <a:uFillTx/>
              <a:ea typeface="ＭＳ Ｐゴシック"/>
            </a:endParaRPr>
          </a:p>
        </p:txBody>
      </p:sp>
      <p:sp>
        <p:nvSpPr>
          <p:cNvPr id="7" name="Rectangle 34">
            <a:extLst>
              <a:ext uri="{FF2B5EF4-FFF2-40B4-BE49-F238E27FC236}">
                <a16:creationId xmlns:a16="http://schemas.microsoft.com/office/drawing/2014/main" id="{A6963ABF-1724-3DDE-A588-F6AC7889FF8A}"/>
              </a:ext>
            </a:extLst>
          </p:cNvPr>
          <p:cNvSpPr/>
          <p:nvPr/>
        </p:nvSpPr>
        <p:spPr>
          <a:xfrm>
            <a:off x="5937788" y="1698454"/>
            <a:ext cx="6089108" cy="1800493"/>
          </a:xfrm>
          <a:prstGeom prst="rect">
            <a:avLst/>
          </a:prstGeom>
          <a:no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1" i="0" u="none" strike="noStrike" kern="1200" cap="none" spc="0" baseline="0" dirty="0">
                <a:solidFill>
                  <a:srgbClr val="000000"/>
                </a:solidFill>
                <a:uFillTx/>
                <a:ea typeface="ＭＳ Ｐゴシック"/>
              </a:rPr>
              <a:t>Outcomes achieved/results: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100" i="0" u="none" strike="noStrike" kern="1200" cap="none" spc="0" baseline="0" dirty="0">
                <a:solidFill>
                  <a:srgbClr val="000000"/>
                </a:solidFill>
                <a:uFillTx/>
                <a:ea typeface="ＭＳ Ｐゴシック"/>
              </a:rPr>
              <a:t>20 patients attended - 16 completed screenings, 2 not due (one of these attended with mother who had received an invite), 1 ineligible due to age, 1 had previous TAH</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100" i="0" u="none" strike="noStrike" kern="1200" cap="none" spc="0" baseline="0" dirty="0">
                <a:solidFill>
                  <a:srgbClr val="000000"/>
                </a:solidFill>
                <a:uFillTx/>
                <a:ea typeface="ＭＳ Ｐゴシック"/>
              </a:rPr>
              <a:t>Age range of screened patients - 25-64</a:t>
            </a:r>
          </a:p>
          <a:p>
            <a:pPr marL="171450" indent="-171450">
              <a:buFont typeface="Arial" panose="020B0604020202020204" pitchFamily="34" charset="0"/>
              <a:buChar char="•"/>
            </a:pPr>
            <a:r>
              <a:rPr lang="en-GB" sz="1100" dirty="0"/>
              <a:t>9 out of 16 (56%) had negative results (only 2 of these ladies had not been screened before) </a:t>
            </a:r>
          </a:p>
          <a:p>
            <a:pPr marL="171450" indent="-171450">
              <a:buFont typeface="Arial" panose="020B0604020202020204" pitchFamily="34" charset="0"/>
              <a:buChar char="•"/>
            </a:pPr>
            <a:r>
              <a:rPr lang="en-GB" sz="1100" dirty="0"/>
              <a:t>5 out of 16 (31%) had HR HPV with plan to recall in 12/12 (2 of these had never been screened before - ages 29 , 31) </a:t>
            </a:r>
          </a:p>
          <a:p>
            <a:pPr marL="171450" indent="-171450">
              <a:buFont typeface="Arial" panose="020B0604020202020204" pitchFamily="34" charset="0"/>
              <a:buChar char="•"/>
            </a:pPr>
            <a:r>
              <a:rPr lang="en-GB" sz="1100" dirty="0"/>
              <a:t>2 out of 16 (13%) had HR HPV with abnormal cellular changes and were referred directly to colposcopy (1 age 57 who was only 6/12 overdue her smear, other lady only 25 &amp; having her first screening)</a:t>
            </a:r>
          </a:p>
        </p:txBody>
      </p:sp>
      <p:sp>
        <p:nvSpPr>
          <p:cNvPr id="8" name="Rectangle 9">
            <a:extLst>
              <a:ext uri="{FF2B5EF4-FFF2-40B4-BE49-F238E27FC236}">
                <a16:creationId xmlns:a16="http://schemas.microsoft.com/office/drawing/2014/main" id="{5067F03F-9D43-D7D1-0DC2-66CDCEB972EE}"/>
              </a:ext>
            </a:extLst>
          </p:cNvPr>
          <p:cNvSpPr/>
          <p:nvPr/>
        </p:nvSpPr>
        <p:spPr>
          <a:xfrm>
            <a:off x="165104" y="1188609"/>
            <a:ext cx="11861792" cy="468090"/>
          </a:xfrm>
          <a:prstGeom prst="rect">
            <a:avLst/>
          </a:prstGeom>
          <a:solidFill>
            <a:schemeClr val="accent1">
              <a:lumMod val="60000"/>
              <a:lumOff val="40000"/>
            </a:schemeClr>
          </a:solidFill>
          <a:ln w="9528" cap="flat">
            <a:solidFill>
              <a:srgbClr val="000000"/>
            </a:solidFill>
            <a:prstDash val="solid"/>
            <a:miter/>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1" i="0" u="none" strike="noStrike" kern="1200" cap="none" spc="0" baseline="0" dirty="0">
                <a:uFillTx/>
                <a:latin typeface="Arial"/>
                <a:ea typeface="ＭＳ Ｐゴシック"/>
              </a:rPr>
              <a:t>Name of Project/Scheme: Polish Cervical Screening Walk-in Clinic</a:t>
            </a:r>
          </a:p>
        </p:txBody>
      </p:sp>
      <p:sp>
        <p:nvSpPr>
          <p:cNvPr id="9" name="Rectangle 10">
            <a:extLst>
              <a:ext uri="{FF2B5EF4-FFF2-40B4-BE49-F238E27FC236}">
                <a16:creationId xmlns:a16="http://schemas.microsoft.com/office/drawing/2014/main" id="{21042F28-B625-2AB5-EFDB-31B78A625BD1}"/>
              </a:ext>
            </a:extLst>
          </p:cNvPr>
          <p:cNvSpPr/>
          <p:nvPr/>
        </p:nvSpPr>
        <p:spPr>
          <a:xfrm>
            <a:off x="152398" y="749784"/>
            <a:ext cx="11874498" cy="379931"/>
          </a:xfrm>
          <a:prstGeom prst="rect">
            <a:avLst/>
          </a:prstGeom>
          <a:noFill/>
          <a:ln w="9528" cap="flat">
            <a:solidFill>
              <a:srgbClr val="000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u="none" strike="noStrike" kern="1200" cap="none" spc="0" baseline="0" dirty="0">
                <a:uFillTx/>
                <a:ea typeface="ＭＳ Ｐゴシック"/>
              </a:rPr>
              <a:t>Organisation/Place Team: Bassetlaw cancer Alliance / Newgate PCN	Lead:   Dr Andrew Holman	Date: 03/02/24</a:t>
            </a:r>
            <a:endParaRPr lang="en-GB" sz="1400" b="1" u="none" strike="noStrike" kern="1200" cap="none" spc="0" baseline="0" dirty="0">
              <a:solidFill>
                <a:srgbClr val="FF0000"/>
              </a:solidFill>
              <a:uFillTx/>
              <a:ea typeface="ＭＳ Ｐゴシック"/>
            </a:endParaRPr>
          </a:p>
        </p:txBody>
      </p:sp>
      <p:pic>
        <p:nvPicPr>
          <p:cNvPr id="12" name="Picture 11" descr="A blue yellow and green circle&#10;&#10;Description automatically generated">
            <a:extLst>
              <a:ext uri="{FF2B5EF4-FFF2-40B4-BE49-F238E27FC236}">
                <a16:creationId xmlns:a16="http://schemas.microsoft.com/office/drawing/2014/main" id="{D670AABA-3B58-1266-F818-01BB14FE5B40}"/>
              </a:ext>
            </a:extLst>
          </p:cNvPr>
          <p:cNvPicPr>
            <a:picLocks noChangeAspect="1"/>
          </p:cNvPicPr>
          <p:nvPr/>
        </p:nvPicPr>
        <p:blipFill>
          <a:blip r:embed="rId3"/>
          <a:stretch>
            <a:fillRect/>
          </a:stretch>
        </p:blipFill>
        <p:spPr>
          <a:xfrm>
            <a:off x="7381874" y="90396"/>
            <a:ext cx="4657727" cy="600494"/>
          </a:xfrm>
          <a:prstGeom prst="rect">
            <a:avLst/>
          </a:prstGeom>
        </p:spPr>
      </p:pic>
      <p:sp>
        <p:nvSpPr>
          <p:cNvPr id="13" name="TextBox 12">
            <a:extLst>
              <a:ext uri="{FF2B5EF4-FFF2-40B4-BE49-F238E27FC236}">
                <a16:creationId xmlns:a16="http://schemas.microsoft.com/office/drawing/2014/main" id="{53030B56-056E-8901-451E-53FBBC5FBEDE}"/>
              </a:ext>
            </a:extLst>
          </p:cNvPr>
          <p:cNvSpPr txBox="1"/>
          <p:nvPr/>
        </p:nvSpPr>
        <p:spPr>
          <a:xfrm>
            <a:off x="7381875" y="38547"/>
            <a:ext cx="1828800" cy="984885"/>
          </a:xfrm>
          <a:prstGeom prst="rect">
            <a:avLst/>
          </a:prstGeom>
          <a:noFill/>
        </p:spPr>
        <p:txBody>
          <a:bodyPr wrap="square" rtlCol="0">
            <a:spAutoFit/>
          </a:bodyPr>
          <a:lstStyle/>
          <a:p>
            <a:pPr algn="l"/>
            <a:endParaRPr lang="en-US" sz="800" b="1" dirty="0">
              <a:solidFill>
                <a:schemeClr val="bg1"/>
              </a:solidFill>
              <a:latin typeface="Arial" panose="020B0604020202020204" pitchFamily="34" charset="0"/>
              <a:cs typeface="Arial" panose="020B0604020202020204" pitchFamily="34" charset="0"/>
            </a:endParaRPr>
          </a:p>
          <a:p>
            <a:pPr algn="l"/>
            <a:r>
              <a:rPr lang="en-US" sz="800" b="1" dirty="0">
                <a:solidFill>
                  <a:schemeClr val="bg1"/>
                </a:solidFill>
                <a:latin typeface="Arial" panose="020B0604020202020204" pitchFamily="34" charset="0"/>
                <a:cs typeface="Arial" panose="020B0604020202020204" pitchFamily="34" charset="0"/>
              </a:rPr>
              <a:t>City Place Partnership</a:t>
            </a:r>
          </a:p>
          <a:p>
            <a:pPr algn="l"/>
            <a:r>
              <a:rPr lang="en-US" sz="800" b="1" dirty="0">
                <a:solidFill>
                  <a:schemeClr val="bg1"/>
                </a:solidFill>
                <a:latin typeface="Arial" panose="020B0604020202020204" pitchFamily="34" charset="0"/>
                <a:cs typeface="Arial" panose="020B0604020202020204" pitchFamily="34" charset="0"/>
              </a:rPr>
              <a:t>South Place Partnership</a:t>
            </a:r>
          </a:p>
          <a:p>
            <a:pPr algn="l"/>
            <a:r>
              <a:rPr lang="en-US" sz="800" b="1" dirty="0">
                <a:solidFill>
                  <a:schemeClr val="bg1"/>
                </a:solidFill>
                <a:latin typeface="Arial" panose="020B0604020202020204" pitchFamily="34" charset="0"/>
                <a:cs typeface="Arial" panose="020B0604020202020204" pitchFamily="34" charset="0"/>
              </a:rPr>
              <a:t>Mid Notts Place Partnership</a:t>
            </a:r>
          </a:p>
          <a:p>
            <a:pPr algn="l"/>
            <a:r>
              <a:rPr lang="en-US" sz="800" b="1" dirty="0">
                <a:solidFill>
                  <a:schemeClr val="bg1"/>
                </a:solidFill>
                <a:latin typeface="Arial" panose="020B0604020202020204" pitchFamily="34" charset="0"/>
                <a:cs typeface="Arial" panose="020B0604020202020204" pitchFamily="34" charset="0"/>
              </a:rPr>
              <a:t>Bassetlaw Place Partnership</a:t>
            </a:r>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TotalTime>
  <Words>758</Words>
  <Application>Microsoft Office PowerPoint</Application>
  <PresentationFormat>Widescreen</PresentationFormat>
  <Paragraphs>39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ＭＳ Ｐゴシック</vt:lpstr>
      <vt:lpstr>Arial</vt:lpstr>
      <vt:lpstr>Calibri</vt:lpstr>
      <vt:lpstr>Calibri Light</vt:lpstr>
      <vt:lpstr>Office Theme</vt:lpstr>
      <vt:lpstr>  Case Study Summary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BACHS PCN Project Plan On A Page</dc:title>
  <dc:creator>KIDD, Gemma (NHS NOTTINGHAM AND NOTTINGHAMSHIRE ICB - 52R)</dc:creator>
  <cp:lastModifiedBy>CAMPBELL, Mark (NHS NOTTINGHAM AND NOTTINGHAMSHIRE ICB - 02Q)</cp:lastModifiedBy>
  <cp:revision>15</cp:revision>
  <dcterms:created xsi:type="dcterms:W3CDTF">2023-04-25T07:46:37Z</dcterms:created>
  <dcterms:modified xsi:type="dcterms:W3CDTF">2024-09-24T13:23:36Z</dcterms:modified>
</cp:coreProperties>
</file>