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webextensions/webextension1.xml" ContentType="application/vnd.ms-office.webextension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webextensions/webextension2.xml" ContentType="application/vnd.ms-office.webextension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0"/>
  </p:notesMasterIdLst>
  <p:sldIdLst>
    <p:sldId id="314" r:id="rId5"/>
    <p:sldId id="310" r:id="rId6"/>
    <p:sldId id="301" r:id="rId7"/>
    <p:sldId id="383" r:id="rId8"/>
    <p:sldId id="2147473523" r:id="rId9"/>
    <p:sldId id="377" r:id="rId10"/>
    <p:sldId id="367" r:id="rId11"/>
    <p:sldId id="323" r:id="rId12"/>
    <p:sldId id="2147473513" r:id="rId13"/>
    <p:sldId id="257" r:id="rId14"/>
    <p:sldId id="258" r:id="rId15"/>
    <p:sldId id="328" r:id="rId16"/>
    <p:sldId id="322" r:id="rId17"/>
    <p:sldId id="259" r:id="rId18"/>
    <p:sldId id="329" r:id="rId19"/>
    <p:sldId id="261" r:id="rId20"/>
    <p:sldId id="2147473514" r:id="rId21"/>
    <p:sldId id="2147473515" r:id="rId22"/>
    <p:sldId id="2147473516" r:id="rId23"/>
    <p:sldId id="2147473518" r:id="rId24"/>
    <p:sldId id="4463" r:id="rId25"/>
    <p:sldId id="2147473520" r:id="rId26"/>
    <p:sldId id="2147473521" r:id="rId27"/>
    <p:sldId id="4460" r:id="rId28"/>
    <p:sldId id="4461" r:id="rId29"/>
    <p:sldId id="4462" r:id="rId30"/>
    <p:sldId id="2147473522" r:id="rId31"/>
    <p:sldId id="4451" r:id="rId32"/>
    <p:sldId id="2147473509" r:id="rId33"/>
    <p:sldId id="2147473508" r:id="rId34"/>
    <p:sldId id="2147473510" r:id="rId35"/>
    <p:sldId id="336" r:id="rId36"/>
    <p:sldId id="2147473511" r:id="rId37"/>
    <p:sldId id="2147473524" r:id="rId38"/>
    <p:sldId id="4456" r:id="rId39"/>
    <p:sldId id="4438" r:id="rId40"/>
    <p:sldId id="4457" r:id="rId41"/>
    <p:sldId id="2147473507" r:id="rId42"/>
    <p:sldId id="269" r:id="rId43"/>
    <p:sldId id="2147473490" r:id="rId44"/>
    <p:sldId id="2147473492" r:id="rId45"/>
    <p:sldId id="4458" r:id="rId46"/>
    <p:sldId id="4436" r:id="rId47"/>
    <p:sldId id="2147473512" r:id="rId48"/>
    <p:sldId id="334" r:id="rId49"/>
  </p:sldIdLst>
  <p:sldSz cx="12192000" cy="6858000"/>
  <p:notesSz cx="6858000" cy="9144000"/>
  <p:custDataLst>
    <p:tags r:id="rId5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RGUDE, Prema (NHS NOTTINGHAM AND NOTTINGHAMSHIRE ICB - 52R)" initials="NP(NANI5" lastIdx="3" clrIdx="0">
    <p:extLst>
      <p:ext uri="{19B8F6BF-5375-455C-9EA6-DF929625EA0E}">
        <p15:presenceInfo xmlns:p15="http://schemas.microsoft.com/office/powerpoint/2012/main" userId="S::prema.nirgude@nhs.net::5f65805c-554f-41fd-8395-7922677f6f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7"/>
    <a:srgbClr val="2B317F"/>
    <a:srgbClr val="37A6DE"/>
    <a:srgbClr val="36A6DE"/>
    <a:srgbClr val="D40C52"/>
    <a:srgbClr val="D3D5E4"/>
    <a:srgbClr val="C98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1151" autoAdjust="0"/>
  </p:normalViewPr>
  <p:slideViewPr>
    <p:cSldViewPr snapToGrid="0" snapToObjects="1">
      <p:cViewPr varScale="1">
        <p:scale>
          <a:sx n="39" d="100"/>
          <a:sy n="39" d="100"/>
        </p:scale>
        <p:origin x="1672" y="3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tags" Target="tags/tag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8176F-5ED0-45FB-8704-3013BE1C9D17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5E609-8422-4F80-A32E-A824E50C06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61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5E609-8422-4F80-A32E-A824E50C064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25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5E609-8422-4F80-A32E-A824E50C064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477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5E609-8422-4F80-A32E-A824E50C064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146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5E609-8422-4F80-A32E-A824E50C064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05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5E609-8422-4F80-A32E-A824E50C064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130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5E609-8422-4F80-A32E-A824E50C064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321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5E609-8422-4F80-A32E-A824E50C064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149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5E609-8422-4F80-A32E-A824E50C064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1441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5E609-8422-4F80-A32E-A824E50C064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6010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5E609-8422-4F80-A32E-A824E50C064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1881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5E609-8422-4F80-A32E-A824E50C064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970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5E609-8422-4F80-A32E-A824E50C064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1058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56CE17-44CC-D452-8D42-9C1807D975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205C7E-BBAB-D8F4-D531-844E3F9C6AF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6F7FE-F919-803B-3E5A-A1A06CC4FBEA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348AB06-5D9D-4CC6-B658-8653DD9E6459}" type="slidenum">
              <a:t>21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C4340B-65E7-C643-E3BE-6D2CBB8D98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693F30-F991-DFBC-2AB6-9AFFA1C348E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BA6CF-EEC1-E2AB-1BC4-B44FB28A893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8920B33-068F-48CB-8C05-0161DE5300BE}" type="slidenum">
              <a:t>22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4A7EC1-0F61-7052-367F-9520346E29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C865B0-A1EA-AF50-4E7B-5A22B74B3B7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5E26D-F66C-CC4E-6ABF-55C7AE70A395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69E63FB-A808-47BC-8E47-E7F579693EFB}" type="slidenum">
              <a:t>23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16CAC9-A8FE-DCA0-DE87-E7908681EC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E803CF-765D-D673-36AF-5D49184C55E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608E8-40C5-1D95-CF6C-FDF5811B0469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4723A45-FFA5-4781-90EA-55E9C359EE6B}" type="slidenum">
              <a:t>24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B7C8A8-9D50-9A01-835B-2B6004CBA9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612663-228C-77F2-29A4-E4AEEF2ED7D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F29A8-74C1-21D6-1E44-A22BCC86718F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89CE6E-EE1B-4434-ACCC-8A252ED17F08}" type="slidenum">
              <a:t>25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8F6F5F-7D78-176D-C9D6-267A80159E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AFA7F5-18A8-2033-3675-485479873D1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2DF97-E2ED-2D8A-CBFA-ABA8783834B1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25F2384-8069-4347-8DC8-FFB1C3C6F81C}" type="slidenum">
              <a:t>26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EC0893-A211-FEAC-F6EE-A4FCA71C93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5A4565-8AEB-DA7C-6912-B418240C774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4C6435-7E03-42E7-C1D4-D52F51D7DEC4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B3CB158-163B-414E-B324-64FCE656D35C}" type="slidenum">
              <a:t>27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5E609-8422-4F80-A32E-A824E50C0647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3622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5E609-8422-4F80-A32E-A824E50C0647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512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5E609-8422-4F80-A32E-A824E50C0647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408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5E609-8422-4F80-A32E-A824E50C064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9013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5E609-8422-4F80-A32E-A824E50C0647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8936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5E609-8422-4F80-A32E-A824E50C0647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410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5E609-8422-4F80-A32E-A824E50C0647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8978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5E609-8422-4F80-A32E-A824E50C0647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6137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5E609-8422-4F80-A32E-A824E50C0647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8142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5E609-8422-4F80-A32E-A824E50C0647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7650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4248150" cy="23891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3705224"/>
            <a:ext cx="5915025" cy="479107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EE289-7FF9-42B5-8626-7FD89602209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1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F1E2B-2BB4-5B41-BB59-E08EE26806D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14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4796A-F213-404D-AF75-A28331A554DB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4989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4796A-F213-404D-AF75-A28331A554DB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551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5E609-8422-4F80-A32E-A824E50C064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1666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5E609-8422-4F80-A32E-A824E50C0647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7172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5E609-8422-4F80-A32E-A824E50C0647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7344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5E609-8422-4F80-A32E-A824E50C0647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88419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5E609-8422-4F80-A32E-A824E50C0647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433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5E609-8422-4F80-A32E-A824E50C064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625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5E609-8422-4F80-A32E-A824E50C064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614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b="0" i="0" dirty="0">
              <a:solidFill>
                <a:srgbClr val="212B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273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00" dirty="0">
              <a:solidFill>
                <a:srgbClr val="212B32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447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5E609-8422-4F80-A32E-A824E50C064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163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6605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8746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9220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C32C2D-1C56-4AC7-A420-2E58525A3C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6933" y="524357"/>
            <a:ext cx="2625147" cy="92180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27A9B09-87D7-4F91-BDF4-51CD46254FE8}"/>
              </a:ext>
            </a:extLst>
          </p:cNvPr>
          <p:cNvSpPr txBox="1">
            <a:spLocks/>
          </p:cNvSpPr>
          <p:nvPr userDrawn="1"/>
        </p:nvSpPr>
        <p:spPr>
          <a:xfrm>
            <a:off x="838201" y="1189471"/>
            <a:ext cx="7149663" cy="4084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dirty="0">
              <a:solidFill>
                <a:srgbClr val="36A6DE"/>
              </a:solidFill>
              <a:latin typeface="Montserrat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59909D-5C0A-4E9C-A658-198DC225F7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-80870" y="1643617"/>
            <a:ext cx="4179905" cy="457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B7403C-BDAD-4B16-B3FA-8DB1F20C31D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0871" y="6737885"/>
            <a:ext cx="12325088" cy="157439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207EE737-A8E2-4977-BF9E-5A1311E6C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83960"/>
            <a:ext cx="7805468" cy="705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1">
                <a:solidFill>
                  <a:srgbClr val="585857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63EB1A2-14FB-4BA6-9DED-D950176061B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8201" y="1200313"/>
            <a:ext cx="7805468" cy="4084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36A6DE"/>
                </a:solidFill>
                <a:latin typeface="Montserrat" panose="000005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0054134-CB89-4840-B61E-6420E40C5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2608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C32C2D-1C56-4AC7-A420-2E58525A3C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6933" y="524357"/>
            <a:ext cx="2625147" cy="92180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27A9B09-87D7-4F91-BDF4-51CD46254FE8}"/>
              </a:ext>
            </a:extLst>
          </p:cNvPr>
          <p:cNvSpPr txBox="1">
            <a:spLocks/>
          </p:cNvSpPr>
          <p:nvPr userDrawn="1"/>
        </p:nvSpPr>
        <p:spPr>
          <a:xfrm>
            <a:off x="838201" y="1189471"/>
            <a:ext cx="7149663" cy="4084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dirty="0">
              <a:solidFill>
                <a:srgbClr val="36A6DE"/>
              </a:solidFill>
              <a:latin typeface="Montserrat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59909D-5C0A-4E9C-A658-198DC225F7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-80870" y="1643617"/>
            <a:ext cx="4179905" cy="457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B7403C-BDAD-4B16-B3FA-8DB1F20C31D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0871" y="6737885"/>
            <a:ext cx="12325088" cy="157439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207EE737-A8E2-4977-BF9E-5A1311E6C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83960"/>
            <a:ext cx="7805468" cy="705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1">
                <a:solidFill>
                  <a:srgbClr val="585857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63EB1A2-14FB-4BA6-9DED-D950176061B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8201" y="1200313"/>
            <a:ext cx="7805468" cy="4084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36A6DE"/>
                </a:solidFill>
                <a:latin typeface="Montserrat" panose="000005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0054134-CB89-4840-B61E-6420E40C5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400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C32C2D-1C56-4AC7-A420-2E58525A3C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6933" y="524357"/>
            <a:ext cx="2625147" cy="92180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27A9B09-87D7-4F91-BDF4-51CD46254FE8}"/>
              </a:ext>
            </a:extLst>
          </p:cNvPr>
          <p:cNvSpPr txBox="1">
            <a:spLocks/>
          </p:cNvSpPr>
          <p:nvPr userDrawn="1"/>
        </p:nvSpPr>
        <p:spPr>
          <a:xfrm>
            <a:off x="838201" y="1189471"/>
            <a:ext cx="7149663" cy="4084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dirty="0">
              <a:solidFill>
                <a:srgbClr val="36A6DE"/>
              </a:solidFill>
              <a:latin typeface="Montserrat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59909D-5C0A-4E9C-A658-198DC225F7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-80870" y="1643617"/>
            <a:ext cx="4179905" cy="457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B7403C-BDAD-4B16-B3FA-8DB1F20C31D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0871" y="6737885"/>
            <a:ext cx="12325088" cy="157439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207EE737-A8E2-4977-BF9E-5A1311E6C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83960"/>
            <a:ext cx="7805468" cy="705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1">
                <a:solidFill>
                  <a:srgbClr val="585857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63EB1A2-14FB-4BA6-9DED-D950176061B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8201" y="1200313"/>
            <a:ext cx="7805468" cy="4084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36A6DE"/>
                </a:solidFill>
                <a:latin typeface="Montserrat" panose="000005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0054134-CB89-4840-B61E-6420E40C5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0118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C32C2D-1C56-4AC7-A420-2E58525A3C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6933" y="524357"/>
            <a:ext cx="2625147" cy="92180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27A9B09-87D7-4F91-BDF4-51CD46254FE8}"/>
              </a:ext>
            </a:extLst>
          </p:cNvPr>
          <p:cNvSpPr txBox="1">
            <a:spLocks/>
          </p:cNvSpPr>
          <p:nvPr userDrawn="1"/>
        </p:nvSpPr>
        <p:spPr>
          <a:xfrm>
            <a:off x="838201" y="1189471"/>
            <a:ext cx="7149663" cy="4084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dirty="0">
              <a:solidFill>
                <a:srgbClr val="36A6DE"/>
              </a:solidFill>
              <a:latin typeface="Montserrat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59909D-5C0A-4E9C-A658-198DC225F7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-80870" y="1643617"/>
            <a:ext cx="4179905" cy="457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B7403C-BDAD-4B16-B3FA-8DB1F20C31D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0871" y="6737885"/>
            <a:ext cx="12325088" cy="157439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207EE737-A8E2-4977-BF9E-5A1311E6C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83960"/>
            <a:ext cx="7805468" cy="705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1">
                <a:solidFill>
                  <a:srgbClr val="585857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63EB1A2-14FB-4BA6-9DED-D950176061B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8201" y="1200313"/>
            <a:ext cx="7805468" cy="4084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36A6DE"/>
                </a:solidFill>
                <a:latin typeface="Montserrat" panose="000005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0054134-CB89-4840-B61E-6420E40C5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399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21465-60C3-964D-B17C-598948573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B21AA-FB4C-6041-92F2-96C536D92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96176-4297-1642-B84A-BA2C02D5B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319F-443E-144B-BCC0-1F5EFB1E2AD9}" type="datetimeFigureOut"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D6DB9-8230-294E-8477-DFC4DAC12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F3F1B-1734-9043-8E71-A0EBDF6D7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BD641-207A-A64A-B911-FB333DFB15D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0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0A7C78-352C-7742-8CA3-5C0E52228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319F-443E-144B-BCC0-1F5EFB1E2AD9}" type="datetimeFigureOut">
              <a:t>2/4/2025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8DAF92-264F-224D-AE2E-6BC53047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4D5A6-9BDC-D34E-A385-7B5418183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BD641-207A-A64A-B911-FB333DFB15D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65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a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10075"/>
            <a:ext cx="8696295" cy="94938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8B4B32-B7B7-DB40-9D0C-2D4D8414C6EC}"/>
              </a:ext>
            </a:extLst>
          </p:cNvPr>
          <p:cNvSpPr/>
          <p:nvPr userDrawn="1"/>
        </p:nvSpPr>
        <p:spPr>
          <a:xfrm>
            <a:off x="5909891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C3715D-C90E-7C4B-B312-C707773A39DD}"/>
              </a:ext>
            </a:extLst>
          </p:cNvPr>
          <p:cNvSpPr txBox="1"/>
          <p:nvPr userDrawn="1"/>
        </p:nvSpPr>
        <p:spPr>
          <a:xfrm>
            <a:off x="2232561" y="317071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7E920E-FCD4-834F-9787-A19C03BDF9AE}"/>
              </a:ext>
            </a:extLst>
          </p:cNvPr>
          <p:cNvCxnSpPr>
            <a:cxnSpLocks/>
          </p:cNvCxnSpPr>
          <p:nvPr userDrawn="1"/>
        </p:nvCxnSpPr>
        <p:spPr>
          <a:xfrm>
            <a:off x="482795" y="58915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FB2922A9-9C8F-43B1-7D0A-0C7761EE45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767200"/>
            <a:ext cx="11012644" cy="5779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Subhead if needed</a:t>
            </a:r>
          </a:p>
        </p:txBody>
      </p:sp>
      <p:pic>
        <p:nvPicPr>
          <p:cNvPr id="16" name="Picture 15" descr="A blue and black logo&#10;&#10;Description automatically generated">
            <a:extLst>
              <a:ext uri="{FF2B5EF4-FFF2-40B4-BE49-F238E27FC236}">
                <a16:creationId xmlns:a16="http://schemas.microsoft.com/office/drawing/2014/main" id="{C6284CB9-272F-5D0C-7892-3FB830EFA3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6727" y="6026251"/>
            <a:ext cx="1893062" cy="75745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E7ACA59-B023-CEF6-A867-F246A5AFFFE4}"/>
              </a:ext>
            </a:extLst>
          </p:cNvPr>
          <p:cNvGrpSpPr/>
          <p:nvPr userDrawn="1"/>
        </p:nvGrpSpPr>
        <p:grpSpPr>
          <a:xfrm>
            <a:off x="9128295" y="767200"/>
            <a:ext cx="3601713" cy="187961"/>
            <a:chOff x="8304537" y="2571750"/>
            <a:chExt cx="3601713" cy="18796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1F2AB37-EEA4-E609-B6C5-9148218A92B2}"/>
                </a:ext>
              </a:extLst>
            </p:cNvPr>
            <p:cNvSpPr/>
            <p:nvPr userDrawn="1"/>
          </p:nvSpPr>
          <p:spPr>
            <a:xfrm>
              <a:off x="8304537" y="2571750"/>
              <a:ext cx="2743200" cy="187961"/>
            </a:xfrm>
            <a:prstGeom prst="roundRect">
              <a:avLst/>
            </a:prstGeom>
            <a:solidFill>
              <a:srgbClr val="FFF7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1B614CD-6759-F1DD-51EC-31CAEF12384F}"/>
                </a:ext>
              </a:extLst>
            </p:cNvPr>
            <p:cNvSpPr/>
            <p:nvPr userDrawn="1"/>
          </p:nvSpPr>
          <p:spPr>
            <a:xfrm>
              <a:off x="8610600" y="2571750"/>
              <a:ext cx="2743200" cy="187961"/>
            </a:xfrm>
            <a:prstGeom prst="roundRect">
              <a:avLst/>
            </a:prstGeom>
            <a:solidFill>
              <a:srgbClr val="FAE1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D31E5C6-1494-9CCD-4303-A10D8958CA6A}"/>
                </a:ext>
              </a:extLst>
            </p:cNvPr>
            <p:cNvSpPr/>
            <p:nvPr userDrawn="1"/>
          </p:nvSpPr>
          <p:spPr>
            <a:xfrm>
              <a:off x="8907498" y="2571750"/>
              <a:ext cx="2743200" cy="187961"/>
            </a:xfrm>
            <a:prstGeom prst="roundRect">
              <a:avLst/>
            </a:prstGeom>
            <a:solidFill>
              <a:srgbClr val="00A4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059839E-CC3A-039A-920C-E5463DE12338}"/>
                </a:ext>
              </a:extLst>
            </p:cNvPr>
            <p:cNvSpPr/>
            <p:nvPr userDrawn="1"/>
          </p:nvSpPr>
          <p:spPr>
            <a:xfrm>
              <a:off x="9163050" y="2571750"/>
              <a:ext cx="2743200" cy="18796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8734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33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9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2.emf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emf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png"/><Relationship Id="rId5" Type="http://schemas.openxmlformats.org/officeDocument/2006/relationships/image" Target="../media/image2.emf"/><Relationship Id="rId4" Type="http://schemas.openxmlformats.org/officeDocument/2006/relationships/image" Target="../media/image3.emf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png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png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jpeg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4.png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5.jpeg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emf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hyperlink" Target="http://www.mentimeter.com/" TargetMode="Externa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microsoft.com/office/2011/relationships/webextension" Target="../webextensions/webextension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emf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hyperlink" Target="http://www.mentimeter.com/" TargetMode="Externa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E56D88-F383-D336-B29D-7E445C3A2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4543"/>
            <a:ext cx="12244217" cy="6916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013E49-63A6-46FE-B7E6-A656B2E6518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0871" y="6371849"/>
            <a:ext cx="12325088" cy="5234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0C7B8E-008E-4292-B466-801A45C62AFE}"/>
              </a:ext>
            </a:extLst>
          </p:cNvPr>
          <p:cNvSpPr txBox="1"/>
          <p:nvPr/>
        </p:nvSpPr>
        <p:spPr>
          <a:xfrm>
            <a:off x="7521594" y="6356974"/>
            <a:ext cx="48034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solidFill>
                  <a:schemeClr val="bg1"/>
                </a:solidFill>
                <a:highlight>
                  <a:srgbClr val="000080"/>
                </a:highlight>
              </a:rPr>
              <a:t>#TogetherWeAreNotts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C6DE90-AFF7-D4F5-5EFB-8AF2B6A1A5C3}"/>
              </a:ext>
            </a:extLst>
          </p:cNvPr>
          <p:cNvSpPr txBox="1"/>
          <p:nvPr/>
        </p:nvSpPr>
        <p:spPr>
          <a:xfrm>
            <a:off x="1077746" y="6369266"/>
            <a:ext cx="48034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err="1">
                <a:solidFill>
                  <a:schemeClr val="bg1"/>
                </a:solidFill>
                <a:highlight>
                  <a:srgbClr val="000080"/>
                </a:highlight>
              </a:rPr>
              <a:t>Wifi</a:t>
            </a:r>
            <a:r>
              <a:rPr lang="en-GB" sz="3000" b="1" dirty="0">
                <a:solidFill>
                  <a:schemeClr val="bg1"/>
                </a:solidFill>
                <a:highlight>
                  <a:srgbClr val="000080"/>
                </a:highlight>
              </a:rPr>
              <a:t>: </a:t>
            </a:r>
            <a:r>
              <a:rPr lang="en-GB" sz="3000" b="1" dirty="0" err="1">
                <a:solidFill>
                  <a:schemeClr val="bg1"/>
                </a:solidFill>
                <a:highlight>
                  <a:srgbClr val="000080"/>
                </a:highlight>
              </a:rPr>
              <a:t>icca</a:t>
            </a:r>
            <a:r>
              <a:rPr lang="en-GB" sz="3000" b="1" dirty="0">
                <a:solidFill>
                  <a:schemeClr val="bg1"/>
                </a:solidFill>
                <a:highlight>
                  <a:srgbClr val="000080"/>
                </a:highlight>
              </a:rPr>
              <a:t>-guest</a:t>
            </a:r>
          </a:p>
        </p:txBody>
      </p:sp>
    </p:spTree>
    <p:extLst>
      <p:ext uri="{BB962C8B-B14F-4D97-AF65-F5344CB8AC3E}">
        <p14:creationId xmlns:p14="http://schemas.microsoft.com/office/powerpoint/2010/main" val="1431596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4A4872-322B-4C1D-9E2D-AEB8CC0E7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84" y="908082"/>
            <a:ext cx="7486651" cy="5949918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1CA4F9EE-A1F4-4004-AE47-130D3214D4C8}"/>
              </a:ext>
            </a:extLst>
          </p:cNvPr>
          <p:cNvSpPr txBox="1">
            <a:spLocks/>
          </p:cNvSpPr>
          <p:nvPr/>
        </p:nvSpPr>
        <p:spPr>
          <a:xfrm>
            <a:off x="1332801" y="2601119"/>
            <a:ext cx="5621867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solidFill>
                  <a:srgbClr val="2B2B2A"/>
                </a:solidFill>
                <a:latin typeface="Montserrat" pitchFamily="2" charset="77"/>
              </a:rPr>
              <a:t>SAIU Showcase: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2B2B2A"/>
                </a:solidFill>
                <a:latin typeface="Montserrat" pitchFamily="2" charset="77"/>
              </a:rPr>
              <a:t>How AI is aiding productivity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18DF267-9C76-44BC-9E0E-EC54D904FAB6}"/>
              </a:ext>
            </a:extLst>
          </p:cNvPr>
          <p:cNvSpPr txBox="1">
            <a:spLocks/>
          </p:cNvSpPr>
          <p:nvPr/>
        </p:nvSpPr>
        <p:spPr>
          <a:xfrm>
            <a:off x="1249551" y="4022745"/>
            <a:ext cx="6809084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>
                <a:solidFill>
                  <a:srgbClr val="015EB8"/>
                </a:solidFill>
                <a:latin typeface="Montserrat" pitchFamily="2" charset="77"/>
              </a:rPr>
              <a:t>Simon Frampton – Head of Quality </a:t>
            </a:r>
            <a:br>
              <a:rPr lang="en-GB" sz="2000" dirty="0">
                <a:solidFill>
                  <a:srgbClr val="015EB8"/>
                </a:solidFill>
                <a:latin typeface="Montserrat" pitchFamily="2" charset="77"/>
              </a:rPr>
            </a:br>
            <a:r>
              <a:rPr lang="en-GB" sz="2000" dirty="0">
                <a:solidFill>
                  <a:srgbClr val="015EB8"/>
                </a:solidFill>
                <a:latin typeface="Montserrat" pitchFamily="2" charset="77"/>
              </a:rPr>
              <a:t>Performance &amp; Insights</a:t>
            </a:r>
          </a:p>
          <a:p>
            <a:pPr algn="l"/>
            <a:r>
              <a:rPr lang="en-GB" sz="2000" dirty="0">
                <a:solidFill>
                  <a:srgbClr val="015EB8"/>
                </a:solidFill>
                <a:latin typeface="Montserrat" pitchFamily="2" charset="77"/>
              </a:rPr>
              <a:t>Temitope Akingbala – ICB Principal Data Analyst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ECB44B-FA27-167F-D61A-69D3228B6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20859D-474F-4538-B62A-1FE6A2B947FA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938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07CB9C3-5B8F-BB4A-9359-09074A9B2A5D}"/>
              </a:ext>
            </a:extLst>
          </p:cNvPr>
          <p:cNvSpPr txBox="1">
            <a:spLocks/>
          </p:cNvSpPr>
          <p:nvPr/>
        </p:nvSpPr>
        <p:spPr>
          <a:xfrm>
            <a:off x="1726962" y="309739"/>
            <a:ext cx="9056914" cy="318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>
                <a:solidFill>
                  <a:srgbClr val="2B2B2A"/>
                </a:solidFill>
                <a:latin typeface="Montserrat" pitchFamily="2" charset="77"/>
              </a:rPr>
              <a:t>Who We Are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F5FB17E-59F7-584F-B0C1-162C066DFDD0}"/>
              </a:ext>
            </a:extLst>
          </p:cNvPr>
          <p:cNvSpPr txBox="1">
            <a:spLocks/>
          </p:cNvSpPr>
          <p:nvPr/>
        </p:nvSpPr>
        <p:spPr>
          <a:xfrm>
            <a:off x="371785" y="1221088"/>
            <a:ext cx="8708571" cy="408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>
                <a:solidFill>
                  <a:srgbClr val="015EB8"/>
                </a:solidFill>
                <a:latin typeface="Montserrat" pitchFamily="2" charset="77"/>
              </a:rPr>
              <a:t>Nottingham and Nottinghamshire System Analytical Intelligence Unit (SAIU)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911673-5C72-F049-A190-DFBCEA469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014" y="6678323"/>
            <a:ext cx="12399589" cy="266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EFCDF6-EC72-C104-34C1-35E2172DD6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0995" y="1730621"/>
            <a:ext cx="3485469" cy="48149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F3D5C0F-8523-E493-8263-A4DFCEB055B8}"/>
              </a:ext>
            </a:extLst>
          </p:cNvPr>
          <p:cNvSpPr txBox="1"/>
          <p:nvPr/>
        </p:nvSpPr>
        <p:spPr>
          <a:xfrm>
            <a:off x="475536" y="1656167"/>
            <a:ext cx="77554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The System Analytics Intelligence Unit (SAIU) was launched on 4 July 2022.  This followed the COVID pandemic, where as a system we identified the huge value and benefit of integrated working with our systems data/intelligence and analytical partners to better identify and support the health and care of our population. </a:t>
            </a:r>
          </a:p>
          <a:p>
            <a:endParaRPr lang="en-GB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endParaRPr lang="en-GB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777D22-D95B-A8E9-8EF6-31B21777E81D}"/>
              </a:ext>
            </a:extLst>
          </p:cNvPr>
          <p:cNvSpPr txBox="1"/>
          <p:nvPr/>
        </p:nvSpPr>
        <p:spPr>
          <a:xfrm>
            <a:off x="446315" y="3393788"/>
            <a:ext cx="7826829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/>
              <a:t>We have professional analysts, covering our core system areas:</a:t>
            </a:r>
          </a:p>
          <a:p>
            <a:pPr marL="285750" indent="-285750" defTabSz="446088">
              <a:buFont typeface="Arial" panose="020B0604020202020204" pitchFamily="34" charset="0"/>
              <a:buChar char="•"/>
            </a:pPr>
            <a:r>
              <a:rPr lang="en-GB"/>
              <a:t>	PHM/HI &amp; Outcomes</a:t>
            </a:r>
            <a:endParaRPr lang="en-GB">
              <a:ea typeface="Calibri"/>
              <a:cs typeface="Calibri"/>
            </a:endParaRPr>
          </a:p>
          <a:p>
            <a:pPr marL="285750" indent="-285750" defTabSz="446088">
              <a:buFont typeface="Arial" panose="020B0604020202020204" pitchFamily="34" charset="0"/>
              <a:buChar char="•"/>
            </a:pPr>
            <a:r>
              <a:rPr lang="en-GB"/>
              <a:t>	Primary Care &amp; Community Care</a:t>
            </a:r>
          </a:p>
          <a:p>
            <a:pPr marL="285750" indent="-285750" defTabSz="446088">
              <a:buFont typeface="Arial" panose="020B0604020202020204" pitchFamily="34" charset="0"/>
              <a:buChar char="•"/>
            </a:pPr>
            <a:r>
              <a:rPr lang="en-GB"/>
              <a:t>	Urgent Emergency Care, Planned Care</a:t>
            </a:r>
          </a:p>
          <a:p>
            <a:pPr marL="285750" indent="-285750" defTabSz="446088">
              <a:buFont typeface="Arial" panose="020B0604020202020204" pitchFamily="34" charset="0"/>
              <a:buChar char="•"/>
            </a:pPr>
            <a:r>
              <a:rPr lang="en-GB"/>
              <a:t>	Demand Capacity &amp; Planning</a:t>
            </a:r>
          </a:p>
          <a:p>
            <a:pPr marL="285750" indent="-285750" defTabSz="446088">
              <a:buFont typeface="Arial" panose="020B0604020202020204" pitchFamily="34" charset="0"/>
              <a:buChar char="•"/>
            </a:pPr>
            <a:r>
              <a:rPr lang="en-GB"/>
              <a:t>	Workforce</a:t>
            </a:r>
          </a:p>
          <a:p>
            <a:pPr marL="285750" indent="-285750" defTabSz="446088">
              <a:buFont typeface="Arial" panose="020B0604020202020204" pitchFamily="34" charset="0"/>
              <a:buChar char="•"/>
            </a:pPr>
            <a:r>
              <a:rPr lang="en-GB"/>
              <a:t>	Mental Health</a:t>
            </a:r>
          </a:p>
          <a:p>
            <a:pPr marL="285750" indent="-285750" defTabSz="446088">
              <a:buFont typeface="Arial" panose="020B0604020202020204" pitchFamily="34" charset="0"/>
              <a:buChar char="•"/>
            </a:pPr>
            <a:r>
              <a:rPr lang="en-GB"/>
              <a:t>	Quality/Maternity</a:t>
            </a:r>
          </a:p>
          <a:p>
            <a:pPr marL="285750" indent="-285750" defTabSz="446088">
              <a:buFont typeface="Arial" panose="020B0604020202020204" pitchFamily="34" charset="0"/>
              <a:buChar char="•"/>
            </a:pPr>
            <a:r>
              <a:rPr lang="en-GB"/>
              <a:t>	Children and young People</a:t>
            </a:r>
          </a:p>
          <a:p>
            <a:pPr marL="285750" indent="-285750" defTabSz="446088">
              <a:buFont typeface="Arial" panose="020B0604020202020204" pitchFamily="34" charset="0"/>
              <a:buChar char="•"/>
            </a:pPr>
            <a:r>
              <a:rPr lang="en-GB"/>
              <a:t>	Performance</a:t>
            </a:r>
          </a:p>
        </p:txBody>
      </p:sp>
    </p:spTree>
    <p:extLst>
      <p:ext uri="{BB962C8B-B14F-4D97-AF65-F5344CB8AC3E}">
        <p14:creationId xmlns:p14="http://schemas.microsoft.com/office/powerpoint/2010/main" val="1047296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8E440F-3FB3-12CD-555A-79FE06998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871" y="6737884"/>
            <a:ext cx="12325088" cy="15743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2083A58-093F-6833-A53E-90FF84C5E92E}"/>
              </a:ext>
            </a:extLst>
          </p:cNvPr>
          <p:cNvSpPr txBox="1">
            <a:spLocks/>
          </p:cNvSpPr>
          <p:nvPr/>
        </p:nvSpPr>
        <p:spPr>
          <a:xfrm>
            <a:off x="1" y="380289"/>
            <a:ext cx="12192000" cy="408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solidFill>
                  <a:srgbClr val="585857"/>
                </a:solidFill>
                <a:latin typeface="Montserrat" pitchFamily="2" charset="77"/>
              </a:rPr>
              <a:t>What is AI &amp; Automation?</a:t>
            </a:r>
            <a:endParaRPr lang="en-US" sz="2800" b="1" dirty="0">
              <a:solidFill>
                <a:srgbClr val="585857"/>
              </a:solidFill>
              <a:latin typeface="Montserrat" pitchFamily="2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E9BE917-FD04-41A1-12C8-CFEF3A93C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871" y="6737884"/>
            <a:ext cx="12325088" cy="1574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FB79F1-6FFB-37F1-B280-8AAAFBFFDA55}"/>
              </a:ext>
            </a:extLst>
          </p:cNvPr>
          <p:cNvSpPr txBox="1"/>
          <p:nvPr/>
        </p:nvSpPr>
        <p:spPr>
          <a:xfrm>
            <a:off x="633743" y="1330859"/>
            <a:ext cx="11208190" cy="5058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Most AI today is classified as ‘Narrow’ or ‘Weak AI’, that is to say it is designed to perform specific, narrow task (e.g., facial recognition, internet searches, or driving a car). Most current AI systems, including those that can play complex games like chess and go, fall under this category. They operate within a limited, predefined range or set of contexts.</a:t>
            </a:r>
            <a:endParaRPr lang="en-GB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Automation on the other hand, involves using technology to perform tasks automatically, following predefined rules without the ability to learn or adapt beyond their programming.</a:t>
            </a:r>
            <a:endParaRPr lang="en-GB" sz="1600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GB" sz="1600" b="1" kern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Example AI Applications within the NHS &amp; SAIU</a:t>
            </a:r>
            <a:endParaRPr lang="en-GB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Predictive Analytics (Machine Learning):</a:t>
            </a:r>
            <a:endParaRPr lang="en-GB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Forecasting patient admissions or resource needs.</a:t>
            </a:r>
            <a:endParaRPr lang="en-GB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Identifying at-risk patients for early interventions.</a:t>
            </a:r>
            <a:endParaRPr lang="en-GB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Natural Language Processing:</a:t>
            </a:r>
            <a:endParaRPr lang="en-GB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Developing chatbots to assist patients with appointment scheduling.</a:t>
            </a:r>
            <a:endParaRPr lang="en-GB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Automating the analysis of patient feedback.</a:t>
            </a:r>
            <a:endParaRPr lang="en-GB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Expert Systems:</a:t>
            </a:r>
            <a:endParaRPr lang="en-GB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Clinical decision support tools to assist healthcare professionals.</a:t>
            </a:r>
            <a:endParaRPr lang="en-GB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112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8E440F-3FB3-12CD-555A-79FE06998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871" y="6737884"/>
            <a:ext cx="12325088" cy="157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EF49C7-B7F9-C4AE-E2F4-4FCD0326D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80871" y="1643615"/>
            <a:ext cx="4179905" cy="4571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2083A58-093F-6833-A53E-90FF84C5E92E}"/>
              </a:ext>
            </a:extLst>
          </p:cNvPr>
          <p:cNvSpPr txBox="1">
            <a:spLocks/>
          </p:cNvSpPr>
          <p:nvPr/>
        </p:nvSpPr>
        <p:spPr>
          <a:xfrm>
            <a:off x="0" y="380289"/>
            <a:ext cx="12175861" cy="408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solidFill>
                  <a:srgbClr val="585857"/>
                </a:solidFill>
                <a:latin typeface="Montserrat" pitchFamily="2" charset="77"/>
              </a:rPr>
              <a:t>Why we need AI &amp; Automation</a:t>
            </a:r>
            <a:endParaRPr lang="en-US" sz="2800" b="1" dirty="0">
              <a:solidFill>
                <a:srgbClr val="585857"/>
              </a:solidFill>
              <a:latin typeface="Montserrat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E0FC28-0E71-033B-CFE5-510020A54449}"/>
              </a:ext>
            </a:extLst>
          </p:cNvPr>
          <p:cNvSpPr txBox="1"/>
          <p:nvPr/>
        </p:nvSpPr>
        <p:spPr>
          <a:xfrm>
            <a:off x="0" y="1101823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36A6DE"/>
                </a:solidFill>
                <a:latin typeface="Montserrat" panose="00000500000000000000" pitchFamily="2" charset="0"/>
              </a:rPr>
              <a:t>Creating efficiencies in a highly complicated system is key to enabling high quality analytics</a:t>
            </a:r>
            <a:endParaRPr lang="en-US" dirty="0">
              <a:solidFill>
                <a:srgbClr val="36A6DE"/>
              </a:solidFill>
              <a:latin typeface="Montserrat" pitchFamily="2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87E489-6E9E-015A-1A57-8A82BE9BA58B}"/>
              </a:ext>
            </a:extLst>
          </p:cNvPr>
          <p:cNvSpPr/>
          <p:nvPr/>
        </p:nvSpPr>
        <p:spPr>
          <a:xfrm>
            <a:off x="6373699" y="2343351"/>
            <a:ext cx="4083062" cy="188742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E9BE917-FD04-41A1-12C8-CFEF3A93C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871" y="6737884"/>
            <a:ext cx="12325088" cy="1574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F3F674-E719-F700-86F5-D555DED24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80871" y="1643615"/>
            <a:ext cx="4179905" cy="45719"/>
          </a:xfrm>
          <a:prstGeom prst="rect">
            <a:avLst/>
          </a:prstGeom>
        </p:spPr>
      </p:pic>
      <p:pic>
        <p:nvPicPr>
          <p:cNvPr id="14" name="Picture 2" descr="Database PNG transparent image download, size: 1113x1373px">
            <a:extLst>
              <a:ext uri="{FF2B5EF4-FFF2-40B4-BE49-F238E27FC236}">
                <a16:creationId xmlns:a16="http://schemas.microsoft.com/office/drawing/2014/main" id="{FC421E14-32EB-7D12-19DB-123F66753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4961" y="3297877"/>
            <a:ext cx="925941" cy="114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s Power BI Actually Useful? - PEI">
            <a:extLst>
              <a:ext uri="{FF2B5EF4-FFF2-40B4-BE49-F238E27FC236}">
                <a16:creationId xmlns:a16="http://schemas.microsoft.com/office/drawing/2014/main" id="{A63FD825-CB2B-E478-FCBA-A5D06A16F9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77178" y="3240538"/>
            <a:ext cx="3720217" cy="85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D3AA9A8-AB05-8531-3BC6-070131C56C84}"/>
              </a:ext>
            </a:extLst>
          </p:cNvPr>
          <p:cNvCxnSpPr>
            <a:cxnSpLocks/>
            <a:stCxn id="15" idx="1"/>
            <a:endCxn id="14" idx="3"/>
          </p:cNvCxnSpPr>
          <p:nvPr/>
        </p:nvCxnSpPr>
        <p:spPr>
          <a:xfrm flipH="1">
            <a:off x="4290902" y="3669909"/>
            <a:ext cx="2286276" cy="199080"/>
          </a:xfrm>
          <a:prstGeom prst="line">
            <a:avLst/>
          </a:prstGeom>
          <a:ln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2CA3E880-BFDB-08CF-A654-1AFF25699256}"/>
              </a:ext>
            </a:extLst>
          </p:cNvPr>
          <p:cNvSpPr/>
          <p:nvPr/>
        </p:nvSpPr>
        <p:spPr>
          <a:xfrm>
            <a:off x="4019688" y="3204322"/>
            <a:ext cx="2200328" cy="616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Montserrat" panose="00000500000000000000" pitchFamily="2" charset="0"/>
              </a:rPr>
              <a:t>SQL database</a:t>
            </a:r>
          </a:p>
          <a:p>
            <a:pPr algn="ctr"/>
            <a:r>
              <a:rPr lang="en-GB" sz="1400">
                <a:solidFill>
                  <a:schemeClr val="tx1"/>
                </a:solidFill>
                <a:latin typeface="Montserrat" panose="00000500000000000000" pitchFamily="2" charset="0"/>
              </a:rPr>
              <a:t>(pseudonymised)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8A5019-ABE9-4C71-4EE7-BEBFC4A40353}"/>
              </a:ext>
            </a:extLst>
          </p:cNvPr>
          <p:cNvSpPr/>
          <p:nvPr/>
        </p:nvSpPr>
        <p:spPr>
          <a:xfrm>
            <a:off x="10382250" y="3307334"/>
            <a:ext cx="1666875" cy="616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chemeClr val="tx1"/>
                </a:solidFill>
                <a:latin typeface="Montserrat" panose="00000500000000000000" pitchFamily="2" charset="0"/>
              </a:rPr>
              <a:t>Dashboard view (aggregate)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BA6762-35EA-8073-2DF3-13BD47EDA3EA}"/>
              </a:ext>
            </a:extLst>
          </p:cNvPr>
          <p:cNvSpPr/>
          <p:nvPr/>
        </p:nvSpPr>
        <p:spPr>
          <a:xfrm>
            <a:off x="10297394" y="5395429"/>
            <a:ext cx="1878467" cy="616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chemeClr val="tx1"/>
                </a:solidFill>
                <a:latin typeface="Montserrat" panose="00000500000000000000" pitchFamily="2" charset="0"/>
              </a:rPr>
              <a:t>Clinician workflows and single register</a:t>
            </a:r>
          </a:p>
          <a:p>
            <a:pPr algn="ctr"/>
            <a:r>
              <a:rPr lang="en-GB" sz="1600">
                <a:solidFill>
                  <a:schemeClr val="tx1"/>
                </a:solidFill>
                <a:latin typeface="Montserrat" panose="00000500000000000000" pitchFamily="2" charset="0"/>
              </a:rPr>
              <a:t>(patient identifiable)</a:t>
            </a:r>
          </a:p>
          <a:p>
            <a:pPr algn="ctr"/>
            <a:endParaRPr lang="en-GB" sz="160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endParaRPr lang="en-GB" sz="30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n-GB" sz="1600">
                <a:solidFill>
                  <a:schemeClr val="tx1"/>
                </a:solidFill>
                <a:latin typeface="Montserrat" panose="00000500000000000000" pitchFamily="2" charset="0"/>
              </a:rPr>
              <a:t>PHM tools (aggregate)</a:t>
            </a:r>
          </a:p>
        </p:txBody>
      </p:sp>
      <p:pic>
        <p:nvPicPr>
          <p:cNvPr id="24" name="Picture 2" descr="Database PNG transparent image download, size: 1113x1373px">
            <a:extLst>
              <a:ext uri="{FF2B5EF4-FFF2-40B4-BE49-F238E27FC236}">
                <a16:creationId xmlns:a16="http://schemas.microsoft.com/office/drawing/2014/main" id="{951796A2-575E-7B0A-4CD7-C37BE6758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7012" y="5432291"/>
            <a:ext cx="913890" cy="112735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C93E9BE-5CBB-8AB2-1279-FBFAA35E4144}"/>
              </a:ext>
            </a:extLst>
          </p:cNvPr>
          <p:cNvSpPr/>
          <p:nvPr/>
        </p:nvSpPr>
        <p:spPr>
          <a:xfrm>
            <a:off x="3814177" y="5957756"/>
            <a:ext cx="2200328" cy="616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Montserrat" panose="00000500000000000000" pitchFamily="2" charset="0"/>
              </a:rPr>
              <a:t>GRPCC</a:t>
            </a:r>
          </a:p>
          <a:p>
            <a:pPr algn="ctr"/>
            <a:r>
              <a:rPr lang="en-GB" sz="1400">
                <a:solidFill>
                  <a:schemeClr val="tx1"/>
                </a:solidFill>
                <a:latin typeface="Montserrat" panose="00000500000000000000" pitchFamily="2" charset="0"/>
              </a:rPr>
              <a:t>SQL database</a:t>
            </a:r>
          </a:p>
          <a:p>
            <a:pPr algn="ctr"/>
            <a:r>
              <a:rPr lang="en-GB" sz="1400">
                <a:solidFill>
                  <a:schemeClr val="tx1"/>
                </a:solidFill>
                <a:latin typeface="Montserrat" panose="00000500000000000000" pitchFamily="2" charset="0"/>
              </a:rPr>
              <a:t>(NHS numbers)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9BE2D01-ABC2-4608-A198-7FE848F6A0BB}"/>
              </a:ext>
            </a:extLst>
          </p:cNvPr>
          <p:cNvCxnSpPr>
            <a:cxnSpLocks/>
            <a:stCxn id="14" idx="2"/>
            <a:endCxn id="24" idx="0"/>
          </p:cNvCxnSpPr>
          <p:nvPr/>
        </p:nvCxnSpPr>
        <p:spPr>
          <a:xfrm>
            <a:off x="3827932" y="4440101"/>
            <a:ext cx="6025" cy="992190"/>
          </a:xfrm>
          <a:prstGeom prst="line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F8398B7-86DD-C031-18DC-A75F006183FC}"/>
              </a:ext>
            </a:extLst>
          </p:cNvPr>
          <p:cNvSpPr/>
          <p:nvPr/>
        </p:nvSpPr>
        <p:spPr>
          <a:xfrm>
            <a:off x="414992" y="5481245"/>
            <a:ext cx="1485901" cy="836197"/>
          </a:xfrm>
          <a:prstGeom prst="roundRect">
            <a:avLst/>
          </a:prstGeom>
          <a:solidFill>
            <a:srgbClr val="5858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/>
              <a:t>GP data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390226F-9165-3042-7A83-DE39CFD7F42B}"/>
              </a:ext>
            </a:extLst>
          </p:cNvPr>
          <p:cNvSpPr/>
          <p:nvPr/>
        </p:nvSpPr>
        <p:spPr>
          <a:xfrm>
            <a:off x="1043537" y="2996756"/>
            <a:ext cx="1812060" cy="870636"/>
          </a:xfrm>
          <a:prstGeom prst="roundRect">
            <a:avLst/>
          </a:prstGeom>
          <a:solidFill>
            <a:srgbClr val="5858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/>
              <a:t>Commissioning data sets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FB9D38A-FA94-C505-0CD7-77AA1842913A}"/>
              </a:ext>
            </a:extLst>
          </p:cNvPr>
          <p:cNvCxnSpPr>
            <a:cxnSpLocks/>
            <a:stCxn id="31" idx="3"/>
            <a:endCxn id="14" idx="1"/>
          </p:cNvCxnSpPr>
          <p:nvPr/>
        </p:nvCxnSpPr>
        <p:spPr>
          <a:xfrm>
            <a:off x="2855597" y="3432074"/>
            <a:ext cx="509364" cy="4369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D2E1E43-D6FD-739E-9F9F-844F19F3E52A}"/>
              </a:ext>
            </a:extLst>
          </p:cNvPr>
          <p:cNvCxnSpPr>
            <a:cxnSpLocks/>
            <a:stCxn id="30" idx="3"/>
            <a:endCxn id="24" idx="1"/>
          </p:cNvCxnSpPr>
          <p:nvPr/>
        </p:nvCxnSpPr>
        <p:spPr>
          <a:xfrm>
            <a:off x="1900893" y="5899344"/>
            <a:ext cx="1476119" cy="966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loud 33">
            <a:extLst>
              <a:ext uri="{FF2B5EF4-FFF2-40B4-BE49-F238E27FC236}">
                <a16:creationId xmlns:a16="http://schemas.microsoft.com/office/drawing/2014/main" id="{8D6F9CAD-0141-A77E-C6EA-D75DCA1A9C18}"/>
              </a:ext>
            </a:extLst>
          </p:cNvPr>
          <p:cNvSpPr/>
          <p:nvPr/>
        </p:nvSpPr>
        <p:spPr>
          <a:xfrm>
            <a:off x="3430689" y="1806030"/>
            <a:ext cx="1371597" cy="1032241"/>
          </a:xfrm>
          <a:prstGeom prst="cloud">
            <a:avLst/>
          </a:prstGeom>
          <a:solidFill>
            <a:srgbClr val="3399D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/>
              <a:t>capacity &amp; flow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3BB839F-C0A4-846E-22D9-1853F08858A5}"/>
              </a:ext>
            </a:extLst>
          </p:cNvPr>
          <p:cNvCxnSpPr>
            <a:cxnSpLocks/>
            <a:stCxn id="15" idx="1"/>
            <a:endCxn id="34" idx="0"/>
          </p:cNvCxnSpPr>
          <p:nvPr/>
        </p:nvCxnSpPr>
        <p:spPr>
          <a:xfrm flipH="1" flipV="1">
            <a:off x="4801143" y="2322151"/>
            <a:ext cx="1776035" cy="1347758"/>
          </a:xfrm>
          <a:prstGeom prst="line">
            <a:avLst/>
          </a:prstGeom>
          <a:ln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46AE8F2-D117-46A9-B1AD-67BB175DCAA1}"/>
              </a:ext>
            </a:extLst>
          </p:cNvPr>
          <p:cNvSpPr/>
          <p:nvPr/>
        </p:nvSpPr>
        <p:spPr>
          <a:xfrm>
            <a:off x="142181" y="1725787"/>
            <a:ext cx="1866900" cy="704850"/>
          </a:xfrm>
          <a:prstGeom prst="roundRect">
            <a:avLst/>
          </a:prstGeom>
          <a:solidFill>
            <a:srgbClr val="5858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/>
              <a:t>Secondary care providers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2C8FF7D-5632-511B-6C2D-3D8CD02A20AC}"/>
              </a:ext>
            </a:extLst>
          </p:cNvPr>
          <p:cNvCxnSpPr>
            <a:cxnSpLocks/>
            <a:stCxn id="34" idx="2"/>
            <a:endCxn id="36" idx="3"/>
          </p:cNvCxnSpPr>
          <p:nvPr/>
        </p:nvCxnSpPr>
        <p:spPr>
          <a:xfrm flipH="1" flipV="1">
            <a:off x="2009081" y="2078212"/>
            <a:ext cx="1425862" cy="243939"/>
          </a:xfrm>
          <a:prstGeom prst="line">
            <a:avLst/>
          </a:prstGeom>
          <a:ln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A5A5939-A0B5-BCB2-E6B5-F64CA1849F03}"/>
              </a:ext>
            </a:extLst>
          </p:cNvPr>
          <p:cNvCxnSpPr>
            <a:cxnSpLocks/>
            <a:stCxn id="31" idx="0"/>
            <a:endCxn id="36" idx="2"/>
          </p:cNvCxnSpPr>
          <p:nvPr/>
        </p:nvCxnSpPr>
        <p:spPr>
          <a:xfrm flipH="1" flipV="1">
            <a:off x="1075631" y="2430637"/>
            <a:ext cx="873936" cy="566119"/>
          </a:xfrm>
          <a:prstGeom prst="line">
            <a:avLst/>
          </a:prstGeom>
          <a:ln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3B7B0FAB-F680-3738-AB26-BA4B8184F9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0725" y="5376379"/>
            <a:ext cx="4026036" cy="79463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5DD14FC-A0BB-8A09-770A-C35AEDD21030}"/>
              </a:ext>
            </a:extLst>
          </p:cNvPr>
          <p:cNvCxnSpPr>
            <a:cxnSpLocks/>
            <a:stCxn id="24" idx="3"/>
            <a:endCxn id="15" idx="1"/>
          </p:cNvCxnSpPr>
          <p:nvPr/>
        </p:nvCxnSpPr>
        <p:spPr>
          <a:xfrm flipV="1">
            <a:off x="4290902" y="3669909"/>
            <a:ext cx="2286276" cy="2326061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9E62842-0FC2-F56D-0894-9061E00367FD}"/>
              </a:ext>
            </a:extLst>
          </p:cNvPr>
          <p:cNvCxnSpPr>
            <a:cxnSpLocks/>
            <a:stCxn id="24" idx="3"/>
            <a:endCxn id="39" idx="1"/>
          </p:cNvCxnSpPr>
          <p:nvPr/>
        </p:nvCxnSpPr>
        <p:spPr>
          <a:xfrm flipV="1">
            <a:off x="4290902" y="5773699"/>
            <a:ext cx="2139823" cy="222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2C5F50EE-8AEA-8453-6E66-5C989F7DD17A}"/>
              </a:ext>
            </a:extLst>
          </p:cNvPr>
          <p:cNvSpPr/>
          <p:nvPr/>
        </p:nvSpPr>
        <p:spPr>
          <a:xfrm>
            <a:off x="4918183" y="4613280"/>
            <a:ext cx="832679" cy="3728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chemeClr val="tx1"/>
                </a:solidFill>
                <a:latin typeface="Montserrat" panose="00000500000000000000" pitchFamily="2" charset="0"/>
              </a:rPr>
              <a:t>API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7E74BD3-5D49-F8F8-0B42-DB5E2B231399}"/>
              </a:ext>
            </a:extLst>
          </p:cNvPr>
          <p:cNvSpPr/>
          <p:nvPr/>
        </p:nvSpPr>
        <p:spPr>
          <a:xfrm>
            <a:off x="4530470" y="1727036"/>
            <a:ext cx="2200328" cy="616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Montserrat" panose="00000500000000000000" pitchFamily="2" charset="0"/>
              </a:rPr>
              <a:t>aggregate metrics (live)</a:t>
            </a:r>
          </a:p>
        </p:txBody>
      </p:sp>
      <p:pic>
        <p:nvPicPr>
          <p:cNvPr id="44" name="Picture 2" descr="Microsoft Excel Logo Icon (2024) - Free ...">
            <a:extLst>
              <a:ext uri="{FF2B5EF4-FFF2-40B4-BE49-F238E27FC236}">
                <a16:creationId xmlns:a16="http://schemas.microsoft.com/office/drawing/2014/main" id="{27D23E8D-6806-3184-B72A-832F60B84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0579" y="2399634"/>
            <a:ext cx="514440" cy="4791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Microsoft SharePoint Logo in SVG Vector ...">
            <a:extLst>
              <a:ext uri="{FF2B5EF4-FFF2-40B4-BE49-F238E27FC236}">
                <a16:creationId xmlns:a16="http://schemas.microsoft.com/office/drawing/2014/main" id="{90DE025E-0232-5A0C-DA3D-5564C83F89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026" r="16230"/>
          <a:stretch/>
        </p:blipFill>
        <p:spPr bwMode="auto">
          <a:xfrm>
            <a:off x="9886950" y="2139888"/>
            <a:ext cx="739836" cy="7488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1A80FF7-FD66-0EAC-3851-E7107B1A6C2F}"/>
              </a:ext>
            </a:extLst>
          </p:cNvPr>
          <p:cNvCxnSpPr>
            <a:cxnSpLocks/>
            <a:endCxn id="44" idx="2"/>
          </p:cNvCxnSpPr>
          <p:nvPr/>
        </p:nvCxnSpPr>
        <p:spPr>
          <a:xfrm flipH="1" flipV="1">
            <a:off x="6677799" y="2878748"/>
            <a:ext cx="206484" cy="361789"/>
          </a:xfrm>
          <a:prstGeom prst="line">
            <a:avLst/>
          </a:prstGeom>
          <a:ln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A66EE8AE-E30F-0895-FF8F-F7DB917B2098}"/>
              </a:ext>
            </a:extLst>
          </p:cNvPr>
          <p:cNvSpPr/>
          <p:nvPr/>
        </p:nvSpPr>
        <p:spPr>
          <a:xfrm>
            <a:off x="6858274" y="2403024"/>
            <a:ext cx="2200328" cy="616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Montserrat" panose="00000500000000000000" pitchFamily="2" charset="0"/>
              </a:rPr>
              <a:t>Transfer of care hub patient trackers (NHS numbers)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B266DA6-BA48-0989-7554-4E6B1E7106ED}"/>
              </a:ext>
            </a:extLst>
          </p:cNvPr>
          <p:cNvCxnSpPr>
            <a:cxnSpLocks/>
            <a:stCxn id="31" idx="3"/>
            <a:endCxn id="24" idx="1"/>
          </p:cNvCxnSpPr>
          <p:nvPr/>
        </p:nvCxnSpPr>
        <p:spPr>
          <a:xfrm>
            <a:off x="2855597" y="3432074"/>
            <a:ext cx="521415" cy="256389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4E01EFF4-60FF-FB6E-F647-D742443AA9E2}"/>
              </a:ext>
            </a:extLst>
          </p:cNvPr>
          <p:cNvSpPr/>
          <p:nvPr/>
        </p:nvSpPr>
        <p:spPr>
          <a:xfrm>
            <a:off x="75430" y="4147547"/>
            <a:ext cx="1561380" cy="847832"/>
          </a:xfrm>
          <a:prstGeom prst="roundRect">
            <a:avLst/>
          </a:prstGeom>
          <a:solidFill>
            <a:srgbClr val="5858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/>
              <a:t>Local data sets e.g. social care, public health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8397E6E-64FC-EA7B-23E2-9854E6682A1B}"/>
              </a:ext>
            </a:extLst>
          </p:cNvPr>
          <p:cNvCxnSpPr>
            <a:cxnSpLocks/>
            <a:stCxn id="49" idx="0"/>
            <a:endCxn id="36" idx="2"/>
          </p:cNvCxnSpPr>
          <p:nvPr/>
        </p:nvCxnSpPr>
        <p:spPr>
          <a:xfrm flipV="1">
            <a:off x="856120" y="2430637"/>
            <a:ext cx="219511" cy="1716910"/>
          </a:xfrm>
          <a:prstGeom prst="line">
            <a:avLst/>
          </a:prstGeom>
          <a:ln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2" descr="Primary Keys in Data Repository">
            <a:extLst>
              <a:ext uri="{FF2B5EF4-FFF2-40B4-BE49-F238E27FC236}">
                <a16:creationId xmlns:a16="http://schemas.microsoft.com/office/drawing/2014/main" id="{915DBE6A-C929-88A4-1E35-0EB78D4FE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4769" y="4426971"/>
            <a:ext cx="934422" cy="93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030F78A-B62A-C9C7-F949-E0702B9CEA74}"/>
              </a:ext>
            </a:extLst>
          </p:cNvPr>
          <p:cNvCxnSpPr>
            <a:cxnSpLocks/>
            <a:stCxn id="14" idx="1"/>
            <a:endCxn id="49" idx="3"/>
          </p:cNvCxnSpPr>
          <p:nvPr/>
        </p:nvCxnSpPr>
        <p:spPr>
          <a:xfrm flipH="1">
            <a:off x="1636810" y="3868989"/>
            <a:ext cx="1728151" cy="702474"/>
          </a:xfrm>
          <a:prstGeom prst="line">
            <a:avLst/>
          </a:prstGeom>
          <a:ln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67DD256-400F-76EA-31CC-3F2E01C7E8DE}"/>
              </a:ext>
            </a:extLst>
          </p:cNvPr>
          <p:cNvCxnSpPr>
            <a:cxnSpLocks/>
            <a:stCxn id="24" idx="1"/>
            <a:endCxn id="49" idx="3"/>
          </p:cNvCxnSpPr>
          <p:nvPr/>
        </p:nvCxnSpPr>
        <p:spPr>
          <a:xfrm flipH="1" flipV="1">
            <a:off x="1636810" y="4571463"/>
            <a:ext cx="1740202" cy="1424507"/>
          </a:xfrm>
          <a:prstGeom prst="line">
            <a:avLst/>
          </a:prstGeom>
          <a:ln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2" descr="Microsoft Excel Logo Icon (2024) - Free ...">
            <a:extLst>
              <a:ext uri="{FF2B5EF4-FFF2-40B4-BE49-F238E27FC236}">
                <a16:creationId xmlns:a16="http://schemas.microsoft.com/office/drawing/2014/main" id="{61917A4B-1937-A33B-DB28-01CBC51EA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8438" y="4461069"/>
            <a:ext cx="514440" cy="4791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3E3D658-09A7-F512-0F4B-0233F0AD99F2}"/>
              </a:ext>
            </a:extLst>
          </p:cNvPr>
          <p:cNvCxnSpPr>
            <a:cxnSpLocks/>
            <a:stCxn id="15" idx="2"/>
            <a:endCxn id="54" idx="0"/>
          </p:cNvCxnSpPr>
          <p:nvPr/>
        </p:nvCxnSpPr>
        <p:spPr>
          <a:xfrm flipH="1">
            <a:off x="8215658" y="4099279"/>
            <a:ext cx="221629" cy="361790"/>
          </a:xfrm>
          <a:prstGeom prst="line">
            <a:avLst/>
          </a:prstGeom>
          <a:ln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5DB3E3FD-E7D6-982C-F35B-83419C9FE0A3}"/>
              </a:ext>
            </a:extLst>
          </p:cNvPr>
          <p:cNvSpPr/>
          <p:nvPr/>
        </p:nvSpPr>
        <p:spPr>
          <a:xfrm>
            <a:off x="8309172" y="4379065"/>
            <a:ext cx="1454254" cy="616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Montserrat" panose="00000500000000000000" pitchFamily="2" charset="0"/>
              </a:rPr>
              <a:t>Sitreps (aggregate)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FA38F15-B36C-E749-2BFC-8456963366C5}"/>
              </a:ext>
            </a:extLst>
          </p:cNvPr>
          <p:cNvSpPr/>
          <p:nvPr/>
        </p:nvSpPr>
        <p:spPr>
          <a:xfrm>
            <a:off x="3502473" y="2507164"/>
            <a:ext cx="2200328" cy="616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Montserrat" panose="00000500000000000000" pitchFamily="2" charset="0"/>
              </a:rPr>
              <a:t>Azure</a:t>
            </a:r>
          </a:p>
        </p:txBody>
      </p:sp>
    </p:spTree>
    <p:extLst>
      <p:ext uri="{BB962C8B-B14F-4D97-AF65-F5344CB8AC3E}">
        <p14:creationId xmlns:p14="http://schemas.microsoft.com/office/powerpoint/2010/main" val="895059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466D460-B4D7-9446-94FD-A5DEE797C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014" y="6678323"/>
            <a:ext cx="12399589" cy="266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8EC396-E84C-EA3E-9E36-07C23A44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                                                                                                    Future Ambitions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931CDF-9F70-59BA-5760-A3232B91A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652" y="1559328"/>
            <a:ext cx="11458713" cy="51189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2400" b="1" dirty="0">
                <a:ea typeface="Calibri"/>
                <a:cs typeface="Calibri"/>
              </a:rPr>
              <a:t>Enhancing User Engagement and Overall Experience of System Users with Our Analytical Products </a:t>
            </a:r>
            <a:endParaRPr lang="en-GB" sz="2400" dirty="0"/>
          </a:p>
          <a:p>
            <a:pPr>
              <a:lnSpc>
                <a:spcPct val="100000"/>
              </a:lnSpc>
            </a:pPr>
            <a:r>
              <a:rPr lang="en-GB" sz="2400" dirty="0"/>
              <a:t>Automated solutions underway to provide user-friendly search functionality to mimic a Full ‘fuzzy’ / Google like search experience for our dashboards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Currently developing automated and dynamic risk assessments and cloud-based reporting to provide real-time insights to aid operational decisions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Overlay AI on the SCC dashboard to help predict future events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ea typeface="Calibri"/>
                <a:cs typeface="Calibri"/>
              </a:rPr>
              <a:t>Conversational AI for Dashboard/Report Exploration and Narrative Summarization to breakdown complex concepts into clear and simple natural language interpretations.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ea typeface="Calibri"/>
                <a:cs typeface="Calibri"/>
              </a:rPr>
              <a:t>Cloud-based Automations, AI-driven Insights and Alerts 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ea typeface="Calibri"/>
                <a:cs typeface="Calibri"/>
              </a:rPr>
              <a:t>Gen AI supported Chatbots for managing end user FAQs on platforms like </a:t>
            </a:r>
            <a:r>
              <a:rPr lang="en-GB" sz="2400" dirty="0" err="1">
                <a:ea typeface="Calibri"/>
                <a:cs typeface="Calibri"/>
              </a:rPr>
              <a:t>eHealthscope</a:t>
            </a:r>
            <a:endParaRPr lang="en-GB" sz="2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7697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466D460-B4D7-9446-94FD-A5DEE797C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014" y="6678323"/>
            <a:ext cx="12399589" cy="266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8EC396-E84C-EA3E-9E36-07C23A442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5008"/>
            <a:ext cx="12192000" cy="1325563"/>
          </a:xfrm>
        </p:spPr>
        <p:txBody>
          <a:bodyPr/>
          <a:lstStyle/>
          <a:p>
            <a:pPr algn="ctr"/>
            <a:r>
              <a:rPr lang="en-GB" dirty="0"/>
              <a:t>Future Ambitions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931CDF-9F70-59BA-5760-A3232B91A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460" y="1448905"/>
            <a:ext cx="11829775" cy="519849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b="1" dirty="0">
                <a:ea typeface="+mn-lt"/>
                <a:cs typeface="+mn-lt"/>
              </a:rPr>
              <a:t>We are also committed to making our analysts more efficient by harnessing AI &amp; Automation to transform the development of analytical solutions to system problems. </a:t>
            </a:r>
            <a:endParaRPr lang="en-US" sz="2400" b="1" dirty="0">
              <a:ea typeface="Calibri" panose="020F0502020204030204"/>
              <a:cs typeface="Calibri" panose="020F0502020204030204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>
                <a:ea typeface="+mn-lt"/>
                <a:cs typeface="+mn-lt"/>
              </a:rPr>
              <a:t>Several implementations are scoped for the near future; </a:t>
            </a:r>
            <a:endParaRPr lang="en-GB" sz="2400" dirty="0"/>
          </a:p>
          <a:p>
            <a:pPr>
              <a:lnSpc>
                <a:spcPct val="150000"/>
              </a:lnSpc>
            </a:pPr>
            <a:r>
              <a:rPr lang="en-GB" sz="2400" dirty="0">
                <a:ea typeface="+mn-lt"/>
                <a:cs typeface="+mn-lt"/>
              </a:rPr>
              <a:t>Advanced ML Techniques (logistic regression, process mining, random forests etc.) and the use of modern Forecasting tools e.g., Prophet</a:t>
            </a:r>
            <a:endParaRPr lang="en-GB" sz="2400" dirty="0"/>
          </a:p>
          <a:p>
            <a:pPr>
              <a:lnSpc>
                <a:spcPct val="150000"/>
              </a:lnSpc>
            </a:pPr>
            <a:r>
              <a:rPr lang="en-GB" sz="2400" dirty="0">
                <a:ea typeface="+mn-lt"/>
                <a:cs typeface="+mn-lt"/>
              </a:rPr>
              <a:t>Gen. AI for Analyst Project Documentations &amp; Training Materials (e.g., Ai training videos)</a:t>
            </a:r>
            <a:endParaRPr lang="en-GB" sz="2400" dirty="0"/>
          </a:p>
          <a:p>
            <a:pPr>
              <a:lnSpc>
                <a:spcPct val="150000"/>
              </a:lnSpc>
            </a:pPr>
            <a:r>
              <a:rPr lang="en-GB" sz="2400" dirty="0">
                <a:ea typeface="+mn-lt"/>
                <a:cs typeface="+mn-lt"/>
              </a:rPr>
              <a:t>Automation of routine analytical processes like data cleaning </a:t>
            </a:r>
            <a:r>
              <a:rPr lang="en-GB" sz="2400" dirty="0">
                <a:ea typeface="Calibri"/>
                <a:cs typeface="Calibri"/>
              </a:rPr>
              <a:t>or dashboard updates and refreshes using scripted </a:t>
            </a:r>
            <a:r>
              <a:rPr lang="en-GB" sz="2400" dirty="0">
                <a:ea typeface="+mn-lt"/>
                <a:cs typeface="+mn-lt"/>
              </a:rPr>
              <a:t>process automations cheaper than RPA. </a:t>
            </a:r>
            <a:endParaRPr lang="en-GB" sz="2400" dirty="0"/>
          </a:p>
          <a:p>
            <a:pPr>
              <a:lnSpc>
                <a:spcPct val="150000"/>
              </a:lnSpc>
            </a:pPr>
            <a:r>
              <a:rPr lang="en-GB" sz="2400" dirty="0">
                <a:ea typeface="+mn-lt"/>
                <a:cs typeface="+mn-lt"/>
              </a:rPr>
              <a:t>AI Agents for Web Scraping tasks pulling routine data from external sources </a:t>
            </a:r>
            <a:endParaRPr lang="en-GB" sz="2400" dirty="0"/>
          </a:p>
          <a:p>
            <a:pPr>
              <a:lnSpc>
                <a:spcPct val="100000"/>
              </a:lnSpc>
            </a:pPr>
            <a:endParaRPr lang="en-GB" sz="2400" dirty="0"/>
          </a:p>
          <a:p>
            <a:pPr>
              <a:lnSpc>
                <a:spcPct val="100000"/>
              </a:lnSpc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93915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1853D53-22FD-4401-9D5F-98A1F21692A9}"/>
              </a:ext>
            </a:extLst>
          </p:cNvPr>
          <p:cNvSpPr txBox="1"/>
          <p:nvPr/>
        </p:nvSpPr>
        <p:spPr>
          <a:xfrm>
            <a:off x="1877937" y="2705725"/>
            <a:ext cx="674984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>
                <a:latin typeface="Montserrat" panose="00000500000000000000" pitchFamily="2" charset="0"/>
              </a:rPr>
              <a:t>Thank you</a:t>
            </a:r>
          </a:p>
          <a:p>
            <a:r>
              <a:rPr lang="en-GB" sz="4400" b="1">
                <a:latin typeface="Montserrat" panose="00000500000000000000" pitchFamily="2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603455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13B76-8783-2245-A79B-7B8CFD963C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199" y="484622"/>
            <a:ext cx="8068733" cy="40842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500" b="1" dirty="0">
                <a:solidFill>
                  <a:srgbClr val="585857"/>
                </a:solidFill>
                <a:latin typeface="Montserrat" pitchFamily="2" charset="77"/>
              </a:rPr>
              <a:t>Community: Early Intervention Speech and Language team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34D0EA-087B-1C45-B0D1-F434422AB4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6933" y="524355"/>
            <a:ext cx="2625146" cy="9218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463326-3A26-4C4D-B061-98EE055B68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0871" y="6737884"/>
            <a:ext cx="12325088" cy="1574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17158A-EDD3-1A50-71A0-4240CD8500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-80871" y="1643615"/>
            <a:ext cx="4179905" cy="457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D48EBB-EBAF-9D1C-08C2-FA909AA748BB}"/>
              </a:ext>
            </a:extLst>
          </p:cNvPr>
          <p:cNvSpPr txBox="1"/>
          <p:nvPr/>
        </p:nvSpPr>
        <p:spPr>
          <a:xfrm>
            <a:off x="3023459" y="2762503"/>
            <a:ext cx="4810051" cy="1181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GB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5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5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2B3B94-5E85-2F5D-8FB7-3CC275734B3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61" y="2209389"/>
            <a:ext cx="5301593" cy="14776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A0EB03-0D4B-4845-FE91-939487BBF76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8450" y="1999276"/>
            <a:ext cx="4124420" cy="14905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958BE3-A82D-A414-02AE-55AF9EA2535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3459" y="4159347"/>
            <a:ext cx="2695416" cy="15560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D093DA-4259-8D66-6E0A-BD6DD7DE571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880" y="3917491"/>
            <a:ext cx="1999661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08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13B76-8783-2245-A79B-7B8CFD963C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199" y="484622"/>
            <a:ext cx="8068733" cy="40842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500" b="1" dirty="0">
                <a:solidFill>
                  <a:srgbClr val="585857"/>
                </a:solidFill>
                <a:latin typeface="Montserrat" pitchFamily="2" charset="77"/>
              </a:rPr>
              <a:t>Community: Early Intervention Speech and Language team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34D0EA-087B-1C45-B0D1-F434422AB4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6933" y="524355"/>
            <a:ext cx="2625146" cy="9218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463326-3A26-4C4D-B061-98EE055B68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0871" y="6737884"/>
            <a:ext cx="12325088" cy="1574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17158A-EDD3-1A50-71A0-4240CD8500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-80871" y="1643615"/>
            <a:ext cx="4179905" cy="457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D48EBB-EBAF-9D1C-08C2-FA909AA748BB}"/>
              </a:ext>
            </a:extLst>
          </p:cNvPr>
          <p:cNvSpPr txBox="1"/>
          <p:nvPr/>
        </p:nvSpPr>
        <p:spPr>
          <a:xfrm>
            <a:off x="936054" y="3261036"/>
            <a:ext cx="3936511" cy="1181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GB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5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5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AC49A9-A07E-AE17-1CAD-C0D8FBE3276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5880" y="1713116"/>
            <a:ext cx="4572532" cy="34716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94303C-0478-5FCC-6A6B-72632773951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725" y="2057469"/>
            <a:ext cx="2410336" cy="13914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C95137-0521-543F-E35A-F2B2DAD00BE7}"/>
              </a:ext>
            </a:extLst>
          </p:cNvPr>
          <p:cNvSpPr txBox="1"/>
          <p:nvPr/>
        </p:nvSpPr>
        <p:spPr>
          <a:xfrm>
            <a:off x="449451" y="3900273"/>
            <a:ext cx="63078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200" dirty="0"/>
              <a:t>Home visiting service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200" dirty="0"/>
              <a:t>Speech and Language support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200" dirty="0"/>
              <a:t>Tailored to each child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200" dirty="0"/>
              <a:t>Experienced Staff</a:t>
            </a:r>
          </a:p>
        </p:txBody>
      </p:sp>
    </p:spTree>
    <p:extLst>
      <p:ext uri="{BB962C8B-B14F-4D97-AF65-F5344CB8AC3E}">
        <p14:creationId xmlns:p14="http://schemas.microsoft.com/office/powerpoint/2010/main" val="2696238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13B76-8783-2245-A79B-7B8CFD963C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199" y="484622"/>
            <a:ext cx="8068733" cy="40842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500" b="1" dirty="0">
                <a:solidFill>
                  <a:srgbClr val="585857"/>
                </a:solidFill>
                <a:latin typeface="Montserrat" pitchFamily="2" charset="77"/>
              </a:rPr>
              <a:t>Community: Early Intervention Speech and Language team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34D0EA-087B-1C45-B0D1-F434422AB4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6933" y="524355"/>
            <a:ext cx="2625146" cy="9218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463326-3A26-4C4D-B061-98EE055B68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0871" y="6737884"/>
            <a:ext cx="12325088" cy="1574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17158A-EDD3-1A50-71A0-4240CD8500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-80871" y="1643615"/>
            <a:ext cx="4179905" cy="457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D48EBB-EBAF-9D1C-08C2-FA909AA748BB}"/>
              </a:ext>
            </a:extLst>
          </p:cNvPr>
          <p:cNvSpPr txBox="1"/>
          <p:nvPr/>
        </p:nvSpPr>
        <p:spPr>
          <a:xfrm>
            <a:off x="881326" y="1689334"/>
            <a:ext cx="9339471" cy="5798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sz="3200" u="sng" dirty="0"/>
          </a:p>
          <a:p>
            <a:pPr marL="0" indent="0">
              <a:buNone/>
            </a:pPr>
            <a:endParaRPr lang="en-GB" sz="4400" b="1" i="1" dirty="0">
              <a:solidFill>
                <a:schemeClr val="accent1"/>
              </a:solidFill>
            </a:endParaRPr>
          </a:p>
          <a:p>
            <a:pPr algn="ctr"/>
            <a:endParaRPr lang="en-GB" sz="3200" u="sng" dirty="0"/>
          </a:p>
          <a:p>
            <a:pPr algn="ctr"/>
            <a:endParaRPr lang="en-GB" sz="3200" u="sng" dirty="0"/>
          </a:p>
          <a:p>
            <a:pPr algn="ctr"/>
            <a:endParaRPr lang="en-GB" sz="3200" u="sng" dirty="0"/>
          </a:p>
          <a:p>
            <a:pPr algn="ctr"/>
            <a:endParaRPr lang="en-GB" sz="3200" u="sng" dirty="0"/>
          </a:p>
          <a:p>
            <a:pPr algn="ctr"/>
            <a:endParaRPr lang="en-GB" sz="3200" u="sng" dirty="0"/>
          </a:p>
          <a:p>
            <a:pPr algn="ctr"/>
            <a:endParaRPr lang="en-GB" sz="3200" u="sng" dirty="0"/>
          </a:p>
          <a:p>
            <a:pPr algn="ctr"/>
            <a:endParaRPr lang="en-GB" sz="3200" u="sng" dirty="0"/>
          </a:p>
          <a:p>
            <a:pPr>
              <a:lnSpc>
                <a:spcPct val="150000"/>
              </a:lnSpc>
            </a:pPr>
            <a:endParaRPr lang="en-GB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5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5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D4EE1AE-7849-DC78-898A-20683A94498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722" y="1643615"/>
            <a:ext cx="11235902" cy="489188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EF76E4D-30E7-CFFC-5D85-51958C7C0CCC}"/>
              </a:ext>
            </a:extLst>
          </p:cNvPr>
          <p:cNvSpPr txBox="1"/>
          <p:nvPr/>
        </p:nvSpPr>
        <p:spPr>
          <a:xfrm>
            <a:off x="8717648" y="3735705"/>
            <a:ext cx="3776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Health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195915-7900-778F-65BC-33C123848CC5}"/>
              </a:ext>
            </a:extLst>
          </p:cNvPr>
          <p:cNvSpPr txBox="1"/>
          <p:nvPr/>
        </p:nvSpPr>
        <p:spPr>
          <a:xfrm>
            <a:off x="6924049" y="2403051"/>
            <a:ext cx="4258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3980124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9934DC-71CB-CF4A-A059-D7DF2ADC8E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7854" y="-120771"/>
            <a:ext cx="12723888" cy="710816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FEB365CC-6196-4D4E-9B3C-E13D3EADC0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2370" y="-125083"/>
            <a:ext cx="12636740" cy="7108166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AE32F209-71EC-0E47-BB82-5F07244C1D09}"/>
              </a:ext>
            </a:extLst>
          </p:cNvPr>
          <p:cNvSpPr txBox="1">
            <a:spLocks/>
          </p:cNvSpPr>
          <p:nvPr/>
        </p:nvSpPr>
        <p:spPr>
          <a:xfrm>
            <a:off x="0" y="3790816"/>
            <a:ext cx="6722346" cy="7883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200" b="1" dirty="0">
                <a:solidFill>
                  <a:schemeClr val="bg1"/>
                </a:solidFill>
                <a:latin typeface="Montserrat" pitchFamily="2" charset="77"/>
              </a:rPr>
              <a:t>Please take your seats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814B9BD-1B9C-B245-837B-1E0A701641E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1895" y="319118"/>
            <a:ext cx="3393713" cy="11923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3DD131-B0CC-4177-8087-3E93A7CD009A}"/>
              </a:ext>
            </a:extLst>
          </p:cNvPr>
          <p:cNvSpPr txBox="1"/>
          <p:nvPr/>
        </p:nvSpPr>
        <p:spPr>
          <a:xfrm>
            <a:off x="9157400" y="6433397"/>
            <a:ext cx="6405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dirty="0">
                <a:solidFill>
                  <a:schemeClr val="bg1"/>
                </a:solidFill>
                <a:latin typeface="Montserrat" pitchFamily="2" charset="77"/>
              </a:rPr>
              <a:t>#TogetherWeAreNotts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C5AAF6-C9CC-4736-9F7E-12FF82F5D01D}"/>
              </a:ext>
            </a:extLst>
          </p:cNvPr>
          <p:cNvSpPr txBox="1"/>
          <p:nvPr/>
        </p:nvSpPr>
        <p:spPr>
          <a:xfrm>
            <a:off x="85344" y="4579167"/>
            <a:ext cx="107533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Montserrat" pitchFamily="2" charset="77"/>
              </a:rPr>
              <a:t>The event is about to begin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455E84-FBC8-4617-83A5-AE1E01B8933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7854" y="6827790"/>
            <a:ext cx="12832132" cy="16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02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1853D53-22FD-4401-9D5F-98A1F21692A9}"/>
              </a:ext>
            </a:extLst>
          </p:cNvPr>
          <p:cNvSpPr txBox="1"/>
          <p:nvPr/>
        </p:nvSpPr>
        <p:spPr>
          <a:xfrm>
            <a:off x="1877937" y="2705725"/>
            <a:ext cx="67498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>
                <a:latin typeface="Montserrat" panose="00000500000000000000" pitchFamily="2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01706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2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D66CC-362E-35DF-E416-AA780DC2F6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2354" y="297051"/>
            <a:ext cx="8068729" cy="136971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/>
            <a:r>
              <a:rPr lang="en-US" sz="4000" b="1">
                <a:solidFill>
                  <a:srgbClr val="585857"/>
                </a:solidFill>
                <a:latin typeface="Montserrat"/>
              </a:rPr>
              <a:t>Prevention: Men at the Edge</a:t>
            </a:r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A6AAF56-1238-093B-3730-1F0FF65B9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932" y="524353"/>
            <a:ext cx="2625141" cy="92180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232B0266-B982-2A22-50E3-A8CF19E00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0869" y="6737884"/>
            <a:ext cx="12325087" cy="15744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24BC1BD-601A-8A82-3E6C-D89226B61C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799991" flipH="1">
            <a:off x="-80870" y="1643615"/>
            <a:ext cx="4179905" cy="457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5C5387-B748-F92A-04B1-F5F421FE2022}"/>
              </a:ext>
            </a:extLst>
          </p:cNvPr>
          <p:cNvSpPr txBox="1"/>
          <p:nvPr/>
        </p:nvSpPr>
        <p:spPr>
          <a:xfrm>
            <a:off x="838193" y="2209391"/>
            <a:ext cx="11125660" cy="29126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500" b="1" i="0" u="none" strike="noStrike" kern="1200" cap="none" spc="0" baseline="0">
                <a:solidFill>
                  <a:srgbClr val="000000"/>
                </a:solidFill>
                <a:uFillTx/>
                <a:latin typeface="Montserrat"/>
                <a:ea typeface="Calibri"/>
                <a:cs typeface="Arial"/>
              </a:rPr>
              <a:t>OASIS </a:t>
            </a:r>
            <a:endParaRPr lang="en-GB" sz="2500" b="1" i="0" u="none" strike="noStrike" kern="1200" cap="none" spc="0" baseline="0">
              <a:solidFill>
                <a:srgbClr val="000000"/>
              </a:solidFill>
              <a:uFillTx/>
              <a:latin typeface="Montserrat" pitchFamily="2"/>
              <a:ea typeface="Calibri"/>
              <a:cs typeface="Arial" pitchFamily="34"/>
            </a:endParaRPr>
          </a:p>
          <a:p>
            <a:pPr marL="0" marR="0" lvl="0" indent="0" algn="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500" b="1" i="0" u="none" strike="noStrike" kern="1200" cap="none" spc="0" baseline="0">
                <a:solidFill>
                  <a:srgbClr val="000000"/>
                </a:solidFill>
                <a:uFillTx/>
                <a:latin typeface="Montserrat"/>
                <a:ea typeface="Calibri"/>
                <a:cs typeface="Arial"/>
              </a:rPr>
              <a:t>COMMUNITY </a:t>
            </a:r>
            <a:endParaRPr lang="en-GB" sz="2500" b="1" i="0" u="none" strike="noStrike" kern="1200" cap="none" spc="0" baseline="0">
              <a:solidFill>
                <a:srgbClr val="000000"/>
              </a:solidFill>
              <a:uFillTx/>
              <a:latin typeface="Montserrat" pitchFamily="2"/>
              <a:ea typeface="Calibri"/>
              <a:cs typeface="Arial" pitchFamily="34"/>
            </a:endParaRPr>
          </a:p>
          <a:p>
            <a:pPr marL="0" marR="0" lvl="0" indent="0" algn="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500" b="1" i="0" u="none" strike="noStrike" kern="1200" cap="none" spc="0" baseline="0">
                <a:solidFill>
                  <a:srgbClr val="000000"/>
                </a:solidFill>
                <a:uFillTx/>
                <a:latin typeface="Montserrat"/>
                <a:ea typeface="Calibri"/>
                <a:cs typeface="Arial"/>
              </a:rPr>
              <a:t>CENTRE </a:t>
            </a:r>
            <a:endParaRPr lang="en-GB" sz="2500" b="1" i="0" u="none" strike="noStrike" kern="1200" cap="none" spc="0" baseline="0">
              <a:solidFill>
                <a:srgbClr val="000000"/>
              </a:solidFill>
              <a:uFillTx/>
              <a:latin typeface="Montserrat" pitchFamily="2"/>
              <a:ea typeface="Calibri"/>
              <a:cs typeface="Arial" pitchFamily="34"/>
            </a:endParaRPr>
          </a:p>
          <a:p>
            <a:pPr marL="0" marR="0" lvl="0" indent="0" algn="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500" b="1" i="0" u="none" strike="noStrike" kern="1200" cap="none" spc="0" baseline="0">
                <a:solidFill>
                  <a:srgbClr val="000000"/>
                </a:solidFill>
                <a:uFillTx/>
                <a:latin typeface="Montserrat"/>
                <a:ea typeface="Calibri"/>
                <a:cs typeface="Arial"/>
              </a:rPr>
              <a:t>&amp; GARDENS</a:t>
            </a:r>
          </a:p>
          <a:p>
            <a:pPr marL="0" marR="0" lvl="0" indent="0" algn="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500" b="0" i="0" u="none" strike="noStrike" kern="1200" cap="none" spc="0" baseline="0">
                <a:solidFill>
                  <a:srgbClr val="000000"/>
                </a:solidFill>
                <a:uFillTx/>
                <a:latin typeface="Montserrat"/>
                <a:ea typeface="Calibri"/>
                <a:cs typeface="Arial"/>
              </a:rPr>
              <a:t>Worksop</a:t>
            </a:r>
            <a:endParaRPr lang="en-GB" sz="2500" b="0" i="0" u="none" strike="noStrike" kern="1200" cap="none" spc="0" baseline="0">
              <a:solidFill>
                <a:srgbClr val="000000"/>
              </a:solidFill>
              <a:uFillTx/>
              <a:latin typeface="Montserrat" pitchFamily="2"/>
              <a:ea typeface="Calibri"/>
              <a:cs typeface="Arial" pitchFamily="34"/>
            </a:endParaRPr>
          </a:p>
        </p:txBody>
      </p:sp>
      <p:pic>
        <p:nvPicPr>
          <p:cNvPr id="7" name="Picture 4" descr="A playground in a park&#10;&#10;AI-generated content may be incorrect.">
            <a:extLst>
              <a:ext uri="{FF2B5EF4-FFF2-40B4-BE49-F238E27FC236}">
                <a16:creationId xmlns:a16="http://schemas.microsoft.com/office/drawing/2014/main" id="{34B90299-A5D4-B1E6-5919-CC68B237E9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514" y="1650592"/>
            <a:ext cx="8075852" cy="460470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2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7E5E8-2FEB-8EAD-6EC8-B4A6039730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484622"/>
            <a:ext cx="8068729" cy="408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/>
            <a:r>
              <a:rPr lang="en-US" sz="4000" b="1">
                <a:solidFill>
                  <a:srgbClr val="585857"/>
                </a:solidFill>
                <a:latin typeface="Montserrat"/>
              </a:rPr>
              <a:t>Prevention: Men at the EDGE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CDE2AAE-32E8-155E-C8B3-3A4075BAC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932" y="524353"/>
            <a:ext cx="2625141" cy="92180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24BF8A9D-A253-CA99-CEE9-11F813E81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0869" y="6737884"/>
            <a:ext cx="12325087" cy="15744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F8C7963-BBD9-40FD-370A-22C6D187C8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799991" flipH="1">
            <a:off x="-80870" y="1643615"/>
            <a:ext cx="4179905" cy="457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2ACD48-D264-3E1E-E6F6-64094AA4C8DE}"/>
              </a:ext>
            </a:extLst>
          </p:cNvPr>
          <p:cNvSpPr txBox="1"/>
          <p:nvPr/>
        </p:nvSpPr>
        <p:spPr>
          <a:xfrm>
            <a:off x="838193" y="2013435"/>
            <a:ext cx="10280690" cy="457465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500" b="0" i="0" u="none" strike="noStrike" kern="1200" cap="none" spc="0" baseline="0">
              <a:solidFill>
                <a:srgbClr val="000000"/>
              </a:solidFill>
              <a:uFillTx/>
              <a:latin typeface="Montserrat"/>
              <a:ea typeface="Calibri"/>
              <a:cs typeface="Times New Roman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500" b="0" i="0" u="none" strike="noStrike" kern="1200" cap="none" spc="0" baseline="0">
              <a:solidFill>
                <a:srgbClr val="000000"/>
              </a:solidFill>
              <a:uFillTx/>
              <a:latin typeface="Montserrat"/>
              <a:ea typeface="Calibri"/>
              <a:cs typeface="Times New Roman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Montserrat"/>
              <a:ea typeface="Calibri"/>
              <a:cs typeface="Times New Roman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500" b="1" i="0" u="none" strike="noStrike" kern="1200" cap="none" spc="0" baseline="0">
                <a:solidFill>
                  <a:srgbClr val="000000"/>
                </a:solidFill>
                <a:uFillTx/>
                <a:latin typeface="Montserrat"/>
                <a:ea typeface="Calibri"/>
                <a:cs typeface="Times New Roman"/>
              </a:rPr>
              <a:t>The EDGE</a:t>
            </a:r>
            <a:r>
              <a:rPr lang="en-GB" sz="2500" b="0" i="0" u="none" strike="noStrike" kern="1200" cap="none" spc="0" baseline="0">
                <a:solidFill>
                  <a:srgbClr val="000000"/>
                </a:solidFill>
                <a:uFillTx/>
                <a:latin typeface="Montserrat"/>
                <a:ea typeface="Calibri"/>
                <a:cs typeface="Times New Roman"/>
              </a:rPr>
              <a:t> is a project managed by OASIS Community Centre in Worksop.  Oasis runs over 35 projects aiming to improve</a:t>
            </a:r>
            <a:endParaRPr lang="en-GB" sz="2500" b="0" i="0" u="none" strike="noStrike" kern="1200" cap="none" spc="0" baseline="0">
              <a:solidFill>
                <a:srgbClr val="000000"/>
              </a:solidFill>
              <a:uFillTx/>
              <a:latin typeface="Montserrat" pitchFamily="2"/>
              <a:ea typeface="Calibri" pitchFamily="34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500" b="0" i="0" u="none" strike="noStrike" kern="1200" cap="none" spc="0" baseline="0">
                <a:solidFill>
                  <a:srgbClr val="000000"/>
                </a:solidFill>
                <a:uFillTx/>
                <a:latin typeface="Montserrat"/>
                <a:ea typeface="Calibri"/>
                <a:cs typeface="Times New Roman"/>
              </a:rPr>
              <a:t>life, health and wellbeing for people of all ages. </a:t>
            </a:r>
            <a:endParaRPr lang="en-GB" sz="2500" b="0" i="0" u="none" strike="noStrike" kern="1200" cap="none" spc="0" baseline="0">
              <a:solidFill>
                <a:srgbClr val="000000"/>
              </a:solidFill>
              <a:uFillTx/>
              <a:latin typeface="Montserrat" pitchFamily="2"/>
              <a:ea typeface="Calibri" pitchFamily="34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800" b="0" i="0" u="none" strike="noStrike" kern="1200" cap="none" spc="0" baseline="0">
              <a:solidFill>
                <a:srgbClr val="000000"/>
              </a:solidFill>
              <a:uFillTx/>
              <a:latin typeface="Montserrat"/>
              <a:ea typeface="Calibri"/>
              <a:cs typeface="Times New Roman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500" b="1" i="0" u="none" strike="noStrike" kern="1200" cap="none" spc="0" baseline="0">
                <a:solidFill>
                  <a:srgbClr val="000000"/>
                </a:solidFill>
                <a:uFillTx/>
                <a:latin typeface="Montserrat"/>
                <a:ea typeface="Calibri"/>
                <a:cs typeface="Times New Roman"/>
              </a:rPr>
              <a:t>MEN AT THE EDGE</a:t>
            </a:r>
            <a:r>
              <a:rPr lang="en-GB" sz="2500" b="0" i="0" u="none" strike="noStrike" kern="1200" cap="none" spc="0" baseline="0">
                <a:solidFill>
                  <a:srgbClr val="000000"/>
                </a:solidFill>
                <a:uFillTx/>
                <a:latin typeface="Montserrat"/>
                <a:ea typeface="Calibri"/>
                <a:cs typeface="Times New Roman"/>
              </a:rPr>
              <a:t> is a project which is specially designed to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500" b="0" i="0" u="none" strike="noStrike" kern="1200" cap="none" spc="0" baseline="0">
                <a:solidFill>
                  <a:srgbClr val="000000"/>
                </a:solidFill>
                <a:uFillTx/>
                <a:latin typeface="Montserrat"/>
                <a:ea typeface="Calibri"/>
                <a:cs typeface="Times New Roman"/>
              </a:rPr>
              <a:t>support men at their point of need or crisis.</a:t>
            </a:r>
          </a:p>
        </p:txBody>
      </p:sp>
      <p:pic>
        <p:nvPicPr>
          <p:cNvPr id="7" name="Picture 4" descr="A red and blue flag with white letters&#10;&#10;AI-generated content may be incorrect.">
            <a:extLst>
              <a:ext uri="{FF2B5EF4-FFF2-40B4-BE49-F238E27FC236}">
                <a16:creationId xmlns:a16="http://schemas.microsoft.com/office/drawing/2014/main" id="{37CF2A1B-ABE6-4FA5-670F-C16322F23F0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71" y="1738905"/>
            <a:ext cx="5667771" cy="153221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798409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2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F931A-4712-5AAF-B192-0BF1580FAA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484622"/>
            <a:ext cx="8068729" cy="408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/>
            <a:r>
              <a:rPr lang="en-US" sz="4000" b="1">
                <a:solidFill>
                  <a:srgbClr val="585857"/>
                </a:solidFill>
                <a:latin typeface="Montserrat"/>
              </a:rPr>
              <a:t>Prevention: Men in crisis!</a:t>
            </a:r>
            <a:endParaRPr lang="en-US" sz="4000" b="1">
              <a:solidFill>
                <a:srgbClr val="585857"/>
              </a:solidFill>
              <a:latin typeface="Montserrat" pitchFamily="2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E7F547D-C8F7-380B-2DA7-181A535AD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932" y="524353"/>
            <a:ext cx="2625141" cy="92180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0B79D59C-6009-E590-EB58-D8DF78850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0869" y="6737884"/>
            <a:ext cx="12325087" cy="15744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CFC99E0-6EC9-FC92-BC99-78ACDEE0A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799991" flipH="1">
            <a:off x="-80870" y="1643615"/>
            <a:ext cx="4179905" cy="457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2CD568-8C7D-688B-A65E-F681C9140C8F}"/>
              </a:ext>
            </a:extLst>
          </p:cNvPr>
          <p:cNvSpPr txBox="1"/>
          <p:nvPr/>
        </p:nvSpPr>
        <p:spPr>
          <a:xfrm>
            <a:off x="838203" y="1955892"/>
            <a:ext cx="10334475" cy="52209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500" b="0" i="0" u="none" strike="noStrike" kern="1200" cap="none" spc="0" baseline="0">
                <a:solidFill>
                  <a:srgbClr val="000000"/>
                </a:solidFill>
                <a:uFillTx/>
                <a:latin typeface="Montserrat"/>
                <a:ea typeface="Calibri"/>
                <a:cs typeface="Times New Roman"/>
              </a:rPr>
              <a:t>High levels of suicide in the area almost entirely of men between the ages of 18 and 55 years.</a:t>
            </a:r>
            <a:endParaRPr lang="en-GB" sz="2500" b="0" i="0" u="none" strike="noStrike" kern="1200" cap="none" spc="0" baseline="0">
              <a:solidFill>
                <a:srgbClr val="000000"/>
              </a:solidFill>
              <a:uFillTx/>
              <a:latin typeface="Montserrat" pitchFamily="2"/>
              <a:ea typeface="Calibri" pitchFamily="34"/>
              <a:cs typeface="Times New Roman" pitchFamily="18"/>
            </a:endParaRPr>
          </a:p>
          <a:p>
            <a:pPr marL="342900" marR="0" lvl="0" indent="-3429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500" b="0" i="0" u="none" strike="noStrike" kern="1200" cap="none" spc="0" baseline="0">
                <a:solidFill>
                  <a:srgbClr val="000000"/>
                </a:solidFill>
                <a:uFillTx/>
                <a:latin typeface="Montserrat"/>
                <a:ea typeface="Calibri"/>
                <a:cs typeface="Times New Roman"/>
              </a:rPr>
              <a:t>Challenges accessing care, counselling, safe spaces, therapy or support for men of any age in the community. </a:t>
            </a:r>
          </a:p>
          <a:p>
            <a:pPr marL="342900" marR="0" lvl="0" indent="-3429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500" b="0" i="0" u="none" strike="noStrike" kern="1200" cap="none" spc="0" baseline="0">
                <a:solidFill>
                  <a:srgbClr val="000000"/>
                </a:solidFill>
                <a:uFillTx/>
                <a:latin typeface="Montserrat"/>
                <a:ea typeface="Calibri"/>
                <a:cs typeface="Times New Roman"/>
              </a:rPr>
              <a:t>Men are often silent about issue and rarely seek out people to talk to, advice, diagnosis, help or comfort until it is often too late.</a:t>
            </a:r>
          </a:p>
          <a:p>
            <a:pPr marL="342900" marR="0" lvl="0" indent="-3429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500" b="0" i="0" u="none" strike="noStrike" kern="1200" cap="none" spc="0" baseline="0">
                <a:solidFill>
                  <a:srgbClr val="000000"/>
                </a:solidFill>
                <a:uFillTx/>
                <a:latin typeface="Montserrat"/>
                <a:ea typeface="Calibri"/>
                <a:cs typeface="Times New Roman"/>
              </a:rPr>
              <a:t>Stigma attached to men with problems or addictions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500" b="0" i="0" u="none" strike="noStrike" kern="1200" cap="none" spc="0" baseline="0">
              <a:solidFill>
                <a:srgbClr val="000000"/>
              </a:solidFill>
              <a:uFillTx/>
              <a:latin typeface="Montserrat" pitchFamily="2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3976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2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20DD0-6D1D-3DC5-8792-1287D276AC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484622"/>
            <a:ext cx="8068729" cy="408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/>
            <a:r>
              <a:rPr lang="en-US" sz="4000" b="1">
                <a:solidFill>
                  <a:srgbClr val="585857"/>
                </a:solidFill>
                <a:latin typeface="Montserrat"/>
              </a:rPr>
              <a:t>Prevention: Male Problems</a:t>
            </a:r>
            <a:endParaRPr lang="en-US" sz="4000" b="1">
              <a:solidFill>
                <a:srgbClr val="585857"/>
              </a:solidFill>
              <a:latin typeface="Montserrat" pitchFamily="2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D98826F9-D9F3-EA29-0585-D41150949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932" y="524353"/>
            <a:ext cx="2625141" cy="92180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4743AB58-409E-1D20-CA10-B3DD53D4A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0869" y="6737884"/>
            <a:ext cx="12325087" cy="15744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8C8878A-E534-A483-A7D7-82AE7DF3D6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799991" flipH="1">
            <a:off x="-80870" y="1643615"/>
            <a:ext cx="4179905" cy="457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AABA3F-FCF8-246C-5733-B80BEC352629}"/>
              </a:ext>
            </a:extLst>
          </p:cNvPr>
          <p:cNvSpPr txBox="1"/>
          <p:nvPr/>
        </p:nvSpPr>
        <p:spPr>
          <a:xfrm>
            <a:off x="838193" y="2209391"/>
            <a:ext cx="10523399" cy="46438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500" b="1" i="0" u="none" strike="noStrike" kern="1200" cap="none" spc="0" baseline="0">
                <a:solidFill>
                  <a:srgbClr val="000000"/>
                </a:solidFill>
                <a:uFillTx/>
                <a:latin typeface="Montserrat"/>
                <a:ea typeface="Calibri"/>
                <a:cs typeface="Times New Roman"/>
              </a:rPr>
              <a:t>Men at the Edge of what?</a:t>
            </a:r>
            <a:endParaRPr lang="en-GB" sz="2500" b="1" i="0" u="none" strike="noStrike" kern="1200" cap="none" spc="0" baseline="0">
              <a:solidFill>
                <a:srgbClr val="000000"/>
              </a:solidFill>
              <a:uFillTx/>
              <a:latin typeface="Montserrat" pitchFamily="2"/>
              <a:ea typeface="Calibri" pitchFamily="34"/>
              <a:cs typeface="Times New Roman" pitchFamily="18"/>
            </a:endParaRPr>
          </a:p>
          <a:p>
            <a:pPr marL="342900" marR="0" lvl="0" indent="-3429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500" b="0" i="0" u="none" strike="noStrike" kern="1200" cap="none" spc="0" baseline="0">
                <a:solidFill>
                  <a:srgbClr val="000000"/>
                </a:solidFill>
                <a:uFillTx/>
                <a:latin typeface="Montserrat"/>
                <a:ea typeface="Calibri"/>
                <a:cs typeface="Times New Roman"/>
              </a:rPr>
              <a:t>Unemployment, Poverty, Mental Health, Breakdown, </a:t>
            </a:r>
          </a:p>
          <a:p>
            <a:pPr marL="342900" marR="0" lvl="0" indent="-3429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500" b="0" i="0" u="none" strike="noStrike" kern="1200" cap="none" spc="0" baseline="0">
                <a:solidFill>
                  <a:srgbClr val="000000"/>
                </a:solidFill>
                <a:uFillTx/>
                <a:latin typeface="Montserrat"/>
                <a:ea typeface="Calibri"/>
                <a:cs typeface="Times New Roman"/>
              </a:rPr>
              <a:t>Victims of Abuse, Physical Illness, Disability, Addiction,   Bereavement, Sucidal Thoughts, Dementia, Emotional Turmoil, Hopelessness, Fear, Anxiety, Depression.</a:t>
            </a: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500" b="0" i="0" u="none" strike="noStrike" kern="1200" cap="none" spc="0" baseline="0">
                <a:solidFill>
                  <a:srgbClr val="000000"/>
                </a:solidFill>
                <a:uFillTx/>
                <a:latin typeface="Montserrat"/>
                <a:ea typeface="Calibri"/>
                <a:cs typeface="Times New Roman"/>
              </a:rPr>
              <a:t>Great Things, New Job, Volunteering, Becoming a Dad, New Relationship, New Friends, New Start etc!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500" b="0" i="0" u="none" strike="noStrike" kern="1200" cap="none" spc="0" baseline="0">
                <a:solidFill>
                  <a:srgbClr val="000000"/>
                </a:solidFill>
                <a:uFillTx/>
                <a:latin typeface="Montserrat" pitchFamily="2"/>
                <a:ea typeface="Calibri" pitchFamily="34"/>
                <a:cs typeface="Times New Roman" pitchFamily="18"/>
              </a:rPr>
              <a:t> </a:t>
            </a:r>
            <a:endParaRPr lang="en-GB" sz="2500" b="0" i="0" u="none" strike="noStrike" kern="1200" cap="none" spc="0" baseline="0">
              <a:solidFill>
                <a:srgbClr val="000000"/>
              </a:solidFill>
              <a:uFillTx/>
              <a:latin typeface="Montserrat" pitchFamily="2"/>
              <a:cs typeface="Arial" pitchFamily="34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2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E0572-5FD1-E429-E613-2BCFFFB3B7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484622"/>
            <a:ext cx="8068729" cy="408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/>
            <a:r>
              <a:rPr lang="en-US" sz="4000" b="1">
                <a:solidFill>
                  <a:srgbClr val="585857"/>
                </a:solidFill>
                <a:latin typeface="Montserrat"/>
              </a:rPr>
              <a:t>Prevention:  Simple Solution</a:t>
            </a:r>
            <a:endParaRPr lang="en-US" sz="4000" b="1">
              <a:solidFill>
                <a:srgbClr val="585857"/>
              </a:solidFill>
              <a:latin typeface="Montserrat" pitchFamily="2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109B6DA-5057-0C52-F105-9FD25D8DD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932" y="524353"/>
            <a:ext cx="2625141" cy="92180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7BFFD986-53A6-5F93-9F4D-C0944B1CB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0869" y="6737884"/>
            <a:ext cx="12325087" cy="15744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D293B93-761B-FC1C-AD29-AF9E7A073C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799991" flipH="1">
            <a:off x="-80870" y="1643615"/>
            <a:ext cx="4179905" cy="457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4FE99F-C778-FFFC-D8AD-4FFB94F0FE0C}"/>
              </a:ext>
            </a:extLst>
          </p:cNvPr>
          <p:cNvSpPr txBox="1"/>
          <p:nvPr/>
        </p:nvSpPr>
        <p:spPr>
          <a:xfrm>
            <a:off x="838193" y="2045649"/>
            <a:ext cx="10309293" cy="46438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500" b="0" i="0" u="none" strike="noStrike" kern="1200" cap="none" spc="0" baseline="0">
                <a:solidFill>
                  <a:srgbClr val="000000"/>
                </a:solidFill>
                <a:uFillTx/>
                <a:latin typeface="Montserrat"/>
                <a:ea typeface="Calibri"/>
                <a:cs typeface="Times New Roman"/>
              </a:rPr>
              <a:t>Men at the Edge drop in days in a safe place!</a:t>
            </a:r>
            <a:endParaRPr lang="en-GB" sz="2500" b="0" i="0" u="none" strike="noStrike" kern="1200" cap="none" spc="0" baseline="0">
              <a:solidFill>
                <a:srgbClr val="000000"/>
              </a:solidFill>
              <a:uFillTx/>
              <a:latin typeface="Montserrat" pitchFamily="2"/>
              <a:ea typeface="Calibri" pitchFamily="34"/>
              <a:cs typeface="Times New Roman" pitchFamily="18"/>
            </a:endParaRPr>
          </a:p>
          <a:p>
            <a:pPr marL="342900" marR="0" lvl="0" indent="-3429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500" b="0" i="0" u="none" strike="noStrike" kern="1200" cap="none" spc="0" baseline="0">
                <a:solidFill>
                  <a:srgbClr val="000000"/>
                </a:solidFill>
                <a:uFillTx/>
                <a:latin typeface="Montserrat"/>
                <a:ea typeface="Calibri"/>
                <a:cs typeface="Times New Roman"/>
              </a:rPr>
              <a:t>Immediate Help with someone to Listen and Care.</a:t>
            </a:r>
          </a:p>
          <a:p>
            <a:pPr marL="342900" marR="0" lvl="0" indent="-3429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500" b="0" i="0" u="none" strike="noStrike" kern="1200" cap="none" spc="0" baseline="0">
                <a:solidFill>
                  <a:srgbClr val="000000"/>
                </a:solidFill>
                <a:uFillTx/>
                <a:latin typeface="Montserrat"/>
                <a:ea typeface="Calibri"/>
                <a:cs typeface="Times New Roman"/>
              </a:rPr>
              <a:t>Practical Help, Support and Understanding.</a:t>
            </a:r>
          </a:p>
          <a:p>
            <a:pPr marL="342900" marR="0" lvl="0" indent="-3429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500" b="0" i="0" u="none" strike="noStrike" kern="1200" cap="none" spc="0" baseline="0">
                <a:solidFill>
                  <a:srgbClr val="000000"/>
                </a:solidFill>
                <a:uFillTx/>
                <a:latin typeface="Montserrat"/>
                <a:ea typeface="Calibri"/>
                <a:cs typeface="Times New Roman"/>
              </a:rPr>
              <a:t>Therapeutic Health and Wellbeing interventions.</a:t>
            </a: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500" b="0" i="0" u="none" strike="noStrike" kern="1200" cap="none" spc="0" baseline="0">
                <a:solidFill>
                  <a:srgbClr val="000000"/>
                </a:solidFill>
                <a:uFillTx/>
                <a:latin typeface="Montserrat"/>
                <a:ea typeface="Calibri"/>
                <a:cs typeface="Times New Roman"/>
              </a:rPr>
              <a:t>Considering the whole person, body, mind and spirit.</a:t>
            </a:r>
          </a:p>
          <a:p>
            <a:pPr marL="342900" marR="0" lvl="0" indent="-3429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500" b="0" i="0" u="none" strike="noStrike" kern="1200" cap="none" spc="0" baseline="0">
                <a:solidFill>
                  <a:srgbClr val="000000"/>
                </a:solidFill>
                <a:uFillTx/>
                <a:latin typeface="Montserrat"/>
                <a:ea typeface="Calibri"/>
                <a:cs typeface="Times New Roman"/>
              </a:rPr>
              <a:t>Reducing isolation through community contact.</a:t>
            </a:r>
          </a:p>
          <a:p>
            <a:pPr marL="342900" marR="0" lvl="0" indent="-3429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500" b="0" i="0" u="none" strike="noStrike" kern="1200" cap="none" spc="0" baseline="0">
                <a:solidFill>
                  <a:srgbClr val="000000"/>
                </a:solidFill>
                <a:uFillTx/>
                <a:latin typeface="Montserrat"/>
                <a:ea typeface="Calibri"/>
                <a:cs typeface="Times New Roman"/>
              </a:rPr>
              <a:t>Working in partnership with other support organisations.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500" b="0" i="0" u="none" strike="noStrike" kern="1200" cap="none" spc="0" baseline="0">
                <a:solidFill>
                  <a:srgbClr val="000000"/>
                </a:solidFill>
                <a:uFillTx/>
                <a:latin typeface="Montserrat" pitchFamily="2"/>
                <a:ea typeface="Calibri" pitchFamily="34"/>
                <a:cs typeface="Times New Roman" pitchFamily="18"/>
              </a:rPr>
              <a:t> </a:t>
            </a:r>
            <a:endParaRPr lang="en-GB" sz="2500" b="0" i="0" u="none" strike="noStrike" kern="1200" cap="none" spc="0" baseline="0">
              <a:solidFill>
                <a:srgbClr val="000000"/>
              </a:solidFill>
              <a:uFillTx/>
              <a:latin typeface="Montserrat" pitchFamily="2"/>
              <a:cs typeface="Arial" pitchFamily="3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2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23F50-D371-F586-11F5-1867B17C94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484622"/>
            <a:ext cx="8068729" cy="408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/>
            <a:r>
              <a:rPr lang="en-US" sz="4000" b="1">
                <a:solidFill>
                  <a:srgbClr val="585857"/>
                </a:solidFill>
                <a:latin typeface="Montserrat"/>
              </a:rPr>
              <a:t>Prevention: Men at the EDGE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3C2A4390-73C1-B784-0222-F90F6C947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932" y="524353"/>
            <a:ext cx="2625141" cy="92180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DB2B4F7B-C17D-D64F-B7C8-12F2EBA53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0869" y="6737884"/>
            <a:ext cx="12325087" cy="15744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9E52544-4F67-3467-BB8B-C06EDC3B5D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799991" flipH="1">
            <a:off x="-80870" y="1643615"/>
            <a:ext cx="4179905" cy="457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34F0C0-9814-0892-FE79-CAE5C2048796}"/>
              </a:ext>
            </a:extLst>
          </p:cNvPr>
          <p:cNvSpPr txBox="1"/>
          <p:nvPr/>
        </p:nvSpPr>
        <p:spPr>
          <a:xfrm>
            <a:off x="586294" y="2209391"/>
            <a:ext cx="11127964" cy="383599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>
                <a:solidFill>
                  <a:srgbClr val="000000"/>
                </a:solidFill>
                <a:uFillTx/>
                <a:latin typeface="Montserrat"/>
                <a:ea typeface="Calibri"/>
                <a:cs typeface="Times New Roman"/>
              </a:rPr>
              <a:t>'A Place where noone is turned away!'</a:t>
            </a:r>
            <a:endParaRPr lang="en-GB" sz="2800" b="1" i="0" u="none" strike="noStrike" kern="1200" cap="none" spc="0" baseline="0">
              <a:solidFill>
                <a:srgbClr val="000000"/>
              </a:solidFill>
              <a:uFillTx/>
              <a:latin typeface="Montserrat" pitchFamily="2"/>
              <a:ea typeface="Calibri" pitchFamily="34"/>
              <a:cs typeface="Times New Roman" pitchFamily="18"/>
            </a:endParaRP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>
                <a:solidFill>
                  <a:srgbClr val="000000"/>
                </a:solidFill>
                <a:uFillTx/>
                <a:latin typeface="Montserrat"/>
                <a:ea typeface="Calibri"/>
                <a:cs typeface="Times New Roman"/>
              </a:rPr>
              <a:t>'A Heart for the Community in the Heart of the Community!'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>
                <a:solidFill>
                  <a:srgbClr val="000000"/>
                </a:solidFill>
                <a:uFillTx/>
                <a:latin typeface="Montserrat"/>
                <a:ea typeface="Calibri"/>
                <a:cs typeface="Times New Roman"/>
              </a:rPr>
              <a:t>'Organisations working together to make a difference!'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>
                <a:solidFill>
                  <a:srgbClr val="000000"/>
                </a:solidFill>
                <a:uFillTx/>
                <a:latin typeface="Montserrat"/>
                <a:ea typeface="Calibri"/>
                <a:cs typeface="Times New Roman"/>
              </a:rPr>
              <a:t>'Transforming the Community one life at a time!'</a:t>
            </a:r>
            <a:endParaRPr lang="en-GB" sz="2800" b="1" i="0" u="none" strike="noStrike" kern="1200" cap="none" spc="0" baseline="0">
              <a:solidFill>
                <a:srgbClr val="000000"/>
              </a:solidFill>
              <a:uFillTx/>
              <a:latin typeface="Montserrat" pitchFamily="2"/>
              <a:ea typeface="Calibri" pitchFamily="34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500" b="0" i="0" u="none" strike="noStrike" kern="1200" cap="none" spc="0" baseline="0">
                <a:solidFill>
                  <a:srgbClr val="000000"/>
                </a:solidFill>
                <a:uFillTx/>
                <a:latin typeface="Montserrat" pitchFamily="2"/>
                <a:ea typeface="Calibri" pitchFamily="34"/>
                <a:cs typeface="Times New Roman" pitchFamily="18"/>
              </a:rPr>
              <a:t> </a:t>
            </a:r>
            <a:endParaRPr lang="en-GB" sz="2500" b="0" i="0" u="none" strike="noStrike" kern="1200" cap="none" spc="0" baseline="0">
              <a:solidFill>
                <a:srgbClr val="000000"/>
              </a:solidFill>
              <a:uFillTx/>
              <a:latin typeface="Montserrat" pitchFamily="2"/>
              <a:cs typeface="Arial" pitchFamily="34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2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994EE6D9-628B-D50A-3CB0-89814DCD2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932" y="524353"/>
            <a:ext cx="2625141" cy="92180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82B0868D-B454-71B4-171B-58269F85B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0869" y="6737884"/>
            <a:ext cx="12325087" cy="15744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1BC461F-B46C-633D-E8FF-1E160DDC04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799991" flipH="1">
            <a:off x="-80870" y="1643615"/>
            <a:ext cx="4179905" cy="457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D5223E68-9118-3478-D43E-EEF6B3661882}"/>
              </a:ext>
            </a:extLst>
          </p:cNvPr>
          <p:cNvSpPr txBox="1"/>
          <p:nvPr/>
        </p:nvSpPr>
        <p:spPr>
          <a:xfrm>
            <a:off x="838193" y="2209391"/>
            <a:ext cx="10509409" cy="22663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500" b="0" i="0" u="none" strike="noStrike" kern="1200" cap="none" spc="0" baseline="0">
                <a:solidFill>
                  <a:srgbClr val="000000"/>
                </a:solidFill>
                <a:uFillTx/>
                <a:latin typeface="Montserrat"/>
                <a:ea typeface="Calibri"/>
                <a:cs typeface="Times New Roman"/>
              </a:rPr>
              <a:t>               </a:t>
            </a:r>
            <a:r>
              <a:rPr lang="en-GB" sz="3600" b="1" i="0" u="none" strike="noStrike" kern="1200" cap="none" spc="0" baseline="0">
                <a:solidFill>
                  <a:srgbClr val="000000"/>
                </a:solidFill>
                <a:uFillTx/>
                <a:latin typeface="Montserrat"/>
                <a:ea typeface="Calibri"/>
                <a:cs typeface="Times New Roman"/>
              </a:rPr>
              <a:t>THE EDGE</a:t>
            </a:r>
            <a:endParaRPr lang="en-GB" sz="3600" b="1" i="0" u="none" strike="noStrike" kern="1200" cap="none" spc="0" baseline="0">
              <a:solidFill>
                <a:srgbClr val="000000"/>
              </a:solidFill>
              <a:uFillTx/>
              <a:latin typeface="Montserrat" pitchFamily="2"/>
              <a:ea typeface="Calibri" pitchFamily="34"/>
              <a:cs typeface="Times New Roman" pitchFamily="18"/>
            </a:endParaRPr>
          </a:p>
          <a:p>
            <a:pPr marL="0" marR="0" lvl="0" indent="0" algn="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i="0" u="none" strike="noStrike" kern="1200" cap="none" spc="0" baseline="0">
                <a:solidFill>
                  <a:srgbClr val="000000"/>
                </a:solidFill>
                <a:uFillTx/>
                <a:latin typeface="Montserrat"/>
                <a:ea typeface="Calibri"/>
                <a:cs typeface="Times New Roman"/>
              </a:rPr>
              <a:t>Worksop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500" b="0" i="0" u="none" strike="noStrike" kern="1200" cap="none" spc="0" baseline="0">
                <a:solidFill>
                  <a:srgbClr val="000000"/>
                </a:solidFill>
                <a:uFillTx/>
                <a:latin typeface="Montserrat" pitchFamily="2"/>
                <a:ea typeface="Calibri" pitchFamily="34"/>
                <a:cs typeface="Times New Roman" pitchFamily="18"/>
              </a:rPr>
              <a:t> </a:t>
            </a:r>
            <a:endParaRPr lang="en-GB" sz="2500" b="0" i="0" u="none" strike="noStrike" kern="1200" cap="none" spc="0" baseline="0">
              <a:solidFill>
                <a:srgbClr val="000000"/>
              </a:solidFill>
              <a:uFillTx/>
              <a:latin typeface="Montserrat" pitchFamily="2"/>
              <a:cs typeface="Arial" pitchFamily="34"/>
            </a:endParaRPr>
          </a:p>
        </p:txBody>
      </p:sp>
      <p:pic>
        <p:nvPicPr>
          <p:cNvPr id="6" name="Picture 4" descr="A room with pool tables and chairs&#10;&#10;AI-generated content may be incorrect.">
            <a:extLst>
              <a:ext uri="{FF2B5EF4-FFF2-40B4-BE49-F238E27FC236}">
                <a16:creationId xmlns:a16="http://schemas.microsoft.com/office/drawing/2014/main" id="{825A04CF-28BF-09D4-FD99-CA542D56949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319" y="1647629"/>
            <a:ext cx="6488289" cy="484820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248671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9934DC-71CB-CF4A-A059-D7DF2ADC8E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7854" y="-120771"/>
            <a:ext cx="12723888" cy="710816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FEB365CC-6196-4D4E-9B3C-E13D3EADC0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2370" y="-125083"/>
            <a:ext cx="12636740" cy="7108166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AE32F209-71EC-0E47-BB82-5F07244C1D09}"/>
              </a:ext>
            </a:extLst>
          </p:cNvPr>
          <p:cNvSpPr txBox="1">
            <a:spLocks/>
          </p:cNvSpPr>
          <p:nvPr/>
        </p:nvSpPr>
        <p:spPr>
          <a:xfrm>
            <a:off x="120581" y="2847625"/>
            <a:ext cx="6722346" cy="7883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Montserrat" pitchFamily="2" charset="77"/>
              </a:rPr>
              <a:t>Exercise one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Montserrat" pitchFamily="2" charset="77"/>
              </a:rPr>
              <a:t>10 year plan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814B9BD-1B9C-B245-837B-1E0A701641E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1895" y="319118"/>
            <a:ext cx="3393713" cy="11923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3DD131-B0CC-4177-8087-3E93A7CD009A}"/>
              </a:ext>
            </a:extLst>
          </p:cNvPr>
          <p:cNvSpPr txBox="1"/>
          <p:nvPr/>
        </p:nvSpPr>
        <p:spPr>
          <a:xfrm>
            <a:off x="9157400" y="6433397"/>
            <a:ext cx="6405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dirty="0">
                <a:solidFill>
                  <a:schemeClr val="bg1"/>
                </a:solidFill>
                <a:latin typeface="Montserrat" pitchFamily="2" charset="77"/>
              </a:rPr>
              <a:t>#TogetherWeAreNotts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455E84-FBC8-4617-83A5-AE1E01B8933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7854" y="6827790"/>
            <a:ext cx="12832132" cy="16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624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13B76-8783-2245-A79B-7B8CFD963C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199" y="484622"/>
            <a:ext cx="8068733" cy="40842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585857"/>
                </a:solidFill>
                <a:latin typeface="Montserrat" pitchFamily="2" charset="77"/>
              </a:rPr>
              <a:t>10 year plan discussion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34D0EA-087B-1C45-B0D1-F434422AB4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6933" y="524355"/>
            <a:ext cx="2625146" cy="9218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463326-3A26-4C4D-B061-98EE055B68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0871" y="6737884"/>
            <a:ext cx="12325088" cy="1574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17158A-EDD3-1A50-71A0-4240CD8500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-80871" y="1643615"/>
            <a:ext cx="4179905" cy="457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D48EBB-EBAF-9D1C-08C2-FA909AA748BB}"/>
              </a:ext>
            </a:extLst>
          </p:cNvPr>
          <p:cNvSpPr txBox="1"/>
          <p:nvPr/>
        </p:nvSpPr>
        <p:spPr>
          <a:xfrm>
            <a:off x="838198" y="1901187"/>
            <a:ext cx="9339471" cy="4643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5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Digital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5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When you think about how we could use technology in the wider health and care system, what difference (good or bad) would this make to you?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5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What technologies do you think the wider system should prioritise: Why?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323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13B76-8783-2245-A79B-7B8CFD963C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199" y="484622"/>
            <a:ext cx="8068733" cy="40842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rgbClr val="585857"/>
                </a:solidFill>
                <a:latin typeface="Montserrat" pitchFamily="2" charset="77"/>
              </a:rPr>
              <a:t>Introduction</a:t>
            </a:r>
            <a:endParaRPr lang="en-US" sz="4000" b="1" dirty="0">
              <a:solidFill>
                <a:srgbClr val="585857"/>
              </a:solidFill>
              <a:latin typeface="Montserrat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34D0EA-087B-1C45-B0D1-F434422AB4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6933" y="524355"/>
            <a:ext cx="2625146" cy="9218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8EC2AC-59F9-9945-8432-99FABC78F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80871" y="1643614"/>
            <a:ext cx="4179905" cy="45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463326-3A26-4C4D-B061-98EE055B68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0871" y="6737884"/>
            <a:ext cx="12325088" cy="1574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A506D5-AF62-4EF1-9764-C376AB6CF3F8}"/>
              </a:ext>
            </a:extLst>
          </p:cNvPr>
          <p:cNvSpPr txBox="1"/>
          <p:nvPr/>
        </p:nvSpPr>
        <p:spPr>
          <a:xfrm>
            <a:off x="622999" y="2114231"/>
            <a:ext cx="106780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800" dirty="0">
                <a:latin typeface="Montserrat" panose="00000500000000000000" pitchFamily="2" charset="0"/>
                <a:cs typeface="Arial" panose="020B0604020202020204" pitchFamily="34" charset="0"/>
              </a:rPr>
              <a:t>Mobile phones on silent</a:t>
            </a:r>
          </a:p>
          <a:p>
            <a:pPr marL="285750" indent="-285750">
              <a:buFontTx/>
              <a:buChar char="-"/>
            </a:pPr>
            <a:r>
              <a:rPr lang="en-GB" sz="2800" dirty="0" err="1">
                <a:latin typeface="Montserrat" panose="00000500000000000000" pitchFamily="2" charset="0"/>
                <a:cs typeface="Arial" panose="020B0604020202020204" pitchFamily="34" charset="0"/>
              </a:rPr>
              <a:t>Wifi</a:t>
            </a:r>
            <a:r>
              <a:rPr lang="en-GB" sz="2800" dirty="0">
                <a:latin typeface="Montserrat" panose="00000500000000000000" pitchFamily="2" charset="0"/>
                <a:cs typeface="Arial" panose="020B0604020202020204" pitchFamily="34" charset="0"/>
              </a:rPr>
              <a:t> code: </a:t>
            </a:r>
            <a:r>
              <a:rPr lang="en-GB" sz="2800" dirty="0" err="1">
                <a:latin typeface="Montserrat" panose="00000500000000000000" pitchFamily="2" charset="0"/>
                <a:cs typeface="Arial" panose="020B0604020202020204" pitchFamily="34" charset="0"/>
              </a:rPr>
              <a:t>icca</a:t>
            </a:r>
            <a:r>
              <a:rPr lang="en-GB" sz="2800" dirty="0">
                <a:latin typeface="Montserrat" panose="00000500000000000000" pitchFamily="2" charset="0"/>
                <a:cs typeface="Arial" panose="020B0604020202020204" pitchFamily="34" charset="0"/>
              </a:rPr>
              <a:t>-guest </a:t>
            </a:r>
          </a:p>
          <a:p>
            <a:pPr marL="285750" indent="-285750">
              <a:buFontTx/>
              <a:buChar char="-"/>
            </a:pPr>
            <a:r>
              <a:rPr lang="en-GB" sz="2800" dirty="0">
                <a:latin typeface="Montserrat" panose="00000500000000000000" pitchFamily="2" charset="0"/>
                <a:cs typeface="Arial" panose="020B0604020202020204" pitchFamily="34" charset="0"/>
              </a:rPr>
              <a:t>Fire safety</a:t>
            </a:r>
          </a:p>
          <a:p>
            <a:pPr marL="285750" indent="-285750">
              <a:buFontTx/>
              <a:buChar char="-"/>
            </a:pPr>
            <a:r>
              <a:rPr lang="en-GB" sz="2800" dirty="0">
                <a:latin typeface="Montserrat" panose="00000500000000000000" pitchFamily="2" charset="0"/>
                <a:cs typeface="Arial" panose="020B0604020202020204" pitchFamily="34" charset="0"/>
              </a:rPr>
              <a:t>British Sign Language interpreter</a:t>
            </a:r>
          </a:p>
          <a:p>
            <a:pPr marL="285750" indent="-285750">
              <a:buFontTx/>
              <a:buChar char="-"/>
            </a:pPr>
            <a:r>
              <a:rPr lang="en-GB" sz="2800" dirty="0">
                <a:latin typeface="Montserrat" panose="00000500000000000000" pitchFamily="2" charset="0"/>
                <a:cs typeface="Arial" panose="020B0604020202020204" pitchFamily="34" charset="0"/>
              </a:rPr>
              <a:t>#TogetherWeAreNotts hashtag</a:t>
            </a:r>
          </a:p>
          <a:p>
            <a:pPr marL="285750" indent="-285750">
              <a:buFontTx/>
              <a:buChar char="-"/>
            </a:pPr>
            <a:r>
              <a:rPr lang="en-GB" sz="2800" dirty="0">
                <a:latin typeface="Montserrat" panose="00000500000000000000" pitchFamily="2" charset="0"/>
                <a:cs typeface="Arial" panose="020B0604020202020204" pitchFamily="34" charset="0"/>
              </a:rPr>
              <a:t>Photographer</a:t>
            </a:r>
          </a:p>
          <a:p>
            <a:pPr marL="285750" indent="-285750">
              <a:buFontTx/>
              <a:buChar char="-"/>
            </a:pPr>
            <a:r>
              <a:rPr lang="en-GB" sz="2800" dirty="0">
                <a:latin typeface="Montserrat" panose="00000500000000000000" pitchFamily="2" charset="0"/>
                <a:cs typeface="Arial" panose="020B0604020202020204" pitchFamily="34" charset="0"/>
              </a:rPr>
              <a:t>Facilitators on each table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DE14C6-8858-499F-B468-AB5D1251DD3E}"/>
              </a:ext>
            </a:extLst>
          </p:cNvPr>
          <p:cNvSpPr txBox="1"/>
          <p:nvPr/>
        </p:nvSpPr>
        <p:spPr>
          <a:xfrm>
            <a:off x="838199" y="1102992"/>
            <a:ext cx="5536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Alex Ball</a:t>
            </a:r>
          </a:p>
        </p:txBody>
      </p:sp>
    </p:spTree>
    <p:extLst>
      <p:ext uri="{BB962C8B-B14F-4D97-AF65-F5344CB8AC3E}">
        <p14:creationId xmlns:p14="http://schemas.microsoft.com/office/powerpoint/2010/main" val="3371253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13B76-8783-2245-A79B-7B8CFD963C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199" y="484622"/>
            <a:ext cx="8068733" cy="40842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585857"/>
                </a:solidFill>
                <a:latin typeface="Montserrat" pitchFamily="2" charset="77"/>
              </a:rPr>
              <a:t>10 year plan discussion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34D0EA-087B-1C45-B0D1-F434422AB4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6933" y="524355"/>
            <a:ext cx="2625146" cy="9218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463326-3A26-4C4D-B061-98EE055B68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0871" y="6737884"/>
            <a:ext cx="12325088" cy="1574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17158A-EDD3-1A50-71A0-4240CD8500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-80871" y="1643615"/>
            <a:ext cx="4179905" cy="457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D48EBB-EBAF-9D1C-08C2-FA909AA748BB}"/>
              </a:ext>
            </a:extLst>
          </p:cNvPr>
          <p:cNvSpPr txBox="1"/>
          <p:nvPr/>
        </p:nvSpPr>
        <p:spPr>
          <a:xfrm>
            <a:off x="838198" y="2209389"/>
            <a:ext cx="9339471" cy="4066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5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Prevention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5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Preventing sickness, not just treating it - what difference (good or bad) would this make to you?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5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What three forms of prevention should be prioritised and why? </a:t>
            </a:r>
          </a:p>
          <a:p>
            <a:pPr>
              <a:lnSpc>
                <a:spcPct val="150000"/>
              </a:lnSpc>
            </a:pPr>
            <a:endParaRPr lang="en-GB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3292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13B76-8783-2245-A79B-7B8CFD963C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199" y="484622"/>
            <a:ext cx="8068733" cy="40842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585857"/>
                </a:solidFill>
                <a:latin typeface="Montserrat" pitchFamily="2" charset="77"/>
              </a:rPr>
              <a:t>10 year plan discussion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34D0EA-087B-1C45-B0D1-F434422AB4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6933" y="524355"/>
            <a:ext cx="2625146" cy="9218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463326-3A26-4C4D-B061-98EE055B68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0871" y="6737884"/>
            <a:ext cx="12325088" cy="1574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17158A-EDD3-1A50-71A0-4240CD8500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-80871" y="1643615"/>
            <a:ext cx="4179905" cy="457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D48EBB-EBAF-9D1C-08C2-FA909AA748BB}"/>
              </a:ext>
            </a:extLst>
          </p:cNvPr>
          <p:cNvSpPr txBox="1"/>
          <p:nvPr/>
        </p:nvSpPr>
        <p:spPr>
          <a:xfrm>
            <a:off x="838198" y="2209389"/>
            <a:ext cx="9339471" cy="3489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5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5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Moving more care from hospitals to communities – what difference (good or bad) would this make to you?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5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What three areas should be prioritised and why? </a:t>
            </a:r>
          </a:p>
          <a:p>
            <a:pPr>
              <a:lnSpc>
                <a:spcPct val="150000"/>
              </a:lnSpc>
            </a:pPr>
            <a:r>
              <a:rPr lang="en-GB" sz="25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5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9638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9934DC-71CB-CF4A-A059-D7DF2ADC8E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7854" y="-120771"/>
            <a:ext cx="12723888" cy="710816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FEB365CC-6196-4D4E-9B3C-E13D3EADC0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2370" y="-125083"/>
            <a:ext cx="12636740" cy="7108166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AE32F209-71EC-0E47-BB82-5F07244C1D09}"/>
              </a:ext>
            </a:extLst>
          </p:cNvPr>
          <p:cNvSpPr txBox="1">
            <a:spLocks/>
          </p:cNvSpPr>
          <p:nvPr/>
        </p:nvSpPr>
        <p:spPr>
          <a:xfrm>
            <a:off x="120581" y="2847625"/>
            <a:ext cx="6722346" cy="7883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Montserrat" pitchFamily="2" charset="77"/>
              </a:rPr>
              <a:t>Exercise one feedback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814B9BD-1B9C-B245-837B-1E0A701641E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1895" y="319118"/>
            <a:ext cx="3393713" cy="11923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3DD131-B0CC-4177-8087-3E93A7CD009A}"/>
              </a:ext>
            </a:extLst>
          </p:cNvPr>
          <p:cNvSpPr txBox="1"/>
          <p:nvPr/>
        </p:nvSpPr>
        <p:spPr>
          <a:xfrm>
            <a:off x="9157400" y="6433397"/>
            <a:ext cx="6405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dirty="0">
                <a:solidFill>
                  <a:schemeClr val="bg1"/>
                </a:solidFill>
                <a:latin typeface="Montserrat" pitchFamily="2" charset="77"/>
              </a:rPr>
              <a:t>#TogetherWeAreNotts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455E84-FBC8-4617-83A5-AE1E01B8933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7854" y="6827790"/>
            <a:ext cx="12832132" cy="16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236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9934DC-71CB-CF4A-A059-D7DF2ADC8E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7854" y="-120771"/>
            <a:ext cx="12723888" cy="710816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FEB365CC-6196-4D4E-9B3C-E13D3EADC0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2370" y="-125083"/>
            <a:ext cx="12636740" cy="7108166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AE32F209-71EC-0E47-BB82-5F07244C1D09}"/>
              </a:ext>
            </a:extLst>
          </p:cNvPr>
          <p:cNvSpPr txBox="1">
            <a:spLocks/>
          </p:cNvSpPr>
          <p:nvPr/>
        </p:nvSpPr>
        <p:spPr>
          <a:xfrm>
            <a:off x="120581" y="2847625"/>
            <a:ext cx="6722346" cy="7883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Montserrat" pitchFamily="2" charset="77"/>
              </a:rPr>
              <a:t>Mentimeter</a:t>
            </a:r>
          </a:p>
          <a:p>
            <a:pPr marL="0" indent="0">
              <a:buNone/>
            </a:pPr>
            <a:r>
              <a:rPr lang="en-GB" sz="4000" u="sng" dirty="0">
                <a:solidFill>
                  <a:srgbClr val="0000FF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www.mentimeter.com</a:t>
            </a:r>
            <a:endParaRPr lang="en-GB" sz="4000" u="sng" dirty="0">
              <a:solidFill>
                <a:srgbClr val="0000FF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4000" dirty="0">
                <a:solidFill>
                  <a:schemeClr val="bg1"/>
                </a:solidFill>
              </a:rPr>
              <a:t>menti.com - code is 8608 9850</a:t>
            </a:r>
            <a:endParaRPr lang="en-GB" sz="5400" dirty="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0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814B9BD-1B9C-B245-837B-1E0A701641E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1895" y="319118"/>
            <a:ext cx="3393713" cy="11923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3DD131-B0CC-4177-8087-3E93A7CD009A}"/>
              </a:ext>
            </a:extLst>
          </p:cNvPr>
          <p:cNvSpPr txBox="1"/>
          <p:nvPr/>
        </p:nvSpPr>
        <p:spPr>
          <a:xfrm>
            <a:off x="9157400" y="6433397"/>
            <a:ext cx="6405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>
                <a:solidFill>
                  <a:schemeClr val="bg1"/>
                </a:solidFill>
                <a:latin typeface="Montserrat" pitchFamily="2" charset="77"/>
              </a:rPr>
              <a:t>#TogetherWeAreNotts</a:t>
            </a:r>
            <a:endParaRPr lang="en-US" sz="18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455E84-FBC8-4617-83A5-AE1E01B8933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7854" y="6827790"/>
            <a:ext cx="12832132" cy="163915"/>
          </a:xfrm>
          <a:prstGeom prst="rect">
            <a:avLst/>
          </a:prstGeom>
        </p:spPr>
      </p:pic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6FEA022-7CD0-97F4-A800-5A6BEFE40F3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3706" y="2523993"/>
            <a:ext cx="3028294" cy="302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00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" name="Add-in 1">
                <a:extLst>
                  <a:ext uri="{FF2B5EF4-FFF2-40B4-BE49-F238E27FC236}">
                    <a16:creationId xmlns:a16="http://schemas.microsoft.com/office/drawing/2014/main" id="{C15DD901-AFF7-DEBB-B862-C5257C599E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1572390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2" name="Add-in 1">
                <a:extLst>
                  <a:ext uri="{FF2B5EF4-FFF2-40B4-BE49-F238E27FC236}">
                    <a16:creationId xmlns:a16="http://schemas.microsoft.com/office/drawing/2014/main" id="{C15DD901-AFF7-DEBB-B862-C5257C599E6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25590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9934DC-71CB-CF4A-A059-D7DF2ADC8E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7854" y="-120771"/>
            <a:ext cx="12723888" cy="710816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FEB365CC-6196-4D4E-9B3C-E13D3EADC0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2370" y="-125083"/>
            <a:ext cx="12636740" cy="7108166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AE32F209-71EC-0E47-BB82-5F07244C1D09}"/>
              </a:ext>
            </a:extLst>
          </p:cNvPr>
          <p:cNvSpPr txBox="1">
            <a:spLocks/>
          </p:cNvSpPr>
          <p:nvPr/>
        </p:nvSpPr>
        <p:spPr>
          <a:xfrm>
            <a:off x="120581" y="2847625"/>
            <a:ext cx="6722346" cy="7883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Montserrat" pitchFamily="2" charset="77"/>
              </a:rPr>
              <a:t>Break / marketplace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814B9BD-1B9C-B245-837B-1E0A701641E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1895" y="319118"/>
            <a:ext cx="3393713" cy="11923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3DD131-B0CC-4177-8087-3E93A7CD009A}"/>
              </a:ext>
            </a:extLst>
          </p:cNvPr>
          <p:cNvSpPr txBox="1"/>
          <p:nvPr/>
        </p:nvSpPr>
        <p:spPr>
          <a:xfrm>
            <a:off x="9157400" y="6433397"/>
            <a:ext cx="6405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dirty="0">
                <a:solidFill>
                  <a:schemeClr val="bg1"/>
                </a:solidFill>
                <a:latin typeface="Montserrat" pitchFamily="2" charset="77"/>
              </a:rPr>
              <a:t>#TogetherWeAreNotts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455E84-FBC8-4617-83A5-AE1E01B8933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7854" y="6827790"/>
            <a:ext cx="12832132" cy="16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732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9934DC-71CB-CF4A-A059-D7DF2ADC8E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7854" y="-120771"/>
            <a:ext cx="12723888" cy="710816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FEB365CC-6196-4D4E-9B3C-E13D3EADC0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2370" y="-125083"/>
            <a:ext cx="12636740" cy="7108166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AE32F209-71EC-0E47-BB82-5F07244C1D09}"/>
              </a:ext>
            </a:extLst>
          </p:cNvPr>
          <p:cNvSpPr txBox="1">
            <a:spLocks/>
          </p:cNvSpPr>
          <p:nvPr/>
        </p:nvSpPr>
        <p:spPr>
          <a:xfrm>
            <a:off x="120581" y="2847625"/>
            <a:ext cx="5975419" cy="7883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Montserrat" pitchFamily="2" charset="77"/>
              </a:rPr>
              <a:t>Welcome back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814B9BD-1B9C-B245-837B-1E0A701641E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1895" y="319118"/>
            <a:ext cx="3393713" cy="11923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3DD131-B0CC-4177-8087-3E93A7CD009A}"/>
              </a:ext>
            </a:extLst>
          </p:cNvPr>
          <p:cNvSpPr txBox="1"/>
          <p:nvPr/>
        </p:nvSpPr>
        <p:spPr>
          <a:xfrm>
            <a:off x="9157400" y="6433397"/>
            <a:ext cx="6405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dirty="0">
                <a:solidFill>
                  <a:schemeClr val="bg1"/>
                </a:solidFill>
                <a:latin typeface="Montserrat" pitchFamily="2" charset="77"/>
              </a:rPr>
              <a:t>#TogetherWeAreNotts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455E84-FBC8-4617-83A5-AE1E01B8933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7854" y="6827790"/>
            <a:ext cx="12832132" cy="1639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864C6C-571A-21CF-20FC-C549EA9EF03B}"/>
              </a:ext>
            </a:extLst>
          </p:cNvPr>
          <p:cNvSpPr txBox="1"/>
          <p:nvPr/>
        </p:nvSpPr>
        <p:spPr>
          <a:xfrm>
            <a:off x="120581" y="4340951"/>
            <a:ext cx="793805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chemeClr val="bg1"/>
                </a:solidFill>
                <a:latin typeface="Montserrat" pitchFamily="2" charset="77"/>
              </a:rPr>
              <a:t>Please return by 12pm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1833954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9934DC-71CB-CF4A-A059-D7DF2ADC8E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7854" y="-120771"/>
            <a:ext cx="12723888" cy="710816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FEB365CC-6196-4D4E-9B3C-E13D3EADC0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2370" y="-125083"/>
            <a:ext cx="12636740" cy="7108166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AE32F209-71EC-0E47-BB82-5F07244C1D09}"/>
              </a:ext>
            </a:extLst>
          </p:cNvPr>
          <p:cNvSpPr txBox="1">
            <a:spLocks/>
          </p:cNvSpPr>
          <p:nvPr/>
        </p:nvSpPr>
        <p:spPr>
          <a:xfrm>
            <a:off x="120581" y="2847625"/>
            <a:ext cx="6722346" cy="7883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Montserrat" pitchFamily="2" charset="77"/>
              </a:rPr>
              <a:t>Dr Kathy McLean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Montserrat" pitchFamily="2" charset="77"/>
              </a:rPr>
              <a:t>Integrated Care Strategy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814B9BD-1B9C-B245-837B-1E0A701641E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1895" y="319118"/>
            <a:ext cx="3393713" cy="11923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3DD131-B0CC-4177-8087-3E93A7CD009A}"/>
              </a:ext>
            </a:extLst>
          </p:cNvPr>
          <p:cNvSpPr txBox="1"/>
          <p:nvPr/>
        </p:nvSpPr>
        <p:spPr>
          <a:xfrm>
            <a:off x="9157400" y="6433397"/>
            <a:ext cx="6405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dirty="0">
                <a:solidFill>
                  <a:schemeClr val="bg1"/>
                </a:solidFill>
                <a:latin typeface="Montserrat" pitchFamily="2" charset="77"/>
              </a:rPr>
              <a:t>#TogetherWeAreNotts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455E84-FBC8-4617-83A5-AE1E01B8933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7854" y="6827790"/>
            <a:ext cx="12832132" cy="16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416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6815-5FCA-44BA-84F1-1612C7A37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733" dirty="0">
                <a:solidFill>
                  <a:srgbClr val="585857"/>
                </a:solidFill>
                <a:latin typeface="Montserrat" panose="00000500000000000000" pitchFamily="2" charset="0"/>
              </a:rPr>
              <a:t>Our Aims and Ambitions </a:t>
            </a:r>
            <a:endParaRPr lang="en-GB" sz="3733" dirty="0">
              <a:solidFill>
                <a:srgbClr val="585857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33753-50F6-46B9-BA55-3E07D146B0FB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Aligning to the aims for ICSs as a strategic framework, and focusing on three guiding principles for the system</a:t>
            </a:r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C9A6F1-B36E-4ED5-AADE-EA3585D284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4360" y="1809282"/>
            <a:ext cx="9288245" cy="375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9383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7361A52-1289-FBEE-7DCE-8E2325B2F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4671" y="-35333"/>
            <a:ext cx="3223491" cy="1644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7C56EB-0015-9A02-4F6C-144264232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collective system focus </a:t>
            </a:r>
          </a:p>
        </p:txBody>
      </p:sp>
      <p:pic>
        <p:nvPicPr>
          <p:cNvPr id="8" name="Content Placeholder 7" descr="Ambitions of the Integrated Care Strategy">
            <a:extLst>
              <a:ext uri="{FF2B5EF4-FFF2-40B4-BE49-F238E27FC236}">
                <a16:creationId xmlns:a16="http://schemas.microsoft.com/office/drawing/2014/main" id="{8FF6EBA0-A055-8D7C-4F75-794728C37B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0677" y="1676784"/>
            <a:ext cx="5850643" cy="2329425"/>
          </a:xfrm>
        </p:spPr>
      </p:pic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67912CC0-08D2-BDA7-0FBA-1B334F0AB81D}"/>
              </a:ext>
            </a:extLst>
          </p:cNvPr>
          <p:cNvGraphicFramePr>
            <a:graphicFrameLocks noGrp="1"/>
          </p:cNvGraphicFramePr>
          <p:nvPr/>
        </p:nvGraphicFramePr>
        <p:xfrm>
          <a:off x="1413532" y="4006207"/>
          <a:ext cx="9364938" cy="2712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22544">
                  <a:extLst>
                    <a:ext uri="{9D8B030D-6E8A-4147-A177-3AD203B41FA5}">
                      <a16:colId xmlns:a16="http://schemas.microsoft.com/office/drawing/2014/main" val="536216266"/>
                    </a:ext>
                  </a:extLst>
                </a:gridCol>
                <a:gridCol w="3116295">
                  <a:extLst>
                    <a:ext uri="{9D8B030D-6E8A-4147-A177-3AD203B41FA5}">
                      <a16:colId xmlns:a16="http://schemas.microsoft.com/office/drawing/2014/main" val="3810829400"/>
                    </a:ext>
                  </a:extLst>
                </a:gridCol>
                <a:gridCol w="3126099">
                  <a:extLst>
                    <a:ext uri="{9D8B030D-6E8A-4147-A177-3AD203B41FA5}">
                      <a16:colId xmlns:a16="http://schemas.microsoft.com/office/drawing/2014/main" val="3665442304"/>
                    </a:ext>
                  </a:extLst>
                </a:gridCol>
              </a:tblGrid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Healthy Life Expectancy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Life Expectancy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 Inequalities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626137"/>
                  </a:ext>
                </a:extLst>
              </a:tr>
              <a:tr h="929640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(2018-2020):</a:t>
                      </a:r>
                    </a:p>
                    <a:p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Females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57.1 years Nottingham</a:t>
                      </a:r>
                    </a:p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60.0 Nottinghamshire</a:t>
                      </a:r>
                    </a:p>
                    <a:p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Males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57.4 years Nottingham</a:t>
                      </a:r>
                    </a:p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62.4 years Nottinghamshire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Baseline (2018 - 2020): 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Females: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81.0 years Nottingham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82.6 years Nottinghamshire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Males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 76.4 years Nottingham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79.5 years Nottinghamshire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(2018-20):</a:t>
                      </a:r>
                    </a:p>
                    <a:p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Females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7.6 years Nottingham</a:t>
                      </a:r>
                      <a:br>
                        <a:rPr lang="en-GB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 years Nottinghamshire</a:t>
                      </a:r>
                    </a:p>
                    <a:p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Males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8.4 years Nottingham</a:t>
                      </a:r>
                    </a:p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 years Nottinghamshire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20795"/>
                  </a:ext>
                </a:extLst>
              </a:tr>
              <a:tr h="929640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 of National Statistics (ONS) expect to publish data for 2019-21 and 2020-22 by end of 2024 calendar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Latest (2020 - 2022):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Females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 80.5 years Nottingham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82.6 years Nottinghamshire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Males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 75.8 years Nottingham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78.8 years Nottinghamshire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for 2018-2020 are the latest available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611083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en-GB" sz="11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Source: Public Health Outcomes Framework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Source: Public Health Outcomes Framework / Office for Health Improvement and Disparities (OHID) Fingertips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Source: </a:t>
                      </a:r>
                      <a:r>
                        <a:rPr lang="en-GB" sz="1100" i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Public Health Outcomes Framework</a:t>
                      </a:r>
                      <a:endParaRPr lang="en-GB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local methodology is being developed using </a:t>
                      </a:r>
                      <a:r>
                        <a:rPr lang="en-GB" sz="1100" i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Patients registered with a GP Practice.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853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6667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9934DC-71CB-CF4A-A059-D7DF2ADC8E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7854" y="-120771"/>
            <a:ext cx="12723888" cy="710816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FEB365CC-6196-4D4E-9B3C-E13D3EADC0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2370" y="-125083"/>
            <a:ext cx="12636740" cy="7108166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AE32F209-71EC-0E47-BB82-5F07244C1D09}"/>
              </a:ext>
            </a:extLst>
          </p:cNvPr>
          <p:cNvSpPr txBox="1">
            <a:spLocks/>
          </p:cNvSpPr>
          <p:nvPr/>
        </p:nvSpPr>
        <p:spPr>
          <a:xfrm>
            <a:off x="120581" y="2847625"/>
            <a:ext cx="6722346" cy="7883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Montserrat" pitchFamily="2" charset="77"/>
              </a:rPr>
              <a:t>Mentimeter</a:t>
            </a:r>
          </a:p>
          <a:p>
            <a:pPr marL="0" indent="0">
              <a:buNone/>
            </a:pPr>
            <a:r>
              <a:rPr lang="en-GB" sz="4000" u="sng" dirty="0">
                <a:solidFill>
                  <a:srgbClr val="0000FF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www.mentimeter.com</a:t>
            </a:r>
            <a:endParaRPr lang="en-GB" sz="4000" u="sng" dirty="0">
              <a:solidFill>
                <a:srgbClr val="0000FF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4000" dirty="0">
                <a:solidFill>
                  <a:schemeClr val="bg1"/>
                </a:solidFill>
              </a:rPr>
              <a:t>menti.com - code is 8608 9850</a:t>
            </a:r>
            <a:endParaRPr lang="en-GB" sz="5400" dirty="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000" b="1" dirty="0">
              <a:solidFill>
                <a:schemeClr val="bg1"/>
              </a:solidFill>
              <a:latin typeface="Montserra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814B9BD-1B9C-B245-837B-1E0A701641E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378" y="450497"/>
            <a:ext cx="3393713" cy="11923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3DD131-B0CC-4177-8087-3E93A7CD009A}"/>
              </a:ext>
            </a:extLst>
          </p:cNvPr>
          <p:cNvSpPr txBox="1"/>
          <p:nvPr/>
        </p:nvSpPr>
        <p:spPr>
          <a:xfrm>
            <a:off x="9157400" y="6433397"/>
            <a:ext cx="6405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dirty="0">
                <a:solidFill>
                  <a:schemeClr val="bg1"/>
                </a:solidFill>
                <a:latin typeface="Montserrat" pitchFamily="2" charset="77"/>
              </a:rPr>
              <a:t>#TogetherWeAreNotts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455E84-FBC8-4617-83A5-AE1E01B8933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7854" y="6827790"/>
            <a:ext cx="12832132" cy="163915"/>
          </a:xfrm>
          <a:prstGeom prst="rect">
            <a:avLst/>
          </a:prstGeom>
        </p:spPr>
      </p:pic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6E75708-59DD-6260-4E7D-B31BFB4C8C6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3706" y="2523993"/>
            <a:ext cx="3028294" cy="302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951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C24FF-8DE7-9806-A76F-EE2AB0A93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02" y="528652"/>
            <a:ext cx="8512628" cy="705513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rgbClr val="585857"/>
                </a:solidFill>
                <a:latin typeface="Montserrat" panose="00000500000000000000" pitchFamily="2" charset="0"/>
              </a:rPr>
              <a:t>We recognise that the needs of our population are high and there are stark differences between areas…</a:t>
            </a:r>
          </a:p>
        </p:txBody>
      </p:sp>
      <p:pic>
        <p:nvPicPr>
          <p:cNvPr id="6" name="Content Placeholder 5" descr="A poster with text and images of an elderly couple&#10;&#10;Description automatically generated">
            <a:extLst>
              <a:ext uri="{FF2B5EF4-FFF2-40B4-BE49-F238E27FC236}">
                <a16:creationId xmlns:a16="http://schemas.microsoft.com/office/drawing/2014/main" id="{7ABA542B-23BB-22F4-B9C8-CB52C257C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402" y="2010755"/>
            <a:ext cx="2773967" cy="39238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DF437E-5292-18F1-A369-434B740DF1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4424" y="2561544"/>
            <a:ext cx="3558176" cy="23968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8561D4-3454-E9E0-4E02-15F00B1825D1}"/>
              </a:ext>
            </a:extLst>
          </p:cNvPr>
          <p:cNvSpPr txBox="1"/>
          <p:nvPr/>
        </p:nvSpPr>
        <p:spPr>
          <a:xfrm>
            <a:off x="2975000" y="1676624"/>
            <a:ext cx="5872787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People are dying earlier than they should be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– Nottingham City, Ashfield and Mansfield have significantly higher rates of avoidable and preventable deaths than the England average (and </a:t>
            </a:r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double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that in other areas of our ICS).</a:t>
            </a:r>
          </a:p>
          <a:p>
            <a:pPr>
              <a:spcAft>
                <a:spcPts val="1800"/>
              </a:spcAft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Inequalities are stark,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with inequalities in health reflecting deprivation and social inequalities. </a:t>
            </a:r>
          </a:p>
          <a:p>
            <a:pPr>
              <a:spcAft>
                <a:spcPts val="1800"/>
              </a:spcAft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Preventable alcohol and CVD deaths are getting worse.</a:t>
            </a:r>
          </a:p>
          <a:p>
            <a:pPr>
              <a:spcAft>
                <a:spcPts val="18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Our children are not as healthy as they should be,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childhood obesity remains high.</a:t>
            </a:r>
          </a:p>
          <a:p>
            <a:pPr>
              <a:spcAft>
                <a:spcPts val="18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number of people accessing some screening programmes is lower than needed. 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1766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CB091-0607-3133-240E-A4739076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rgbClr val="585857"/>
                </a:solidFill>
                <a:latin typeface="Montserrat" panose="00000500000000000000" pitchFamily="2" charset="0"/>
              </a:rPr>
              <a:t>…and, the environment that we are working in has changed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14BED-1AC4-03A5-4C45-A042EB5DD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805469" cy="4351339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/>
            <a:r>
              <a:rPr lang="en-GB" sz="2667" dirty="0">
                <a:latin typeface="Arial" panose="020B0604020202020204" pitchFamily="34" charset="0"/>
                <a:cs typeface="Arial" panose="020B0604020202020204" pitchFamily="34" charset="0"/>
              </a:rPr>
              <a:t>All public services are under pressure – facing rising demand and increased need for services, as well as meeting national and regulatory requirements. </a:t>
            </a:r>
          </a:p>
          <a:p>
            <a:pPr marL="457189" indent="-457189"/>
            <a:r>
              <a:rPr lang="en-GB" sz="2667" dirty="0">
                <a:latin typeface="Arial" panose="020B0604020202020204" pitchFamily="34" charset="0"/>
                <a:cs typeface="Arial" panose="020B0604020202020204" pitchFamily="34" charset="0"/>
              </a:rPr>
              <a:t>Local people and organisations continue to face financial challenges. </a:t>
            </a:r>
          </a:p>
          <a:p>
            <a:pPr marL="457189" indent="-457189"/>
            <a:r>
              <a:rPr lang="en-GB" sz="2667" dirty="0">
                <a:latin typeface="Arial" panose="020B0604020202020204" pitchFamily="34" charset="0"/>
                <a:cs typeface="Arial" panose="020B0604020202020204" pitchFamily="34" charset="0"/>
              </a:rPr>
              <a:t>Organisations are encountering increasing workforce costs.</a:t>
            </a:r>
          </a:p>
          <a:p>
            <a:pPr marL="457189" indent="-457189"/>
            <a:r>
              <a:rPr lang="en-GB" sz="2667" dirty="0">
                <a:latin typeface="Arial" panose="020B0604020202020204" pitchFamily="34" charset="0"/>
                <a:cs typeface="Arial" panose="020B0604020202020204" pitchFamily="34" charset="0"/>
              </a:rPr>
              <a:t>Formation of the Combined East Midlands Authority bringing opportunity to our local area.</a:t>
            </a:r>
          </a:p>
          <a:p>
            <a:pPr marL="457189" indent="-457189"/>
            <a:r>
              <a:rPr lang="en-GB" sz="2667" dirty="0">
                <a:latin typeface="Arial" panose="020B0604020202020204" pitchFamily="34" charset="0"/>
                <a:cs typeface="Arial" panose="020B0604020202020204" pitchFamily="34" charset="0"/>
              </a:rPr>
              <a:t>National and local political changes.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6321D2D-9EA4-D945-2B77-5B516DAB6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41652D-B519-6F07-1D66-F486626537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6012" y="3352797"/>
            <a:ext cx="1594780" cy="1548400"/>
          </a:xfrm>
          <a:prstGeom prst="rect">
            <a:avLst/>
          </a:prstGeom>
        </p:spPr>
      </p:pic>
      <p:pic>
        <p:nvPicPr>
          <p:cNvPr id="1027" name="Picture 3" descr="East Midlands Combined County Authority">
            <a:extLst>
              <a:ext uri="{FF2B5EF4-FFF2-40B4-BE49-F238E27FC236}">
                <a16:creationId xmlns:a16="http://schemas.microsoft.com/office/drawing/2014/main" id="{6E89F87D-B7E7-CC97-B267-B8DD0A786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7333" y="5298082"/>
            <a:ext cx="2847744" cy="113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C21B62-B734-CA26-24A3-DE6730BA0A6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9054" y="1538807"/>
            <a:ext cx="1908696" cy="18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699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9934DC-71CB-CF4A-A059-D7DF2ADC8E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7854" y="-120771"/>
            <a:ext cx="12723888" cy="710816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FEB365CC-6196-4D4E-9B3C-E13D3EADC0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2370" y="-125083"/>
            <a:ext cx="12636740" cy="7108166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AE32F209-71EC-0E47-BB82-5F07244C1D09}"/>
              </a:ext>
            </a:extLst>
          </p:cNvPr>
          <p:cNvSpPr txBox="1">
            <a:spLocks/>
          </p:cNvSpPr>
          <p:nvPr/>
        </p:nvSpPr>
        <p:spPr>
          <a:xfrm>
            <a:off x="120581" y="2847625"/>
            <a:ext cx="6722346" cy="7883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Montserrat" pitchFamily="2" charset="77"/>
              </a:rPr>
              <a:t>Exercise two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Montserrat" pitchFamily="2" charset="77"/>
              </a:rPr>
              <a:t>Integrated Care Strategy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814B9BD-1B9C-B245-837B-1E0A701641E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1895" y="319118"/>
            <a:ext cx="3393713" cy="11923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3DD131-B0CC-4177-8087-3E93A7CD009A}"/>
              </a:ext>
            </a:extLst>
          </p:cNvPr>
          <p:cNvSpPr txBox="1"/>
          <p:nvPr/>
        </p:nvSpPr>
        <p:spPr>
          <a:xfrm>
            <a:off x="9157400" y="6433397"/>
            <a:ext cx="6405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dirty="0">
                <a:solidFill>
                  <a:schemeClr val="bg1"/>
                </a:solidFill>
                <a:latin typeface="Montserrat" pitchFamily="2" charset="77"/>
              </a:rPr>
              <a:t>#TogetherWeAreNotts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455E84-FBC8-4617-83A5-AE1E01B8933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7854" y="6827790"/>
            <a:ext cx="12832132" cy="16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377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13B76-8783-2245-A79B-7B8CFD963C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199" y="484622"/>
            <a:ext cx="8068733" cy="40842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585857"/>
                </a:solidFill>
                <a:latin typeface="Montserrat" pitchFamily="2" charset="77"/>
              </a:rPr>
              <a:t>Exercise two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34D0EA-087B-1C45-B0D1-F434422AB4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6933" y="524355"/>
            <a:ext cx="2625146" cy="9218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463326-3A26-4C4D-B061-98EE055B68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0871" y="6737884"/>
            <a:ext cx="12325088" cy="1574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17158A-EDD3-1A50-71A0-4240CD8500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-80871" y="1643615"/>
            <a:ext cx="4179905" cy="457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8FB089-9493-C3EF-0CB5-B171912C6607}"/>
              </a:ext>
            </a:extLst>
          </p:cNvPr>
          <p:cNvSpPr txBox="1"/>
          <p:nvPr/>
        </p:nvSpPr>
        <p:spPr>
          <a:xfrm>
            <a:off x="977899" y="2243839"/>
            <a:ext cx="10432223" cy="4516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500" b="0" dirty="0">
                <a:solidFill>
                  <a:srgbClr val="585857"/>
                </a:solidFill>
                <a:latin typeface="Montserrat" panose="00000500000000000000" pitchFamily="2" charset="0"/>
              </a:rPr>
              <a:t>Does our current vision, principles and priorities for the system remain the most appropriate to meet the needs of our population?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500" b="0" dirty="0">
                <a:solidFill>
                  <a:srgbClr val="585857"/>
                </a:solidFill>
                <a:latin typeface="Montserrat" panose="00000500000000000000" pitchFamily="2" charset="0"/>
              </a:rPr>
              <a:t>How do we better align our individual organisational priorities to create added value at a system level?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500" b="0" dirty="0">
                <a:solidFill>
                  <a:srgbClr val="585857"/>
                </a:solidFill>
                <a:latin typeface="Montserrat" panose="00000500000000000000" pitchFamily="2" charset="0"/>
              </a:rPr>
              <a:t>What else needs to happen to maintain sustainability as integrated care system?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500" dirty="0">
              <a:solidFill>
                <a:srgbClr val="585857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1162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9934DC-71CB-CF4A-A059-D7DF2ADC8E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7854" y="-120771"/>
            <a:ext cx="12723888" cy="710816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FEB365CC-6196-4D4E-9B3C-E13D3EADC0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2370" y="-125083"/>
            <a:ext cx="12636740" cy="7108166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AE32F209-71EC-0E47-BB82-5F07244C1D09}"/>
              </a:ext>
            </a:extLst>
          </p:cNvPr>
          <p:cNvSpPr txBox="1">
            <a:spLocks/>
          </p:cNvSpPr>
          <p:nvPr/>
        </p:nvSpPr>
        <p:spPr>
          <a:xfrm>
            <a:off x="120581" y="2847625"/>
            <a:ext cx="6722346" cy="7883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Montserrat" pitchFamily="2" charset="77"/>
              </a:rPr>
              <a:t>Exercise two feedback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814B9BD-1B9C-B245-837B-1E0A701641E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1895" y="319118"/>
            <a:ext cx="3393713" cy="11923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3DD131-B0CC-4177-8087-3E93A7CD009A}"/>
              </a:ext>
            </a:extLst>
          </p:cNvPr>
          <p:cNvSpPr txBox="1"/>
          <p:nvPr/>
        </p:nvSpPr>
        <p:spPr>
          <a:xfrm>
            <a:off x="9157400" y="6433397"/>
            <a:ext cx="6405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dirty="0">
                <a:solidFill>
                  <a:schemeClr val="bg1"/>
                </a:solidFill>
                <a:latin typeface="Montserrat" pitchFamily="2" charset="77"/>
              </a:rPr>
              <a:t>#TogetherWeAreNotts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455E84-FBC8-4617-83A5-AE1E01B8933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7854" y="6827790"/>
            <a:ext cx="12832132" cy="16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54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9934DC-71CB-CF4A-A059-D7DF2ADC8E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7854" y="-120771"/>
            <a:ext cx="12723888" cy="710816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FEB365CC-6196-4D4E-9B3C-E13D3EADC0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7854" y="-120771"/>
            <a:ext cx="12636740" cy="7108166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AE32F209-71EC-0E47-BB82-5F07244C1D09}"/>
              </a:ext>
            </a:extLst>
          </p:cNvPr>
          <p:cNvSpPr txBox="1">
            <a:spLocks/>
          </p:cNvSpPr>
          <p:nvPr/>
        </p:nvSpPr>
        <p:spPr>
          <a:xfrm>
            <a:off x="538649" y="3108073"/>
            <a:ext cx="600404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>
                <a:solidFill>
                  <a:schemeClr val="bg1"/>
                </a:solidFill>
                <a:latin typeface="Montserrat" pitchFamily="2" charset="77"/>
              </a:rPr>
              <a:t>Closing comments</a:t>
            </a:r>
            <a:endParaRPr lang="en-US" sz="44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814B9BD-1B9C-B245-837B-1E0A701641E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6933" y="545979"/>
            <a:ext cx="2625146" cy="9223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3DD131-B0CC-4177-8087-3E93A7CD009A}"/>
              </a:ext>
            </a:extLst>
          </p:cNvPr>
          <p:cNvSpPr txBox="1"/>
          <p:nvPr/>
        </p:nvSpPr>
        <p:spPr>
          <a:xfrm>
            <a:off x="9157400" y="6433397"/>
            <a:ext cx="6405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dirty="0">
                <a:solidFill>
                  <a:schemeClr val="bg1"/>
                </a:solidFill>
                <a:latin typeface="Montserrat" pitchFamily="2" charset="77"/>
              </a:rPr>
              <a:t>#TogetherWeAreNotts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47CA71-95F0-6471-89D9-69200066AD9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40" y="3905405"/>
            <a:ext cx="2894029" cy="284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12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" name="Add-in 1">
                <a:extLst>
                  <a:ext uri="{FF2B5EF4-FFF2-40B4-BE49-F238E27FC236}">
                    <a16:creationId xmlns:a16="http://schemas.microsoft.com/office/drawing/2014/main" id="{AAAAA69D-ADFD-DCFA-1807-FE76FE3A99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8260935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2" name="Add-in 1">
                <a:extLst>
                  <a:ext uri="{FF2B5EF4-FFF2-40B4-BE49-F238E27FC236}">
                    <a16:creationId xmlns:a16="http://schemas.microsoft.com/office/drawing/2014/main" id="{AAAAA69D-ADFD-DCFA-1807-FE76FE3A992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0844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13B76-8783-2245-A79B-7B8CFD963C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199" y="484622"/>
            <a:ext cx="8068733" cy="40842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rgbClr val="585857"/>
                </a:solidFill>
                <a:latin typeface="Montserrat" pitchFamily="2" charset="77"/>
              </a:rPr>
              <a:t>Running order</a:t>
            </a:r>
            <a:endParaRPr lang="en-US" sz="4000" b="1" dirty="0">
              <a:solidFill>
                <a:srgbClr val="585857"/>
              </a:solidFill>
              <a:latin typeface="Montserrat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34D0EA-087B-1C45-B0D1-F434422AB4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6933" y="524355"/>
            <a:ext cx="2625146" cy="9218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8EC2AC-59F9-9945-8432-99FABC78F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80871" y="1643615"/>
            <a:ext cx="4179905" cy="45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463326-3A26-4C4D-B061-98EE055B68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0871" y="6737884"/>
            <a:ext cx="12325088" cy="1574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A506D5-AF62-4EF1-9764-C376AB6CF3F8}"/>
              </a:ext>
            </a:extLst>
          </p:cNvPr>
          <p:cNvSpPr txBox="1"/>
          <p:nvPr/>
        </p:nvSpPr>
        <p:spPr>
          <a:xfrm>
            <a:off x="622999" y="2114231"/>
            <a:ext cx="106780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800" dirty="0">
                <a:latin typeface="Montserrat" panose="00000500000000000000" pitchFamily="2" charset="0"/>
                <a:cs typeface="Arial" panose="020B0604020202020204" pitchFamily="34" charset="0"/>
              </a:rPr>
              <a:t>9.30 – 10am: 		marketplace and networking</a:t>
            </a:r>
          </a:p>
          <a:p>
            <a:pPr marL="285750" indent="-285750">
              <a:buFontTx/>
              <a:buChar char="-"/>
            </a:pPr>
            <a:r>
              <a:rPr lang="en-GB" sz="2800" dirty="0">
                <a:latin typeface="Montserrat" panose="00000500000000000000" pitchFamily="2" charset="0"/>
                <a:cs typeface="Arial" panose="020B0604020202020204" pitchFamily="34" charset="0"/>
              </a:rPr>
              <a:t>10.00 – 10.10am: 	welcome </a:t>
            </a:r>
          </a:p>
          <a:p>
            <a:pPr marL="285750" indent="-285750">
              <a:buFontTx/>
              <a:buChar char="-"/>
            </a:pPr>
            <a:r>
              <a:rPr lang="en-GB" sz="2800" dirty="0">
                <a:latin typeface="Montserrat" panose="00000500000000000000" pitchFamily="2" charset="0"/>
                <a:cs typeface="Arial" panose="020B0604020202020204" pitchFamily="34" charset="0"/>
              </a:rPr>
              <a:t>10.10 – 10.20am: 	10 year plan introduction</a:t>
            </a:r>
          </a:p>
          <a:p>
            <a:pPr marL="285750" indent="-285750">
              <a:buFontTx/>
              <a:buChar char="-"/>
            </a:pPr>
            <a:r>
              <a:rPr lang="en-GB" sz="2800" dirty="0">
                <a:latin typeface="Montserrat" panose="00000500000000000000" pitchFamily="2" charset="0"/>
                <a:cs typeface="Arial" panose="020B0604020202020204" pitchFamily="34" charset="0"/>
              </a:rPr>
              <a:t>10.20 – 10.50am: 	presentations on three shifts</a:t>
            </a:r>
          </a:p>
          <a:p>
            <a:pPr marL="285750" indent="-285750">
              <a:buFontTx/>
              <a:buChar char="-"/>
            </a:pPr>
            <a:r>
              <a:rPr lang="en-GB" sz="2800" dirty="0">
                <a:latin typeface="Montserrat" panose="00000500000000000000" pitchFamily="2" charset="0"/>
                <a:cs typeface="Arial" panose="020B0604020202020204" pitchFamily="34" charset="0"/>
              </a:rPr>
              <a:t>10.50 – 11.30am: 	exercise one</a:t>
            </a:r>
          </a:p>
          <a:p>
            <a:pPr marL="285750" indent="-285750">
              <a:buFontTx/>
              <a:buChar char="-"/>
            </a:pPr>
            <a:r>
              <a:rPr lang="en-GB" sz="2800" dirty="0">
                <a:latin typeface="Montserrat" panose="00000500000000000000" pitchFamily="2" charset="0"/>
                <a:cs typeface="Arial" panose="020B0604020202020204" pitchFamily="34" charset="0"/>
              </a:rPr>
              <a:t>11.30 – 12.00pm: 	break / marketplace event </a:t>
            </a:r>
          </a:p>
          <a:p>
            <a:pPr marL="285750" indent="-285750">
              <a:buFontTx/>
              <a:buChar char="-"/>
            </a:pPr>
            <a:r>
              <a:rPr lang="en-GB" sz="2800" dirty="0">
                <a:latin typeface="Montserrat" panose="00000500000000000000" pitchFamily="2" charset="0"/>
                <a:cs typeface="Arial" panose="020B0604020202020204" pitchFamily="34" charset="0"/>
              </a:rPr>
              <a:t>12.00 – 12.10pm: 	Integrated Care Strategy refresh</a:t>
            </a:r>
          </a:p>
          <a:p>
            <a:pPr marL="285750" indent="-285750">
              <a:buFontTx/>
              <a:buChar char="-"/>
            </a:pPr>
            <a:r>
              <a:rPr lang="en-GB" sz="2800" dirty="0">
                <a:latin typeface="Montserrat" panose="00000500000000000000" pitchFamily="2" charset="0"/>
                <a:cs typeface="Arial" panose="020B0604020202020204" pitchFamily="34" charset="0"/>
              </a:rPr>
              <a:t>12.10 – 12.50pm: 	exercise two </a:t>
            </a:r>
          </a:p>
          <a:p>
            <a:pPr marL="285750" indent="-285750">
              <a:buFontTx/>
              <a:buChar char="-"/>
            </a:pPr>
            <a:r>
              <a:rPr lang="en-GB" sz="2800" dirty="0">
                <a:latin typeface="Montserrat" panose="00000500000000000000" pitchFamily="2" charset="0"/>
                <a:cs typeface="Arial" panose="020B0604020202020204" pitchFamily="34" charset="0"/>
              </a:rPr>
              <a:t>12.50 – 1.00pm: 	close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DE14C6-8858-499F-B468-AB5D1251DD3E}"/>
              </a:ext>
            </a:extLst>
          </p:cNvPr>
          <p:cNvSpPr txBox="1"/>
          <p:nvPr/>
        </p:nvSpPr>
        <p:spPr>
          <a:xfrm>
            <a:off x="838199" y="1102992"/>
            <a:ext cx="3141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Alex Ball</a:t>
            </a:r>
          </a:p>
        </p:txBody>
      </p:sp>
    </p:spTree>
    <p:extLst>
      <p:ext uri="{BB962C8B-B14F-4D97-AF65-F5344CB8AC3E}">
        <p14:creationId xmlns:p14="http://schemas.microsoft.com/office/powerpoint/2010/main" val="1922053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9934DC-71CB-CF4A-A059-D7DF2ADC8E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7854" y="-120771"/>
            <a:ext cx="12723888" cy="710816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FEB365CC-6196-4D4E-9B3C-E13D3EADC0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2370" y="-125083"/>
            <a:ext cx="12636740" cy="7108166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AE32F209-71EC-0E47-BB82-5F07244C1D09}"/>
              </a:ext>
            </a:extLst>
          </p:cNvPr>
          <p:cNvSpPr txBox="1">
            <a:spLocks/>
          </p:cNvSpPr>
          <p:nvPr/>
        </p:nvSpPr>
        <p:spPr>
          <a:xfrm>
            <a:off x="120581" y="2847625"/>
            <a:ext cx="6722346" cy="7883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Montserrat" pitchFamily="2" charset="77"/>
              </a:rPr>
              <a:t>Dr Kathy McLean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Montserrat" pitchFamily="2" charset="77"/>
              </a:rPr>
              <a:t>NHS 10 year plan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814B9BD-1B9C-B245-837B-1E0A701641E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1895" y="319118"/>
            <a:ext cx="3393713" cy="11923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3DD131-B0CC-4177-8087-3E93A7CD009A}"/>
              </a:ext>
            </a:extLst>
          </p:cNvPr>
          <p:cNvSpPr txBox="1"/>
          <p:nvPr/>
        </p:nvSpPr>
        <p:spPr>
          <a:xfrm>
            <a:off x="9157400" y="6433397"/>
            <a:ext cx="6405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dirty="0">
                <a:solidFill>
                  <a:schemeClr val="bg1"/>
                </a:solidFill>
                <a:latin typeface="Montserrat" pitchFamily="2" charset="77"/>
              </a:rPr>
              <a:t>#TogetherWeAreNotts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455E84-FBC8-4617-83A5-AE1E01B8933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7854" y="6827790"/>
            <a:ext cx="12832132" cy="16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61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282B6-D8BA-E29A-0EA0-B37B2FC94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D8D1A13-1B56-F19C-4164-14CD9C920AD0}"/>
              </a:ext>
            </a:extLst>
          </p:cNvPr>
          <p:cNvSpPr/>
          <p:nvPr/>
        </p:nvSpPr>
        <p:spPr>
          <a:xfrm>
            <a:off x="9239003" y="0"/>
            <a:ext cx="2952997" cy="629392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Information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03723F-F6DD-C80F-2FCD-462A11595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93203"/>
            <a:ext cx="8696295" cy="949382"/>
          </a:xfrm>
        </p:spPr>
        <p:txBody>
          <a:bodyPr>
            <a:normAutofit/>
          </a:bodyPr>
          <a:lstStyle/>
          <a:p>
            <a:r>
              <a:rPr lang="en-GB" dirty="0"/>
              <a:t>What is this all about?</a:t>
            </a:r>
            <a:br>
              <a:rPr lang="en-GB" dirty="0"/>
            </a:br>
            <a:endParaRPr lang="en-GB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5DB3858E-E44A-49CD-B2DC-AC7B49F3B872}"/>
              </a:ext>
            </a:extLst>
          </p:cNvPr>
          <p:cNvSpPr txBox="1">
            <a:spLocks/>
          </p:cNvSpPr>
          <p:nvPr/>
        </p:nvSpPr>
        <p:spPr>
          <a:xfrm>
            <a:off x="857060" y="3466366"/>
            <a:ext cx="2655884" cy="1673763"/>
          </a:xfrm>
          <a:prstGeom prst="rect">
            <a:avLst/>
          </a:prstGeom>
        </p:spPr>
        <p:txBody>
          <a:bodyPr lIns="144000" tIns="0" rIns="91440" bIns="4572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tx1"/>
                </a:solidFill>
              </a:rPr>
              <a:t>Our NHS is facing challenges and needs to change to make sure health and care services are fit for the future. </a:t>
            </a:r>
          </a:p>
          <a:p>
            <a:endParaRPr lang="en-US" sz="2000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328E9AF-B32A-58C9-6D0D-F3273220E732}"/>
              </a:ext>
            </a:extLst>
          </p:cNvPr>
          <p:cNvSpPr txBox="1">
            <a:spLocks/>
          </p:cNvSpPr>
          <p:nvPr/>
        </p:nvSpPr>
        <p:spPr>
          <a:xfrm>
            <a:off x="4585088" y="3464572"/>
            <a:ext cx="2655884" cy="1691361"/>
          </a:xfrm>
          <a:prstGeom prst="rect">
            <a:avLst/>
          </a:prstGeom>
        </p:spPr>
        <p:txBody>
          <a:bodyPr lIns="144000" tIns="0" rIns="91440" bIns="4572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tx1"/>
                </a:solidFill>
              </a:rPr>
              <a:t>But to fix health and care services, the Government needs to learn from your experiences and hear your ideas. </a:t>
            </a:r>
          </a:p>
          <a:p>
            <a:endParaRPr lang="en-US" sz="2000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B511BC38-DBEA-FF06-3528-C9854B26820F}"/>
              </a:ext>
            </a:extLst>
          </p:cNvPr>
          <p:cNvSpPr txBox="1">
            <a:spLocks/>
          </p:cNvSpPr>
          <p:nvPr/>
        </p:nvSpPr>
        <p:spPr>
          <a:xfrm>
            <a:off x="8299618" y="3464572"/>
            <a:ext cx="2678498" cy="1691361"/>
          </a:xfrm>
          <a:prstGeom prst="rect">
            <a:avLst/>
          </a:prstGeom>
        </p:spPr>
        <p:txBody>
          <a:bodyPr lIns="144000" tIns="0" rIns="91440" bIns="4572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tx1"/>
                </a:solidFill>
              </a:rPr>
              <a:t>Your views, experiences and ideas will shape immediate steps and long-term changes in a new </a:t>
            </a:r>
            <a:r>
              <a:rPr lang="en-GB" sz="2000" b="1" dirty="0">
                <a:solidFill>
                  <a:schemeClr val="tx1"/>
                </a:solidFill>
              </a:rPr>
              <a:t>10 Year Health Plan.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B5E30A8-84C4-FE23-978B-8997B9EC9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95003" y="1314643"/>
            <a:ext cx="1922400" cy="1921268"/>
          </a:xfrm>
          <a:prstGeom prst="ellipse">
            <a:avLst/>
          </a:prstGeom>
          <a:solidFill>
            <a:srgbClr val="D0BC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C538B62-1C4C-43C8-A80C-F06E4D49A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500833" y="4130702"/>
            <a:ext cx="2709249" cy="137931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5750826-8207-7A25-AAB2-AD796065B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07512" y="1044927"/>
            <a:ext cx="2749256" cy="4804760"/>
          </a:xfrm>
          <a:prstGeom prst="roundRect">
            <a:avLst/>
          </a:prstGeom>
          <a:noFill/>
          <a:ln w="57150">
            <a:solidFill>
              <a:srgbClr val="D0B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bg1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4D0294E-E998-7BB2-2F0D-93C6F1FCD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82308" y="1647317"/>
            <a:ext cx="1158650" cy="1257511"/>
            <a:chOff x="5382308" y="1658106"/>
            <a:chExt cx="1158650" cy="1257511"/>
          </a:xfrm>
          <a:solidFill>
            <a:schemeClr val="bg1"/>
          </a:solidFill>
        </p:grpSpPr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F1ACB0A9-3202-E9FB-B51E-57CE56B8CAEC}"/>
                </a:ext>
              </a:extLst>
            </p:cNvPr>
            <p:cNvSpPr/>
            <p:nvPr/>
          </p:nvSpPr>
          <p:spPr>
            <a:xfrm>
              <a:off x="6083468" y="2084018"/>
              <a:ext cx="116361" cy="28643"/>
            </a:xfrm>
            <a:custGeom>
              <a:avLst/>
              <a:gdLst>
                <a:gd name="connsiteX0" fmla="*/ 100710 w 116361"/>
                <a:gd name="connsiteY0" fmla="*/ 0 h 28643"/>
                <a:gd name="connsiteX1" fmla="*/ 15652 w 116361"/>
                <a:gd name="connsiteY1" fmla="*/ 0 h 28643"/>
                <a:gd name="connsiteX2" fmla="*/ 0 w 116361"/>
                <a:gd name="connsiteY2" fmla="*/ 14322 h 28643"/>
                <a:gd name="connsiteX3" fmla="*/ 15652 w 116361"/>
                <a:gd name="connsiteY3" fmla="*/ 28643 h 28643"/>
                <a:gd name="connsiteX4" fmla="*/ 100710 w 116361"/>
                <a:gd name="connsiteY4" fmla="*/ 28643 h 28643"/>
                <a:gd name="connsiteX5" fmla="*/ 116361 w 116361"/>
                <a:gd name="connsiteY5" fmla="*/ 14322 h 28643"/>
                <a:gd name="connsiteX6" fmla="*/ 100710 w 116361"/>
                <a:gd name="connsiteY6" fmla="*/ 0 h 28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361" h="28643">
                  <a:moveTo>
                    <a:pt x="100710" y="0"/>
                  </a:moveTo>
                  <a:lnTo>
                    <a:pt x="15652" y="0"/>
                  </a:lnTo>
                  <a:cubicBezTo>
                    <a:pt x="7007" y="0"/>
                    <a:pt x="0" y="6411"/>
                    <a:pt x="0" y="14322"/>
                  </a:cubicBezTo>
                  <a:cubicBezTo>
                    <a:pt x="0" y="22232"/>
                    <a:pt x="7007" y="28643"/>
                    <a:pt x="15652" y="28643"/>
                  </a:cubicBezTo>
                  <a:lnTo>
                    <a:pt x="100710" y="28643"/>
                  </a:lnTo>
                  <a:cubicBezTo>
                    <a:pt x="109355" y="28643"/>
                    <a:pt x="116361" y="22232"/>
                    <a:pt x="116361" y="14322"/>
                  </a:cubicBezTo>
                  <a:cubicBezTo>
                    <a:pt x="116361" y="6411"/>
                    <a:pt x="109355" y="0"/>
                    <a:pt x="100710" y="0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B24761E5-2128-27DC-016C-1830B5BE300B}"/>
                </a:ext>
              </a:extLst>
            </p:cNvPr>
            <p:cNvSpPr/>
            <p:nvPr/>
          </p:nvSpPr>
          <p:spPr>
            <a:xfrm>
              <a:off x="6106945" y="2132569"/>
              <a:ext cx="68015" cy="28818"/>
            </a:xfrm>
            <a:custGeom>
              <a:avLst/>
              <a:gdLst>
                <a:gd name="connsiteX0" fmla="*/ 34781 w 68015"/>
                <a:gd name="connsiteY0" fmla="*/ 28818 h 28818"/>
                <a:gd name="connsiteX1" fmla="*/ 68015 w 68015"/>
                <a:gd name="connsiteY1" fmla="*/ 0 h 28818"/>
                <a:gd name="connsiteX2" fmla="*/ 0 w 68015"/>
                <a:gd name="connsiteY2" fmla="*/ 0 h 28818"/>
                <a:gd name="connsiteX3" fmla="*/ 34781 w 68015"/>
                <a:gd name="connsiteY3" fmla="*/ 28818 h 2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015" h="28818">
                  <a:moveTo>
                    <a:pt x="34781" y="28818"/>
                  </a:moveTo>
                  <a:cubicBezTo>
                    <a:pt x="52181" y="28179"/>
                    <a:pt x="66384" y="15864"/>
                    <a:pt x="68015" y="0"/>
                  </a:cubicBezTo>
                  <a:lnTo>
                    <a:pt x="0" y="0"/>
                  </a:lnTo>
                  <a:cubicBezTo>
                    <a:pt x="1701" y="16394"/>
                    <a:pt x="16786" y="28892"/>
                    <a:pt x="34781" y="2881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F354ABC1-D201-3CE0-C391-4CC9F3EA0EF8}"/>
                </a:ext>
              </a:extLst>
            </p:cNvPr>
            <p:cNvSpPr/>
            <p:nvPr/>
          </p:nvSpPr>
          <p:spPr>
            <a:xfrm>
              <a:off x="5742328" y="1658106"/>
              <a:ext cx="798630" cy="749599"/>
            </a:xfrm>
            <a:custGeom>
              <a:avLst/>
              <a:gdLst>
                <a:gd name="connsiteX0" fmla="*/ 798620 w 798630"/>
                <a:gd name="connsiteY0" fmla="*/ 39353 h 749599"/>
                <a:gd name="connsiteX1" fmla="*/ 757476 w 798630"/>
                <a:gd name="connsiteY1" fmla="*/ 1 h 749599"/>
                <a:gd name="connsiteX2" fmla="*/ 757422 w 798630"/>
                <a:gd name="connsiteY2" fmla="*/ 0 h 749599"/>
                <a:gd name="connsiteX3" fmla="*/ 41915 w 798630"/>
                <a:gd name="connsiteY3" fmla="*/ 0 h 749599"/>
                <a:gd name="connsiteX4" fmla="*/ 3 w 798630"/>
                <a:gd name="connsiteY4" fmla="*/ 38828 h 749599"/>
                <a:gd name="connsiteX5" fmla="*/ 3 w 798630"/>
                <a:gd name="connsiteY5" fmla="*/ 550145 h 749599"/>
                <a:gd name="connsiteX6" fmla="*/ 41393 w 798630"/>
                <a:gd name="connsiteY6" fmla="*/ 588989 h 749599"/>
                <a:gd name="connsiteX7" fmla="*/ 173754 w 798630"/>
                <a:gd name="connsiteY7" fmla="*/ 588989 h 749599"/>
                <a:gd name="connsiteX8" fmla="*/ 173754 w 798630"/>
                <a:gd name="connsiteY8" fmla="*/ 749599 h 749599"/>
                <a:gd name="connsiteX9" fmla="*/ 333227 w 798630"/>
                <a:gd name="connsiteY9" fmla="*/ 588989 h 749599"/>
                <a:gd name="connsiteX10" fmla="*/ 755822 w 798630"/>
                <a:gd name="connsiteY10" fmla="*/ 588989 h 749599"/>
                <a:gd name="connsiteX11" fmla="*/ 797751 w 798630"/>
                <a:gd name="connsiteY11" fmla="*/ 550304 h 749599"/>
                <a:gd name="connsiteX12" fmla="*/ 797751 w 798630"/>
                <a:gd name="connsiteY12" fmla="*/ 550145 h 749599"/>
                <a:gd name="connsiteX13" fmla="*/ 762987 w 798630"/>
                <a:gd name="connsiteY13" fmla="*/ 550432 h 749599"/>
                <a:gd name="connsiteX14" fmla="*/ 755839 w 798630"/>
                <a:gd name="connsiteY14" fmla="*/ 557163 h 749599"/>
                <a:gd name="connsiteX15" fmla="*/ 317836 w 798630"/>
                <a:gd name="connsiteY15" fmla="*/ 557163 h 749599"/>
                <a:gd name="connsiteX16" fmla="*/ 307489 w 798630"/>
                <a:gd name="connsiteY16" fmla="*/ 567586 h 749599"/>
                <a:gd name="connsiteX17" fmla="*/ 208535 w 798630"/>
                <a:gd name="connsiteY17" fmla="*/ 667233 h 749599"/>
                <a:gd name="connsiteX18" fmla="*/ 208535 w 798630"/>
                <a:gd name="connsiteY18" fmla="*/ 557163 h 749599"/>
                <a:gd name="connsiteX19" fmla="*/ 41828 w 798630"/>
                <a:gd name="connsiteY19" fmla="*/ 557163 h 749599"/>
                <a:gd name="connsiteX20" fmla="*/ 34776 w 798630"/>
                <a:gd name="connsiteY20" fmla="*/ 550351 h 749599"/>
                <a:gd name="connsiteX21" fmla="*/ 34785 w 798630"/>
                <a:gd name="connsiteY21" fmla="*/ 550145 h 749599"/>
                <a:gd name="connsiteX22" fmla="*/ 34785 w 798630"/>
                <a:gd name="connsiteY22" fmla="*/ 38748 h 749599"/>
                <a:gd name="connsiteX23" fmla="*/ 41915 w 798630"/>
                <a:gd name="connsiteY23" fmla="*/ 31874 h 749599"/>
                <a:gd name="connsiteX24" fmla="*/ 756674 w 798630"/>
                <a:gd name="connsiteY24" fmla="*/ 31874 h 749599"/>
                <a:gd name="connsiteX25" fmla="*/ 761787 w 798630"/>
                <a:gd name="connsiteY25" fmla="*/ 33927 h 749599"/>
                <a:gd name="connsiteX26" fmla="*/ 763804 w 798630"/>
                <a:gd name="connsiteY26" fmla="*/ 39305 h 74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98630" h="749599">
                  <a:moveTo>
                    <a:pt x="798620" y="39353"/>
                  </a:moveTo>
                  <a:cubicBezTo>
                    <a:pt x="799135" y="18090"/>
                    <a:pt x="780713" y="471"/>
                    <a:pt x="757476" y="1"/>
                  </a:cubicBezTo>
                  <a:cubicBezTo>
                    <a:pt x="757458" y="1"/>
                    <a:pt x="757439" y="0"/>
                    <a:pt x="757422" y="0"/>
                  </a:cubicBezTo>
                  <a:lnTo>
                    <a:pt x="41915" y="0"/>
                  </a:lnTo>
                  <a:cubicBezTo>
                    <a:pt x="18648" y="184"/>
                    <a:pt x="-84" y="17536"/>
                    <a:pt x="3" y="38828"/>
                  </a:cubicBezTo>
                  <a:lnTo>
                    <a:pt x="3" y="550145"/>
                  </a:lnTo>
                  <a:cubicBezTo>
                    <a:pt x="-277" y="571326"/>
                    <a:pt x="18246" y="588709"/>
                    <a:pt x="41393" y="588989"/>
                  </a:cubicBezTo>
                  <a:lnTo>
                    <a:pt x="173754" y="588989"/>
                  </a:lnTo>
                  <a:lnTo>
                    <a:pt x="173754" y="749599"/>
                  </a:lnTo>
                  <a:lnTo>
                    <a:pt x="333227" y="588989"/>
                  </a:lnTo>
                  <a:lnTo>
                    <a:pt x="755822" y="588989"/>
                  </a:lnTo>
                  <a:cubicBezTo>
                    <a:pt x="779071" y="588892"/>
                    <a:pt x="797838" y="571579"/>
                    <a:pt x="797751" y="550304"/>
                  </a:cubicBezTo>
                  <a:lnTo>
                    <a:pt x="797751" y="550145"/>
                  </a:lnTo>
                  <a:close/>
                  <a:moveTo>
                    <a:pt x="762987" y="550432"/>
                  </a:moveTo>
                  <a:cubicBezTo>
                    <a:pt x="763016" y="554087"/>
                    <a:pt x="759832" y="557085"/>
                    <a:pt x="755839" y="557163"/>
                  </a:cubicBezTo>
                  <a:lnTo>
                    <a:pt x="317836" y="557163"/>
                  </a:lnTo>
                  <a:lnTo>
                    <a:pt x="307489" y="567586"/>
                  </a:lnTo>
                  <a:lnTo>
                    <a:pt x="208535" y="667233"/>
                  </a:lnTo>
                  <a:lnTo>
                    <a:pt x="208535" y="557163"/>
                  </a:lnTo>
                  <a:lnTo>
                    <a:pt x="41828" y="557163"/>
                  </a:lnTo>
                  <a:cubicBezTo>
                    <a:pt x="37825" y="557064"/>
                    <a:pt x="34666" y="554014"/>
                    <a:pt x="34776" y="550351"/>
                  </a:cubicBezTo>
                  <a:cubicBezTo>
                    <a:pt x="34778" y="550282"/>
                    <a:pt x="34779" y="550214"/>
                    <a:pt x="34785" y="550145"/>
                  </a:cubicBezTo>
                  <a:lnTo>
                    <a:pt x="34785" y="38748"/>
                  </a:lnTo>
                  <a:cubicBezTo>
                    <a:pt x="34734" y="35068"/>
                    <a:pt x="37896" y="32020"/>
                    <a:pt x="41915" y="31874"/>
                  </a:cubicBezTo>
                  <a:lnTo>
                    <a:pt x="756674" y="31874"/>
                  </a:lnTo>
                  <a:cubicBezTo>
                    <a:pt x="758613" y="31893"/>
                    <a:pt x="760458" y="32634"/>
                    <a:pt x="761787" y="33927"/>
                  </a:cubicBezTo>
                  <a:cubicBezTo>
                    <a:pt x="763256" y="35379"/>
                    <a:pt x="763988" y="37332"/>
                    <a:pt x="763804" y="39305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0B850943-2DEA-23EF-8BB1-9876F99996E8}"/>
                </a:ext>
              </a:extLst>
            </p:cNvPr>
            <p:cNvSpPr/>
            <p:nvPr/>
          </p:nvSpPr>
          <p:spPr>
            <a:xfrm>
              <a:off x="5527730" y="2326660"/>
              <a:ext cx="301659" cy="276027"/>
            </a:xfrm>
            <a:custGeom>
              <a:avLst/>
              <a:gdLst>
                <a:gd name="connsiteX0" fmla="*/ 150778 w 301659"/>
                <a:gd name="connsiteY0" fmla="*/ 276027 h 276027"/>
                <a:gd name="connsiteX1" fmla="*/ 301660 w 301659"/>
                <a:gd name="connsiteY1" fmla="*/ 138061 h 276027"/>
                <a:gd name="connsiteX2" fmla="*/ 150882 w 301659"/>
                <a:gd name="connsiteY2" fmla="*/ 0 h 276027"/>
                <a:gd name="connsiteX3" fmla="*/ 0 w 301659"/>
                <a:gd name="connsiteY3" fmla="*/ 137966 h 276027"/>
                <a:gd name="connsiteX4" fmla="*/ 0 w 301659"/>
                <a:gd name="connsiteY4" fmla="*/ 138030 h 276027"/>
                <a:gd name="connsiteX5" fmla="*/ 150778 w 301659"/>
                <a:gd name="connsiteY5" fmla="*/ 276027 h 276027"/>
                <a:gd name="connsiteX6" fmla="*/ 150778 w 301659"/>
                <a:gd name="connsiteY6" fmla="*/ 31842 h 276027"/>
                <a:gd name="connsiteX7" fmla="*/ 266878 w 301659"/>
                <a:gd name="connsiteY7" fmla="*/ 137982 h 276027"/>
                <a:gd name="connsiteX8" fmla="*/ 150882 w 301659"/>
                <a:gd name="connsiteY8" fmla="*/ 244217 h 276027"/>
                <a:gd name="connsiteX9" fmla="*/ 34781 w 301659"/>
                <a:gd name="connsiteY9" fmla="*/ 138077 h 276027"/>
                <a:gd name="connsiteX10" fmla="*/ 34781 w 301659"/>
                <a:gd name="connsiteY10" fmla="*/ 138030 h 276027"/>
                <a:gd name="connsiteX11" fmla="*/ 150778 w 301659"/>
                <a:gd name="connsiteY11" fmla="*/ 31842 h 27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659" h="276027">
                  <a:moveTo>
                    <a:pt x="150778" y="276027"/>
                  </a:moveTo>
                  <a:cubicBezTo>
                    <a:pt x="234079" y="276055"/>
                    <a:pt x="301630" y="214285"/>
                    <a:pt x="301660" y="138061"/>
                  </a:cubicBezTo>
                  <a:cubicBezTo>
                    <a:pt x="301689" y="61838"/>
                    <a:pt x="234184" y="27"/>
                    <a:pt x="150882" y="0"/>
                  </a:cubicBezTo>
                  <a:cubicBezTo>
                    <a:pt x="67580" y="-27"/>
                    <a:pt x="30" y="61743"/>
                    <a:pt x="0" y="137966"/>
                  </a:cubicBezTo>
                  <a:cubicBezTo>
                    <a:pt x="0" y="137987"/>
                    <a:pt x="0" y="138009"/>
                    <a:pt x="0" y="138030"/>
                  </a:cubicBezTo>
                  <a:cubicBezTo>
                    <a:pt x="-9" y="214236"/>
                    <a:pt x="67495" y="276018"/>
                    <a:pt x="150778" y="276027"/>
                  </a:cubicBezTo>
                  <a:close/>
                  <a:moveTo>
                    <a:pt x="150778" y="31842"/>
                  </a:moveTo>
                  <a:cubicBezTo>
                    <a:pt x="214869" y="31815"/>
                    <a:pt x="266849" y="79336"/>
                    <a:pt x="266878" y="137982"/>
                  </a:cubicBezTo>
                  <a:cubicBezTo>
                    <a:pt x="266908" y="196628"/>
                    <a:pt x="214974" y="244190"/>
                    <a:pt x="150882" y="244217"/>
                  </a:cubicBezTo>
                  <a:cubicBezTo>
                    <a:pt x="86790" y="244244"/>
                    <a:pt x="34811" y="196723"/>
                    <a:pt x="34781" y="138077"/>
                  </a:cubicBezTo>
                  <a:cubicBezTo>
                    <a:pt x="34781" y="138061"/>
                    <a:pt x="34781" y="138046"/>
                    <a:pt x="34781" y="138030"/>
                  </a:cubicBezTo>
                  <a:cubicBezTo>
                    <a:pt x="34839" y="79425"/>
                    <a:pt x="86729" y="31922"/>
                    <a:pt x="150778" y="31842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EF56C24E-BD8E-BF66-38C6-54B9DA91BA4E}"/>
                </a:ext>
              </a:extLst>
            </p:cNvPr>
            <p:cNvSpPr/>
            <p:nvPr/>
          </p:nvSpPr>
          <p:spPr>
            <a:xfrm>
              <a:off x="6010444" y="1817316"/>
              <a:ext cx="262408" cy="247033"/>
            </a:xfrm>
            <a:custGeom>
              <a:avLst/>
              <a:gdLst>
                <a:gd name="connsiteX0" fmla="*/ 136048 w 262408"/>
                <a:gd name="connsiteY0" fmla="*/ 0 h 247033"/>
                <a:gd name="connsiteX1" fmla="*/ 131126 w 262408"/>
                <a:gd name="connsiteY1" fmla="*/ 0 h 247033"/>
                <a:gd name="connsiteX2" fmla="*/ 0 w 262408"/>
                <a:gd name="connsiteY2" fmla="*/ 115720 h 247033"/>
                <a:gd name="connsiteX3" fmla="*/ 0 w 262408"/>
                <a:gd name="connsiteY3" fmla="*/ 120812 h 247033"/>
                <a:gd name="connsiteX4" fmla="*/ 9321 w 262408"/>
                <a:gd name="connsiteY4" fmla="*/ 162186 h 247033"/>
                <a:gd name="connsiteX5" fmla="*/ 31929 w 262408"/>
                <a:gd name="connsiteY5" fmla="*/ 196160 h 247033"/>
                <a:gd name="connsiteX6" fmla="*/ 66015 w 262408"/>
                <a:gd name="connsiteY6" fmla="*/ 246891 h 247033"/>
                <a:gd name="connsiteX7" fmla="*/ 66815 w 262408"/>
                <a:gd name="connsiteY7" fmla="*/ 247034 h 247033"/>
                <a:gd name="connsiteX8" fmla="*/ 67615 w 262408"/>
                <a:gd name="connsiteY8" fmla="*/ 246891 h 247033"/>
                <a:gd name="connsiteX9" fmla="*/ 194794 w 262408"/>
                <a:gd name="connsiteY9" fmla="*/ 246891 h 247033"/>
                <a:gd name="connsiteX10" fmla="*/ 196411 w 262408"/>
                <a:gd name="connsiteY10" fmla="*/ 245904 h 247033"/>
                <a:gd name="connsiteX11" fmla="*/ 230653 w 262408"/>
                <a:gd name="connsiteY11" fmla="*/ 195508 h 247033"/>
                <a:gd name="connsiteX12" fmla="*/ 253261 w 262408"/>
                <a:gd name="connsiteY12" fmla="*/ 161533 h 247033"/>
                <a:gd name="connsiteX13" fmla="*/ 262409 w 262408"/>
                <a:gd name="connsiteY13" fmla="*/ 120000 h 247033"/>
                <a:gd name="connsiteX14" fmla="*/ 262409 w 262408"/>
                <a:gd name="connsiteY14" fmla="*/ 115720 h 247033"/>
                <a:gd name="connsiteX15" fmla="*/ 136048 w 262408"/>
                <a:gd name="connsiteY15" fmla="*/ 0 h 247033"/>
                <a:gd name="connsiteX16" fmla="*/ 232845 w 262408"/>
                <a:gd name="connsiteY16" fmla="*/ 119443 h 247033"/>
                <a:gd name="connsiteX17" fmla="*/ 225732 w 262408"/>
                <a:gd name="connsiteY17" fmla="*/ 151588 h 247033"/>
                <a:gd name="connsiteX18" fmla="*/ 208445 w 262408"/>
                <a:gd name="connsiteY18" fmla="*/ 177574 h 247033"/>
                <a:gd name="connsiteX19" fmla="*/ 208011 w 262408"/>
                <a:gd name="connsiteY19" fmla="*/ 178035 h 247033"/>
                <a:gd name="connsiteX20" fmla="*/ 207593 w 262408"/>
                <a:gd name="connsiteY20" fmla="*/ 178512 h 247033"/>
                <a:gd name="connsiteX21" fmla="*/ 177699 w 262408"/>
                <a:gd name="connsiteY21" fmla="*/ 219759 h 247033"/>
                <a:gd name="connsiteX22" fmla="*/ 84293 w 262408"/>
                <a:gd name="connsiteY22" fmla="*/ 219759 h 247033"/>
                <a:gd name="connsiteX23" fmla="*/ 55042 w 262408"/>
                <a:gd name="connsiteY23" fmla="*/ 179213 h 247033"/>
                <a:gd name="connsiteX24" fmla="*/ 54555 w 262408"/>
                <a:gd name="connsiteY24" fmla="*/ 178656 h 247033"/>
                <a:gd name="connsiteX25" fmla="*/ 54033 w 262408"/>
                <a:gd name="connsiteY25" fmla="*/ 178115 h 247033"/>
                <a:gd name="connsiteX26" fmla="*/ 36851 w 262408"/>
                <a:gd name="connsiteY26" fmla="*/ 152208 h 247033"/>
                <a:gd name="connsiteX27" fmla="*/ 29564 w 262408"/>
                <a:gd name="connsiteY27" fmla="*/ 120271 h 247033"/>
                <a:gd name="connsiteX28" fmla="*/ 29564 w 262408"/>
                <a:gd name="connsiteY28" fmla="*/ 116181 h 247033"/>
                <a:gd name="connsiteX29" fmla="*/ 131144 w 262408"/>
                <a:gd name="connsiteY29" fmla="*/ 26973 h 247033"/>
                <a:gd name="connsiteX30" fmla="*/ 134969 w 262408"/>
                <a:gd name="connsiteY30" fmla="*/ 26973 h 247033"/>
                <a:gd name="connsiteX31" fmla="*/ 232845 w 262408"/>
                <a:gd name="connsiteY31" fmla="*/ 116086 h 247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62408" h="247033">
                  <a:moveTo>
                    <a:pt x="136048" y="0"/>
                  </a:moveTo>
                  <a:cubicBezTo>
                    <a:pt x="134396" y="0"/>
                    <a:pt x="132761" y="0"/>
                    <a:pt x="131126" y="0"/>
                  </a:cubicBezTo>
                  <a:cubicBezTo>
                    <a:pt x="60528" y="49"/>
                    <a:pt x="2609" y="51165"/>
                    <a:pt x="0" y="115720"/>
                  </a:cubicBezTo>
                  <a:lnTo>
                    <a:pt x="0" y="120812"/>
                  </a:lnTo>
                  <a:cubicBezTo>
                    <a:pt x="511" y="134989"/>
                    <a:pt x="3663" y="148981"/>
                    <a:pt x="9321" y="162186"/>
                  </a:cubicBezTo>
                  <a:cubicBezTo>
                    <a:pt x="14568" y="174660"/>
                    <a:pt x="22227" y="186168"/>
                    <a:pt x="31929" y="196160"/>
                  </a:cubicBezTo>
                  <a:cubicBezTo>
                    <a:pt x="45505" y="211739"/>
                    <a:pt x="56951" y="228775"/>
                    <a:pt x="66015" y="246891"/>
                  </a:cubicBezTo>
                  <a:cubicBezTo>
                    <a:pt x="66269" y="246986"/>
                    <a:pt x="66540" y="247035"/>
                    <a:pt x="66815" y="247034"/>
                  </a:cubicBezTo>
                  <a:cubicBezTo>
                    <a:pt x="67090" y="247034"/>
                    <a:pt x="67361" y="246985"/>
                    <a:pt x="67615" y="246891"/>
                  </a:cubicBezTo>
                  <a:lnTo>
                    <a:pt x="194794" y="246891"/>
                  </a:lnTo>
                  <a:cubicBezTo>
                    <a:pt x="195494" y="246870"/>
                    <a:pt x="196121" y="246488"/>
                    <a:pt x="196411" y="245904"/>
                  </a:cubicBezTo>
                  <a:cubicBezTo>
                    <a:pt x="205591" y="227918"/>
                    <a:pt x="217087" y="210999"/>
                    <a:pt x="230653" y="195508"/>
                  </a:cubicBezTo>
                  <a:cubicBezTo>
                    <a:pt x="240284" y="185468"/>
                    <a:pt x="247934" y="173972"/>
                    <a:pt x="253261" y="161533"/>
                  </a:cubicBezTo>
                  <a:cubicBezTo>
                    <a:pt x="258811" y="148251"/>
                    <a:pt x="261901" y="134214"/>
                    <a:pt x="262409" y="120000"/>
                  </a:cubicBezTo>
                  <a:lnTo>
                    <a:pt x="262409" y="115720"/>
                  </a:lnTo>
                  <a:cubicBezTo>
                    <a:pt x="259915" y="52815"/>
                    <a:pt x="204792" y="2334"/>
                    <a:pt x="136048" y="0"/>
                  </a:cubicBezTo>
                  <a:close/>
                  <a:moveTo>
                    <a:pt x="232845" y="119443"/>
                  </a:moveTo>
                  <a:cubicBezTo>
                    <a:pt x="232408" y="130442"/>
                    <a:pt x="230006" y="141300"/>
                    <a:pt x="225732" y="151588"/>
                  </a:cubicBezTo>
                  <a:cubicBezTo>
                    <a:pt x="221671" y="161107"/>
                    <a:pt x="215821" y="169902"/>
                    <a:pt x="208445" y="177574"/>
                  </a:cubicBezTo>
                  <a:lnTo>
                    <a:pt x="208011" y="178035"/>
                  </a:lnTo>
                  <a:lnTo>
                    <a:pt x="207593" y="178512"/>
                  </a:lnTo>
                  <a:cubicBezTo>
                    <a:pt x="196294" y="191412"/>
                    <a:pt x="186290" y="205216"/>
                    <a:pt x="177699" y="219759"/>
                  </a:cubicBezTo>
                  <a:lnTo>
                    <a:pt x="84293" y="219759"/>
                  </a:lnTo>
                  <a:cubicBezTo>
                    <a:pt x="75888" y="205469"/>
                    <a:pt x="66099" y="191900"/>
                    <a:pt x="55042" y="179213"/>
                  </a:cubicBezTo>
                  <a:lnTo>
                    <a:pt x="54555" y="178656"/>
                  </a:lnTo>
                  <a:lnTo>
                    <a:pt x="54033" y="178115"/>
                  </a:lnTo>
                  <a:cubicBezTo>
                    <a:pt x="46638" y="170503"/>
                    <a:pt x="40816" y="161724"/>
                    <a:pt x="36851" y="152208"/>
                  </a:cubicBezTo>
                  <a:cubicBezTo>
                    <a:pt x="32465" y="142016"/>
                    <a:pt x="30001" y="131217"/>
                    <a:pt x="29564" y="120271"/>
                  </a:cubicBezTo>
                  <a:lnTo>
                    <a:pt x="29564" y="116181"/>
                  </a:lnTo>
                  <a:cubicBezTo>
                    <a:pt x="31662" y="66273"/>
                    <a:pt x="76561" y="26842"/>
                    <a:pt x="131144" y="26973"/>
                  </a:cubicBezTo>
                  <a:cubicBezTo>
                    <a:pt x="132413" y="26973"/>
                    <a:pt x="133683" y="26973"/>
                    <a:pt x="134969" y="26973"/>
                  </a:cubicBezTo>
                  <a:cubicBezTo>
                    <a:pt x="187916" y="28952"/>
                    <a:pt x="230417" y="67650"/>
                    <a:pt x="232845" y="11608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EEF9F7B8-F765-1275-060D-7CF739136F8B}"/>
                </a:ext>
              </a:extLst>
            </p:cNvPr>
            <p:cNvSpPr/>
            <p:nvPr/>
          </p:nvSpPr>
          <p:spPr>
            <a:xfrm>
              <a:off x="5382308" y="2644714"/>
              <a:ext cx="593249" cy="270903"/>
            </a:xfrm>
            <a:custGeom>
              <a:avLst/>
              <a:gdLst>
                <a:gd name="connsiteX0" fmla="*/ 558434 w 593249"/>
                <a:gd name="connsiteY0" fmla="*/ 79295 h 270903"/>
                <a:gd name="connsiteX1" fmla="*/ 416125 w 593249"/>
                <a:gd name="connsiteY1" fmla="*/ 17632 h 270903"/>
                <a:gd name="connsiteX2" fmla="*/ 296268 w 593249"/>
                <a:gd name="connsiteY2" fmla="*/ 0 h 270903"/>
                <a:gd name="connsiteX3" fmla="*/ 295416 w 593249"/>
                <a:gd name="connsiteY3" fmla="*/ 0 h 270903"/>
                <a:gd name="connsiteX4" fmla="*/ 177472 w 593249"/>
                <a:gd name="connsiteY4" fmla="*/ 16772 h 270903"/>
                <a:gd name="connsiteX5" fmla="*/ 34781 w 593249"/>
                <a:gd name="connsiteY5" fmla="*/ 78467 h 270903"/>
                <a:gd name="connsiteX6" fmla="*/ 0 w 593249"/>
                <a:gd name="connsiteY6" fmla="*/ 142310 h 270903"/>
                <a:gd name="connsiteX7" fmla="*/ 0 w 593249"/>
                <a:gd name="connsiteY7" fmla="*/ 270904 h 270903"/>
                <a:gd name="connsiteX8" fmla="*/ 34781 w 593249"/>
                <a:gd name="connsiteY8" fmla="*/ 270904 h 270903"/>
                <a:gd name="connsiteX9" fmla="*/ 34781 w 593249"/>
                <a:gd name="connsiteY9" fmla="*/ 142390 h 270903"/>
                <a:gd name="connsiteX10" fmla="*/ 55355 w 593249"/>
                <a:gd name="connsiteY10" fmla="*/ 104087 h 270903"/>
                <a:gd name="connsiteX11" fmla="*/ 187211 w 593249"/>
                <a:gd name="connsiteY11" fmla="*/ 47294 h 270903"/>
                <a:gd name="connsiteX12" fmla="*/ 295034 w 593249"/>
                <a:gd name="connsiteY12" fmla="*/ 31826 h 270903"/>
                <a:gd name="connsiteX13" fmla="*/ 295747 w 593249"/>
                <a:gd name="connsiteY13" fmla="*/ 31826 h 270903"/>
                <a:gd name="connsiteX14" fmla="*/ 407308 w 593249"/>
                <a:gd name="connsiteY14" fmla="*/ 48408 h 270903"/>
                <a:gd name="connsiteX15" fmla="*/ 537739 w 593249"/>
                <a:gd name="connsiteY15" fmla="*/ 104851 h 270903"/>
                <a:gd name="connsiteX16" fmla="*/ 558434 w 593249"/>
                <a:gd name="connsiteY16" fmla="*/ 143042 h 270903"/>
                <a:gd name="connsiteX17" fmla="*/ 558434 w 593249"/>
                <a:gd name="connsiteY17" fmla="*/ 270904 h 270903"/>
                <a:gd name="connsiteX18" fmla="*/ 593215 w 593249"/>
                <a:gd name="connsiteY18" fmla="*/ 270904 h 270903"/>
                <a:gd name="connsiteX19" fmla="*/ 593215 w 593249"/>
                <a:gd name="connsiteY19" fmla="*/ 143456 h 270903"/>
                <a:gd name="connsiteX20" fmla="*/ 558434 w 593249"/>
                <a:gd name="connsiteY20" fmla="*/ 79295 h 270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3249" h="270903">
                  <a:moveTo>
                    <a:pt x="558434" y="79295"/>
                  </a:moveTo>
                  <a:cubicBezTo>
                    <a:pt x="516470" y="49504"/>
                    <a:pt x="467903" y="28461"/>
                    <a:pt x="416125" y="17632"/>
                  </a:cubicBezTo>
                  <a:cubicBezTo>
                    <a:pt x="377198" y="6941"/>
                    <a:pt x="336897" y="1012"/>
                    <a:pt x="296268" y="0"/>
                  </a:cubicBezTo>
                  <a:lnTo>
                    <a:pt x="295416" y="0"/>
                  </a:lnTo>
                  <a:cubicBezTo>
                    <a:pt x="255390" y="-32"/>
                    <a:pt x="215600" y="5627"/>
                    <a:pt x="177472" y="16772"/>
                  </a:cubicBezTo>
                  <a:cubicBezTo>
                    <a:pt x="126258" y="29361"/>
                    <a:pt x="77930" y="50258"/>
                    <a:pt x="34781" y="78467"/>
                  </a:cubicBezTo>
                  <a:cubicBezTo>
                    <a:pt x="13040" y="93694"/>
                    <a:pt x="203" y="117258"/>
                    <a:pt x="0" y="142310"/>
                  </a:cubicBezTo>
                  <a:lnTo>
                    <a:pt x="0" y="270904"/>
                  </a:lnTo>
                  <a:lnTo>
                    <a:pt x="34781" y="270904"/>
                  </a:lnTo>
                  <a:lnTo>
                    <a:pt x="34781" y="142390"/>
                  </a:lnTo>
                  <a:cubicBezTo>
                    <a:pt x="34872" y="127414"/>
                    <a:pt x="42452" y="113301"/>
                    <a:pt x="55355" y="104087"/>
                  </a:cubicBezTo>
                  <a:cubicBezTo>
                    <a:pt x="95244" y="78097"/>
                    <a:pt x="139901" y="58861"/>
                    <a:pt x="187211" y="47294"/>
                  </a:cubicBezTo>
                  <a:cubicBezTo>
                    <a:pt x="222060" y="37062"/>
                    <a:pt x="258435" y="31844"/>
                    <a:pt x="295034" y="31826"/>
                  </a:cubicBezTo>
                  <a:lnTo>
                    <a:pt x="295747" y="31826"/>
                  </a:lnTo>
                  <a:cubicBezTo>
                    <a:pt x="333570" y="32829"/>
                    <a:pt x="371083" y="38403"/>
                    <a:pt x="407308" y="48408"/>
                  </a:cubicBezTo>
                  <a:cubicBezTo>
                    <a:pt x="454773" y="58267"/>
                    <a:pt x="499297" y="77535"/>
                    <a:pt x="537739" y="104851"/>
                  </a:cubicBezTo>
                  <a:cubicBezTo>
                    <a:pt x="551215" y="113589"/>
                    <a:pt x="558990" y="127938"/>
                    <a:pt x="558434" y="143042"/>
                  </a:cubicBezTo>
                  <a:lnTo>
                    <a:pt x="558434" y="270904"/>
                  </a:lnTo>
                  <a:lnTo>
                    <a:pt x="593215" y="270904"/>
                  </a:lnTo>
                  <a:lnTo>
                    <a:pt x="593215" y="143456"/>
                  </a:lnTo>
                  <a:cubicBezTo>
                    <a:pt x="594012" y="118105"/>
                    <a:pt x="580972" y="94054"/>
                    <a:pt x="558434" y="79295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89BCBC09-07E3-D132-B3EE-C679D091D864}"/>
                </a:ext>
              </a:extLst>
            </p:cNvPr>
            <p:cNvSpPr/>
            <p:nvPr/>
          </p:nvSpPr>
          <p:spPr>
            <a:xfrm>
              <a:off x="6125988" y="1731131"/>
              <a:ext cx="31303" cy="60469"/>
            </a:xfrm>
            <a:custGeom>
              <a:avLst/>
              <a:gdLst>
                <a:gd name="connsiteX0" fmla="*/ 15652 w 31303"/>
                <a:gd name="connsiteY0" fmla="*/ 60470 h 60469"/>
                <a:gd name="connsiteX1" fmla="*/ 31303 w 31303"/>
                <a:gd name="connsiteY1" fmla="*/ 46148 h 60469"/>
                <a:gd name="connsiteX2" fmla="*/ 31303 w 31303"/>
                <a:gd name="connsiteY2" fmla="*/ 14322 h 60469"/>
                <a:gd name="connsiteX3" fmla="*/ 15652 w 31303"/>
                <a:gd name="connsiteY3" fmla="*/ 0 h 60469"/>
                <a:gd name="connsiteX4" fmla="*/ 0 w 31303"/>
                <a:gd name="connsiteY4" fmla="*/ 14322 h 60469"/>
                <a:gd name="connsiteX5" fmla="*/ 0 w 31303"/>
                <a:gd name="connsiteY5" fmla="*/ 46148 h 60469"/>
                <a:gd name="connsiteX6" fmla="*/ 15652 w 31303"/>
                <a:gd name="connsiteY6" fmla="*/ 60470 h 6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303" h="60469">
                  <a:moveTo>
                    <a:pt x="15652" y="60470"/>
                  </a:moveTo>
                  <a:cubicBezTo>
                    <a:pt x="24297" y="60470"/>
                    <a:pt x="31303" y="54058"/>
                    <a:pt x="31303" y="46148"/>
                  </a:cubicBezTo>
                  <a:lnTo>
                    <a:pt x="31303" y="14322"/>
                  </a:lnTo>
                  <a:cubicBezTo>
                    <a:pt x="31303" y="6411"/>
                    <a:pt x="24297" y="0"/>
                    <a:pt x="15652" y="0"/>
                  </a:cubicBezTo>
                  <a:cubicBezTo>
                    <a:pt x="7007" y="0"/>
                    <a:pt x="0" y="6411"/>
                    <a:pt x="0" y="14322"/>
                  </a:cubicBezTo>
                  <a:lnTo>
                    <a:pt x="0" y="46148"/>
                  </a:lnTo>
                  <a:cubicBezTo>
                    <a:pt x="0" y="54058"/>
                    <a:pt x="7007" y="60470"/>
                    <a:pt x="15652" y="60470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A4E3BB78-44B9-4017-BDE3-E6D5A71034D8}"/>
                </a:ext>
              </a:extLst>
            </p:cNvPr>
            <p:cNvSpPr/>
            <p:nvPr/>
          </p:nvSpPr>
          <p:spPr>
            <a:xfrm>
              <a:off x="5984435" y="1779354"/>
              <a:ext cx="55894" cy="51145"/>
            </a:xfrm>
            <a:custGeom>
              <a:avLst/>
              <a:gdLst>
                <a:gd name="connsiteX0" fmla="*/ 28792 w 55894"/>
                <a:gd name="connsiteY0" fmla="*/ 46587 h 51145"/>
                <a:gd name="connsiteX1" fmla="*/ 50913 w 55894"/>
                <a:gd name="connsiteY1" fmla="*/ 47301 h 51145"/>
                <a:gd name="connsiteX2" fmla="*/ 51694 w 55894"/>
                <a:gd name="connsiteY2" fmla="*/ 27060 h 51145"/>
                <a:gd name="connsiteX3" fmla="*/ 50913 w 55894"/>
                <a:gd name="connsiteY3" fmla="*/ 26345 h 51145"/>
                <a:gd name="connsiteX4" fmla="*/ 26322 w 55894"/>
                <a:gd name="connsiteY4" fmla="*/ 3844 h 51145"/>
                <a:gd name="connsiteX5" fmla="*/ 4201 w 55894"/>
                <a:gd name="connsiteY5" fmla="*/ 4559 h 51145"/>
                <a:gd name="connsiteX6" fmla="*/ 4201 w 55894"/>
                <a:gd name="connsiteY6" fmla="*/ 24086 h 5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894" h="51145">
                  <a:moveTo>
                    <a:pt x="28792" y="46587"/>
                  </a:moveTo>
                  <a:cubicBezTo>
                    <a:pt x="34685" y="52374"/>
                    <a:pt x="44588" y="52694"/>
                    <a:pt x="50913" y="47301"/>
                  </a:cubicBezTo>
                  <a:cubicBezTo>
                    <a:pt x="57236" y="41908"/>
                    <a:pt x="57587" y="32847"/>
                    <a:pt x="51694" y="27060"/>
                  </a:cubicBezTo>
                  <a:cubicBezTo>
                    <a:pt x="51443" y="26813"/>
                    <a:pt x="51182" y="26575"/>
                    <a:pt x="50913" y="26345"/>
                  </a:cubicBezTo>
                  <a:lnTo>
                    <a:pt x="26322" y="3844"/>
                  </a:lnTo>
                  <a:cubicBezTo>
                    <a:pt x="19997" y="-1549"/>
                    <a:pt x="10095" y="-1229"/>
                    <a:pt x="4201" y="4559"/>
                  </a:cubicBezTo>
                  <a:cubicBezTo>
                    <a:pt x="-1400" y="10058"/>
                    <a:pt x="-1400" y="18586"/>
                    <a:pt x="4201" y="2408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095EEF37-63FB-0DFC-105E-264192DE406E}"/>
                </a:ext>
              </a:extLst>
            </p:cNvPr>
            <p:cNvSpPr/>
            <p:nvPr/>
          </p:nvSpPr>
          <p:spPr>
            <a:xfrm>
              <a:off x="5923160" y="1898393"/>
              <a:ext cx="66084" cy="28643"/>
            </a:xfrm>
            <a:custGeom>
              <a:avLst/>
              <a:gdLst>
                <a:gd name="connsiteX0" fmla="*/ 50433 w 66084"/>
                <a:gd name="connsiteY0" fmla="*/ 0 h 28643"/>
                <a:gd name="connsiteX1" fmla="*/ 15652 w 66084"/>
                <a:gd name="connsiteY1" fmla="*/ 0 h 28643"/>
                <a:gd name="connsiteX2" fmla="*/ 0 w 66084"/>
                <a:gd name="connsiteY2" fmla="*/ 14322 h 28643"/>
                <a:gd name="connsiteX3" fmla="*/ 15652 w 66084"/>
                <a:gd name="connsiteY3" fmla="*/ 28643 h 28643"/>
                <a:gd name="connsiteX4" fmla="*/ 50433 w 66084"/>
                <a:gd name="connsiteY4" fmla="*/ 28643 h 28643"/>
                <a:gd name="connsiteX5" fmla="*/ 66085 w 66084"/>
                <a:gd name="connsiteY5" fmla="*/ 14322 h 28643"/>
                <a:gd name="connsiteX6" fmla="*/ 50433 w 66084"/>
                <a:gd name="connsiteY6" fmla="*/ 0 h 28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84" h="28643">
                  <a:moveTo>
                    <a:pt x="50433" y="0"/>
                  </a:moveTo>
                  <a:lnTo>
                    <a:pt x="15652" y="0"/>
                  </a:lnTo>
                  <a:cubicBezTo>
                    <a:pt x="7007" y="0"/>
                    <a:pt x="0" y="6411"/>
                    <a:pt x="0" y="14322"/>
                  </a:cubicBezTo>
                  <a:cubicBezTo>
                    <a:pt x="0" y="22232"/>
                    <a:pt x="7007" y="28643"/>
                    <a:pt x="15652" y="28643"/>
                  </a:cubicBezTo>
                  <a:lnTo>
                    <a:pt x="50433" y="28643"/>
                  </a:lnTo>
                  <a:cubicBezTo>
                    <a:pt x="59078" y="28643"/>
                    <a:pt x="66085" y="22232"/>
                    <a:pt x="66085" y="14322"/>
                  </a:cubicBezTo>
                  <a:cubicBezTo>
                    <a:pt x="66085" y="6411"/>
                    <a:pt x="59078" y="0"/>
                    <a:pt x="50433" y="0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0CFA2223-C39C-ABDB-1C7D-169FAAE403CF}"/>
                </a:ext>
              </a:extLst>
            </p:cNvPr>
            <p:cNvSpPr/>
            <p:nvPr/>
          </p:nvSpPr>
          <p:spPr>
            <a:xfrm>
              <a:off x="6244902" y="1779354"/>
              <a:ext cx="55490" cy="50787"/>
            </a:xfrm>
            <a:custGeom>
              <a:avLst/>
              <a:gdLst>
                <a:gd name="connsiteX0" fmla="*/ 15638 w 55490"/>
                <a:gd name="connsiteY0" fmla="*/ 50788 h 50787"/>
                <a:gd name="connsiteX1" fmla="*/ 26699 w 55490"/>
                <a:gd name="connsiteY1" fmla="*/ 46587 h 50787"/>
                <a:gd name="connsiteX2" fmla="*/ 51289 w 55490"/>
                <a:gd name="connsiteY2" fmla="*/ 24086 h 50787"/>
                <a:gd name="connsiteX3" fmla="*/ 50508 w 55490"/>
                <a:gd name="connsiteY3" fmla="*/ 3844 h 50787"/>
                <a:gd name="connsiteX4" fmla="*/ 29168 w 55490"/>
                <a:gd name="connsiteY4" fmla="*/ 3844 h 50787"/>
                <a:gd name="connsiteX5" fmla="*/ 4578 w 55490"/>
                <a:gd name="connsiteY5" fmla="*/ 26345 h 50787"/>
                <a:gd name="connsiteX6" fmla="*/ 4592 w 55490"/>
                <a:gd name="connsiteY6" fmla="*/ 46599 h 50787"/>
                <a:gd name="connsiteX7" fmla="*/ 15638 w 55490"/>
                <a:gd name="connsiteY7" fmla="*/ 50788 h 50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490" h="50787">
                  <a:moveTo>
                    <a:pt x="15638" y="50788"/>
                  </a:moveTo>
                  <a:cubicBezTo>
                    <a:pt x="19788" y="50784"/>
                    <a:pt x="23767" y="49273"/>
                    <a:pt x="26699" y="46587"/>
                  </a:cubicBezTo>
                  <a:lnTo>
                    <a:pt x="51289" y="24086"/>
                  </a:lnTo>
                  <a:cubicBezTo>
                    <a:pt x="57183" y="18298"/>
                    <a:pt x="56833" y="9237"/>
                    <a:pt x="50508" y="3844"/>
                  </a:cubicBezTo>
                  <a:cubicBezTo>
                    <a:pt x="44498" y="-1281"/>
                    <a:pt x="35178" y="-1281"/>
                    <a:pt x="29168" y="3844"/>
                  </a:cubicBezTo>
                  <a:lnTo>
                    <a:pt x="4578" y="26345"/>
                  </a:lnTo>
                  <a:cubicBezTo>
                    <a:pt x="-1532" y="31942"/>
                    <a:pt x="-1525" y="41009"/>
                    <a:pt x="4592" y="46599"/>
                  </a:cubicBezTo>
                  <a:cubicBezTo>
                    <a:pt x="7522" y="49277"/>
                    <a:pt x="11496" y="50784"/>
                    <a:pt x="15638" y="5078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FDCDE87D-291C-E019-95D0-0DDA0D06CE8D}"/>
                </a:ext>
              </a:extLst>
            </p:cNvPr>
            <p:cNvSpPr/>
            <p:nvPr/>
          </p:nvSpPr>
          <p:spPr>
            <a:xfrm>
              <a:off x="6295530" y="1898393"/>
              <a:ext cx="66084" cy="28643"/>
            </a:xfrm>
            <a:custGeom>
              <a:avLst/>
              <a:gdLst>
                <a:gd name="connsiteX0" fmla="*/ 50433 w 66084"/>
                <a:gd name="connsiteY0" fmla="*/ 0 h 28643"/>
                <a:gd name="connsiteX1" fmla="*/ 15652 w 66084"/>
                <a:gd name="connsiteY1" fmla="*/ 0 h 28643"/>
                <a:gd name="connsiteX2" fmla="*/ 0 w 66084"/>
                <a:gd name="connsiteY2" fmla="*/ 14322 h 28643"/>
                <a:gd name="connsiteX3" fmla="*/ 15652 w 66084"/>
                <a:gd name="connsiteY3" fmla="*/ 28643 h 28643"/>
                <a:gd name="connsiteX4" fmla="*/ 50433 w 66084"/>
                <a:gd name="connsiteY4" fmla="*/ 28643 h 28643"/>
                <a:gd name="connsiteX5" fmla="*/ 66085 w 66084"/>
                <a:gd name="connsiteY5" fmla="*/ 14322 h 28643"/>
                <a:gd name="connsiteX6" fmla="*/ 50433 w 66084"/>
                <a:gd name="connsiteY6" fmla="*/ 0 h 28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84" h="28643">
                  <a:moveTo>
                    <a:pt x="50433" y="0"/>
                  </a:moveTo>
                  <a:lnTo>
                    <a:pt x="15652" y="0"/>
                  </a:lnTo>
                  <a:cubicBezTo>
                    <a:pt x="7007" y="0"/>
                    <a:pt x="0" y="6411"/>
                    <a:pt x="0" y="14322"/>
                  </a:cubicBezTo>
                  <a:cubicBezTo>
                    <a:pt x="0" y="22232"/>
                    <a:pt x="7007" y="28643"/>
                    <a:pt x="15652" y="28643"/>
                  </a:cubicBezTo>
                  <a:lnTo>
                    <a:pt x="50433" y="28643"/>
                  </a:lnTo>
                  <a:cubicBezTo>
                    <a:pt x="59078" y="28643"/>
                    <a:pt x="66085" y="22232"/>
                    <a:pt x="66085" y="14322"/>
                  </a:cubicBezTo>
                  <a:cubicBezTo>
                    <a:pt x="66085" y="6411"/>
                    <a:pt x="59078" y="0"/>
                    <a:pt x="50433" y="0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FF8DEFBD-A282-3534-6AE8-9CC49AB4E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17009" y="1314643"/>
            <a:ext cx="1922400" cy="1921268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73780E7-34CC-5B19-B9D5-E0ABFC4ED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28860" y="1044628"/>
            <a:ext cx="2749256" cy="4804760"/>
          </a:xfrm>
          <a:prstGeom prst="round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bg1"/>
              </a:solidFill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9ADF46C-1957-EB88-796C-CB296855F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82086" y="1398282"/>
            <a:ext cx="1792245" cy="1792245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2EB27DA-535D-4D1A-C25D-8AA468F56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92911" y="1314643"/>
            <a:ext cx="1922400" cy="1921268"/>
          </a:xfrm>
          <a:prstGeom prst="ellipse">
            <a:avLst/>
          </a:prstGeom>
          <a:solidFill>
            <a:schemeClr val="bg2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849F79B-A6C8-68E9-B9EB-CAC19B3F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9484" y="1044927"/>
            <a:ext cx="2749256" cy="4804760"/>
          </a:xfrm>
          <a:prstGeom prst="round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4" name="Free-form: Shape 23">
            <a:extLst>
              <a:ext uri="{FF2B5EF4-FFF2-40B4-BE49-F238E27FC236}">
                <a16:creationId xmlns:a16="http://schemas.microsoft.com/office/drawing/2014/main" id="{BCB89082-1425-C851-DA6B-0893D27D4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48704" y="1578350"/>
            <a:ext cx="210816" cy="1061359"/>
          </a:xfrm>
          <a:custGeom>
            <a:avLst/>
            <a:gdLst>
              <a:gd name="connsiteX0" fmla="*/ 0 w 210816"/>
              <a:gd name="connsiteY0" fmla="*/ 0 h 1061359"/>
              <a:gd name="connsiteX1" fmla="*/ 210817 w 210816"/>
              <a:gd name="connsiteY1" fmla="*/ 0 h 1061359"/>
              <a:gd name="connsiteX2" fmla="*/ 193280 w 210816"/>
              <a:gd name="connsiteY2" fmla="*/ 1061359 h 1061359"/>
              <a:gd name="connsiteX3" fmla="*/ 17537 w 210816"/>
              <a:gd name="connsiteY3" fmla="*/ 1061359 h 1061359"/>
              <a:gd name="connsiteX4" fmla="*/ 0 w 210816"/>
              <a:gd name="connsiteY4" fmla="*/ 0 h 1061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16" h="1061359">
                <a:moveTo>
                  <a:pt x="0" y="0"/>
                </a:moveTo>
                <a:lnTo>
                  <a:pt x="210817" y="0"/>
                </a:lnTo>
                <a:lnTo>
                  <a:pt x="193280" y="1061359"/>
                </a:lnTo>
                <a:lnTo>
                  <a:pt x="17537" y="106135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86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5" name="Free-form: Shape 24">
            <a:extLst>
              <a:ext uri="{FF2B5EF4-FFF2-40B4-BE49-F238E27FC236}">
                <a16:creationId xmlns:a16="http://schemas.microsoft.com/office/drawing/2014/main" id="{0E06AA47-B21A-B988-5519-26A66143F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04861" y="2753700"/>
            <a:ext cx="298501" cy="298501"/>
          </a:xfrm>
          <a:custGeom>
            <a:avLst/>
            <a:gdLst>
              <a:gd name="connsiteX0" fmla="*/ 298502 w 298501"/>
              <a:gd name="connsiteY0" fmla="*/ 149251 h 298501"/>
              <a:gd name="connsiteX1" fmla="*/ 149251 w 298501"/>
              <a:gd name="connsiteY1" fmla="*/ 298502 h 298501"/>
              <a:gd name="connsiteX2" fmla="*/ 0 w 298501"/>
              <a:gd name="connsiteY2" fmla="*/ 149251 h 298501"/>
              <a:gd name="connsiteX3" fmla="*/ 149251 w 298501"/>
              <a:gd name="connsiteY3" fmla="*/ 0 h 298501"/>
              <a:gd name="connsiteX4" fmla="*/ 298502 w 298501"/>
              <a:gd name="connsiteY4" fmla="*/ 149251 h 29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01" h="298501">
                <a:moveTo>
                  <a:pt x="298502" y="149251"/>
                </a:moveTo>
                <a:cubicBezTo>
                  <a:pt x="298502" y="231680"/>
                  <a:pt x="231680" y="298502"/>
                  <a:pt x="149251" y="298502"/>
                </a:cubicBezTo>
                <a:cubicBezTo>
                  <a:pt x="66822" y="298502"/>
                  <a:pt x="0" y="231680"/>
                  <a:pt x="0" y="149251"/>
                </a:cubicBezTo>
                <a:cubicBezTo>
                  <a:pt x="0" y="66822"/>
                  <a:pt x="66822" y="0"/>
                  <a:pt x="149251" y="0"/>
                </a:cubicBezTo>
                <a:cubicBezTo>
                  <a:pt x="231680" y="0"/>
                  <a:pt x="298502" y="66822"/>
                  <a:pt x="298502" y="149251"/>
                </a:cubicBezTo>
                <a:close/>
              </a:path>
            </a:pathLst>
          </a:custGeom>
          <a:solidFill>
            <a:schemeClr val="bg1"/>
          </a:solidFill>
          <a:ln w="186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33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17EDE61-0D78-5136-50FE-C6A421F1128D}"/>
              </a:ext>
            </a:extLst>
          </p:cNvPr>
          <p:cNvSpPr/>
          <p:nvPr/>
        </p:nvSpPr>
        <p:spPr>
          <a:xfrm>
            <a:off x="9239003" y="0"/>
            <a:ext cx="2952997" cy="629392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Information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C1AAED-42B6-9207-7EF9-5D54554C6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93203"/>
            <a:ext cx="8696295" cy="949382"/>
          </a:xfrm>
        </p:spPr>
        <p:txBody>
          <a:bodyPr>
            <a:normAutofit/>
          </a:bodyPr>
          <a:lstStyle/>
          <a:p>
            <a:r>
              <a:rPr lang="en-GB" dirty="0"/>
              <a:t>The 10 Year Health Plan will be built around 3 shifts:</a:t>
            </a:r>
            <a:br>
              <a:rPr lang="en-GB" dirty="0"/>
            </a:br>
            <a:endParaRPr lang="en-GB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852A0C3-A54A-B9E9-8640-58A32DB603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808897"/>
            <a:ext cx="11012644" cy="577927"/>
          </a:xfrm>
        </p:spPr>
        <p:txBody>
          <a:bodyPr/>
          <a:lstStyle/>
          <a:p>
            <a:r>
              <a:rPr lang="en-GB" dirty="0"/>
              <a:t>These changes will be the focus of our conversation today </a:t>
            </a:r>
          </a:p>
          <a:p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ECE44B-69A6-749D-458D-5DF9ACE09E5C}"/>
              </a:ext>
            </a:extLst>
          </p:cNvPr>
          <p:cNvSpPr txBox="1"/>
          <p:nvPr/>
        </p:nvSpPr>
        <p:spPr>
          <a:xfrm>
            <a:off x="502274" y="1280228"/>
            <a:ext cx="3600000" cy="720000"/>
          </a:xfrm>
          <a:prstGeom prst="rect">
            <a:avLst/>
          </a:prstGeom>
          <a:solidFill>
            <a:schemeClr val="accent1"/>
          </a:solidFill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Moving more care from hospitals to communities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7681D2-73CE-4027-36B7-AFF994E20F75}"/>
              </a:ext>
            </a:extLst>
          </p:cNvPr>
          <p:cNvSpPr txBox="1"/>
          <p:nvPr/>
        </p:nvSpPr>
        <p:spPr>
          <a:xfrm>
            <a:off x="502274" y="2000228"/>
            <a:ext cx="3600000" cy="1250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8000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Moving care from hospitals into homes, closer to the places people live and their community.</a:t>
            </a:r>
          </a:p>
        </p:txBody>
      </p:sp>
      <p:pic>
        <p:nvPicPr>
          <p:cNvPr id="22" name="Picture 21" descr="A nurse showing a patient a medicine">
            <a:extLst>
              <a:ext uri="{FF2B5EF4-FFF2-40B4-BE49-F238E27FC236}">
                <a16:creationId xmlns:a16="http://schemas.microsoft.com/office/drawing/2014/main" id="{C3548C77-BC8D-DDE1-C8A8-38E62A23BA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2274" y="3436893"/>
            <a:ext cx="3600000" cy="231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0CBC32A-D40F-3EA7-2D16-ECC618FF8CAE}"/>
              </a:ext>
            </a:extLst>
          </p:cNvPr>
          <p:cNvSpPr txBox="1"/>
          <p:nvPr/>
        </p:nvSpPr>
        <p:spPr>
          <a:xfrm>
            <a:off x="4378954" y="1280228"/>
            <a:ext cx="3600000" cy="720000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Making better                                   use of technology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161E77-AAD6-C767-D2D0-F156BBD0674D}"/>
              </a:ext>
            </a:extLst>
          </p:cNvPr>
          <p:cNvSpPr txBox="1"/>
          <p:nvPr/>
        </p:nvSpPr>
        <p:spPr>
          <a:xfrm>
            <a:off x="4378954" y="2000228"/>
            <a:ext cx="3600000" cy="12500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18000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Using digital technology promises faster, higher-quality, more connected care.</a:t>
            </a:r>
          </a:p>
        </p:txBody>
      </p:sp>
      <p:pic>
        <p:nvPicPr>
          <p:cNvPr id="21" name="Picture 4" descr="The NHS App after the pandemic - NHS England Digital">
            <a:extLst>
              <a:ext uri="{FF2B5EF4-FFF2-40B4-BE49-F238E27FC236}">
                <a16:creationId xmlns:a16="http://schemas.microsoft.com/office/drawing/2014/main" id="{39CCC7CD-843A-AB68-8D01-CFD97BD946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78953" y="3438032"/>
            <a:ext cx="3600000" cy="231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5BBDCD8-8BBE-2B3F-E02E-22E04EB518EE}"/>
              </a:ext>
            </a:extLst>
          </p:cNvPr>
          <p:cNvSpPr txBox="1"/>
          <p:nvPr/>
        </p:nvSpPr>
        <p:spPr>
          <a:xfrm>
            <a:off x="8236153" y="1280228"/>
            <a:ext cx="3600000" cy="720000"/>
          </a:xfrm>
          <a:prstGeom prst="rect">
            <a:avLst/>
          </a:prstGeom>
          <a:solidFill>
            <a:schemeClr val="accent6"/>
          </a:solidFill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FFFFFF"/>
                </a:solidFill>
                <a:latin typeface="Arial" panose="020B0604020202020204"/>
              </a:rPr>
              <a:t>Preventing sickness,                not just treating it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5F3EB8-5BF5-764C-25F0-37A7A1FB1A4F}"/>
              </a:ext>
            </a:extLst>
          </p:cNvPr>
          <p:cNvSpPr txBox="1"/>
          <p:nvPr/>
        </p:nvSpPr>
        <p:spPr>
          <a:xfrm>
            <a:off x="8236153" y="2000227"/>
            <a:ext cx="3600000" cy="12500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18000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u="none" strike="noStrike" kern="1200" cap="none" spc="0" normalizeH="0" baseline="0" noProof="0" dirty="0">
                <a:ln>
                  <a:noFill/>
                </a:ln>
                <a:solidFill>
                  <a:srgbClr val="0B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Preventing rather than simply treating sickness will keep people healthier for longer.</a:t>
            </a:r>
          </a:p>
        </p:txBody>
      </p:sp>
      <p:pic>
        <p:nvPicPr>
          <p:cNvPr id="23" name="Picture 4" descr="Person wearing a blood pressure cuff, getting their blood pressure measured.">
            <a:extLst>
              <a:ext uri="{FF2B5EF4-FFF2-40B4-BE49-F238E27FC236}">
                <a16:creationId xmlns:a16="http://schemas.microsoft.com/office/drawing/2014/main" id="{2C380FE5-4C86-0F42-E1A4-B050E08DD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36154" y="3436895"/>
            <a:ext cx="3600000" cy="23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56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IMETER_SERIES_ID_KEY" val="al21ap1fpi2weraz2f4houvbe284e69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qdqdqdq" id="{75BAC82C-D5EB-344C-B64B-BA68B8EF907F}" vid="{11A34B70-E80D-5241-B10D-B42604F4D1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webextensions/webextension1.xml><?xml version="1.0" encoding="utf-8"?>
<we:webextension xmlns:we="http://schemas.microsoft.com/office/webextensions/webextension/2010/11" id="{71213130-5340-46DF-8C75-82862B66E568}">
  <we:reference id="4f6160f0-3339-47d0-9fd2-7d10a3e86c34" version="4.3.0.0" store="EXCatalog" storeType="EXCatalog"/>
  <we:alternateReferences>
    <we:reference id="WA104379261" version="4.3.0.0" store="en-GB" storeType="OMEX"/>
  </we:alternateReferences>
  <we:properties>
    <we:property name="MENTIMETER_QUESTION_ID_KEY" value="&quot;489q6cqph8ri&quot;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816AE378-A548-489A-96CC-5177E3DE4A50}">
  <we:reference id="4f6160f0-3339-47d0-9fd2-7d10a3e86c34" version="4.3.0.0" store="EXCatalog" storeType="EXCatalog"/>
  <we:alternateReferences>
    <we:reference id="WA104379261" version="4.3.0.0" store="en-GB" storeType="OMEX"/>
  </we:alternateReferences>
  <we:properties>
    <we:property name="MENTIMETER_QUESTION_ID_KEY" value="&quot;fb5sxkvqfun2&quot;"/>
  </we:properties>
  <we:bindings/>
  <we:snapshot xmlns:r="http://schemas.openxmlformats.org/officeDocument/2006/relationships" r:embed="rId1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61CEC169E9D844AF3E1F1895566A6C" ma:contentTypeVersion="18" ma:contentTypeDescription="Create a new document." ma:contentTypeScope="" ma:versionID="411c378aa6a9c82148bd6f632c79ea5b">
  <xsd:schema xmlns:xsd="http://www.w3.org/2001/XMLSchema" xmlns:xs="http://www.w3.org/2001/XMLSchema" xmlns:p="http://schemas.microsoft.com/office/2006/metadata/properties" xmlns:ns2="020f605c-8bfc-490f-8ef3-69c80b55220a" xmlns:ns3="516151a8-8017-4824-91cf-ae10bb414844" targetNamespace="http://schemas.microsoft.com/office/2006/metadata/properties" ma:root="true" ma:fieldsID="d9306349289efd5191b5c26f729384a0" ns2:_="" ns3:_="">
    <xsd:import namespace="020f605c-8bfc-490f-8ef3-69c80b55220a"/>
    <xsd:import namespace="516151a8-8017-4824-91cf-ae10bb4148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0f605c-8bfc-490f-8ef3-69c80b5522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6151a8-8017-4824-91cf-ae10bb41484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fc369087-cb66-48a1-9b78-3defb60647f3}" ma:internalName="TaxCatchAll" ma:showField="CatchAllData" ma:web="516151a8-8017-4824-91cf-ae10bb4148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20f605c-8bfc-490f-8ef3-69c80b55220a">
      <Terms xmlns="http://schemas.microsoft.com/office/infopath/2007/PartnerControls"/>
    </lcf76f155ced4ddcb4097134ff3c332f>
    <TaxCatchAll xmlns="516151a8-8017-4824-91cf-ae10bb414844" xsi:nil="true"/>
  </documentManagement>
</p:properties>
</file>

<file path=customXml/itemProps1.xml><?xml version="1.0" encoding="utf-8"?>
<ds:datastoreItem xmlns:ds="http://schemas.openxmlformats.org/officeDocument/2006/customXml" ds:itemID="{B7D61E68-ADFE-4BC2-A757-16D39F6C3F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0f605c-8bfc-490f-8ef3-69c80b55220a"/>
    <ds:schemaRef ds:uri="516151a8-8017-4824-91cf-ae10bb4148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267CFD4-05CE-4B8A-9D8C-480F057E9D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A54417-2707-4B1B-8A84-E0071561E5CE}">
  <ds:schemaRefs>
    <ds:schemaRef ds:uri="020f605c-8bfc-490f-8ef3-69c80b55220a"/>
    <ds:schemaRef ds:uri="http://purl.org/dc/dcmitype/"/>
    <ds:schemaRef ds:uri="http://schemas.microsoft.com/office/2006/documentManagement/types"/>
    <ds:schemaRef ds:uri="516151a8-8017-4824-91cf-ae10bb414844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44153</TotalTime>
  <Words>1986</Words>
  <Application>Microsoft Office PowerPoint</Application>
  <PresentationFormat>Widescreen</PresentationFormat>
  <Paragraphs>317</Paragraphs>
  <Slides>45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Courier New</vt:lpstr>
      <vt:lpstr>Montserrat</vt:lpstr>
      <vt:lpstr>Segoe UI</vt:lpstr>
      <vt:lpstr>Wingdings</vt:lpstr>
      <vt:lpstr>Office Theme</vt:lpstr>
      <vt:lpstr>PowerPoint Presentation</vt:lpstr>
      <vt:lpstr>PowerPoint Presentation</vt:lpstr>
      <vt:lpstr>Introduction</vt:lpstr>
      <vt:lpstr>PowerPoint Presentation</vt:lpstr>
      <vt:lpstr>PowerPoint Presentation</vt:lpstr>
      <vt:lpstr>Running order</vt:lpstr>
      <vt:lpstr>PowerPoint Presentation</vt:lpstr>
      <vt:lpstr>What is this all about? </vt:lpstr>
      <vt:lpstr>The 10 Year Health Plan will be built around 3 shifts: </vt:lpstr>
      <vt:lpstr>PowerPoint Presentation</vt:lpstr>
      <vt:lpstr>PowerPoint Presentation</vt:lpstr>
      <vt:lpstr>PowerPoint Presentation</vt:lpstr>
      <vt:lpstr>PowerPoint Presentation</vt:lpstr>
      <vt:lpstr>                                                                                                    Future Ambitions</vt:lpstr>
      <vt:lpstr>Future Ambitions</vt:lpstr>
      <vt:lpstr>PowerPoint Presentation</vt:lpstr>
      <vt:lpstr>Community: Early Intervention Speech and Language team</vt:lpstr>
      <vt:lpstr>Community: Early Intervention Speech and Language team</vt:lpstr>
      <vt:lpstr>Community: Early Intervention Speech and Language team</vt:lpstr>
      <vt:lpstr>PowerPoint Presentation</vt:lpstr>
      <vt:lpstr>Prevention: Men at the Edge</vt:lpstr>
      <vt:lpstr>Prevention: Men at the EDGE</vt:lpstr>
      <vt:lpstr>Prevention: Men in crisis!</vt:lpstr>
      <vt:lpstr>Prevention: Male Problems</vt:lpstr>
      <vt:lpstr>Prevention:  Simple Solution</vt:lpstr>
      <vt:lpstr>Prevention: Men at the EDGE</vt:lpstr>
      <vt:lpstr>PowerPoint Presentation</vt:lpstr>
      <vt:lpstr>PowerPoint Presentation</vt:lpstr>
      <vt:lpstr>10 year plan discussion</vt:lpstr>
      <vt:lpstr>10 year plan discussion</vt:lpstr>
      <vt:lpstr>10 year plan 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Aims and Ambitions </vt:lpstr>
      <vt:lpstr>Our collective system focus </vt:lpstr>
      <vt:lpstr>We recognise that the needs of our population are high and there are stark differences between areas…</vt:lpstr>
      <vt:lpstr>…and, the environment that we are working in has changed</vt:lpstr>
      <vt:lpstr>PowerPoint Presentation</vt:lpstr>
      <vt:lpstr>Exercise two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Giulia Michela Zucco</dc:creator>
  <cp:lastModifiedBy>YEMM, Dora (NHS NOTTINGHAM AND NOTTINGHAMSHIRE ICB - 52R)</cp:lastModifiedBy>
  <cp:revision>358</cp:revision>
  <dcterms:created xsi:type="dcterms:W3CDTF">2022-05-19T14:28:31Z</dcterms:created>
  <dcterms:modified xsi:type="dcterms:W3CDTF">2025-02-04T10:48:00Z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0x0101007561CEC169E9D844AF3E1F1895566A6C</vt:lpwstr>
  </property>
  <property fmtid="{D5CDD505-2E9C-101B-9397-08002B2CF9AE}" pid="3" name="MediaServiceImageTags">
    <vt:lpwstr/>
  </property>
</Properties>
</file>