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</p:sldMasterIdLst>
  <p:notesMasterIdLst>
    <p:notesMasterId r:id="rId13"/>
  </p:notesMasterIdLst>
  <p:handoutMasterIdLst>
    <p:handoutMasterId r:id="rId14"/>
  </p:handoutMasterIdLst>
  <p:sldIdLst>
    <p:sldId id="276" r:id="rId5"/>
    <p:sldId id="283" r:id="rId6"/>
    <p:sldId id="279" r:id="rId7"/>
    <p:sldId id="280" r:id="rId8"/>
    <p:sldId id="281" r:id="rId9"/>
    <p:sldId id="282" r:id="rId10"/>
    <p:sldId id="257" r:id="rId11"/>
    <p:sldId id="258" r:id="rId12"/>
  </p:sldIdLst>
  <p:sldSz cx="12192000" cy="6858000"/>
  <p:notesSz cx="6819900" cy="9918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UH slideshow" id="{93989BA4-A3EB-45E8-8B6F-A5FE4068DCF8}">
          <p14:sldIdLst>
            <p14:sldId id="276"/>
            <p14:sldId id="283"/>
            <p14:sldId id="279"/>
            <p14:sldId id="280"/>
            <p14:sldId id="281"/>
            <p14:sldId id="282"/>
            <p14:sldId id="257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36363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B5B849-390D-CE71-CE46-CB786AE2DE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F2A0B-58C1-3050-1B7D-A2A5E74259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C12BC-28E9-0592-50B8-2E03F004D3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84B62-0E03-488B-8E01-035E62FA64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971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74C95-9A9C-450C-B765-4E2310A44275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9D500-9D3D-4865-8956-C8F070C2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03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9D500-9D3D-4865-8956-C8F070C2F5C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580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9D500-9D3D-4865-8956-C8F070C2F5C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22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The initiative arose from the initial engagement of Client A, an asylum seeker, with the Nottingham &amp; Nottinghamshire Refugee Forum (NNRF) </a:t>
            </a:r>
            <a:r>
              <a:rPr lang="en-GB" dirty="0">
                <a:solidFill>
                  <a:srgbClr val="000000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via a </a:t>
            </a:r>
            <a:r>
              <a:rPr lang="en-GB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drop-in service. Client A presented with several complex needs: she was isolated, facing significant language barriers, and visibly distressed due to past trauma. Her limited interaction with other services was primarily rooted in a deep mistrust of statutory bodies, a common experience among newly arrived asylum seekers. This situation highlighted the need for trauma-informed, trust-building approaches, especially for women navigating new and unfamiliar systems.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9D500-9D3D-4865-8956-C8F070C2F5C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534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In response, NNRF offered tailored one-to-one support sessions and gentle encouragement to attend the women’s group, a safe, culturally sensitive space where women and birthing people clients could build connections and gain confidence. Over time, this consistent and non-judgmental approach allowed Client A to build trust in available support. This empowerment and safe engagement framework was central to developing our offer for vulnerable clients like her.</a:t>
            </a:r>
            <a:endParaRPr lang="en-GB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9D500-9D3D-4865-8956-C8F070C2F5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024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900"/>
              </a:spcAft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As Client A became more comfortable, she shared a safeguarding concern that had previously gone unnoticed by other professionals. Fortunately, NNRF was already actively participating in multi-agency safeguarding forums, including the local specialist midwifery team. The concern was raised during one of these sessions, prompting immediate action.</a:t>
            </a:r>
            <a:endParaRPr lang="en-GB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spcAft>
                <a:spcPts val="900"/>
              </a:spcAft>
              <a:buNone/>
            </a:pP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>
              <a:spcAft>
                <a:spcPts val="900"/>
              </a:spcAft>
              <a:buNone/>
            </a:pPr>
            <a:r>
              <a:rPr lang="en-GB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The forum quickly coordinated a comprehensive support plan, which included:</a:t>
            </a:r>
            <a:endParaRPr lang="en-GB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Involvement of specialist safeguarding professionals</a:t>
            </a:r>
            <a:endParaRPr lang="en-GB" sz="12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Referral to mental health support</a:t>
            </a:r>
            <a:endParaRPr lang="en-GB" sz="12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Ongoing monitoring and advocacy from NNRF</a:t>
            </a:r>
            <a:endParaRPr lang="en-GB" sz="12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spcAft>
                <a:spcPts val="900"/>
              </a:spcAft>
              <a:buNone/>
            </a:pP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>
              <a:spcAft>
                <a:spcPts val="9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Client A’s needs were met through this responsive and collective approach, which might not have been possible without the trusting relationship built over time.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9D500-9D3D-4865-8956-C8F070C2F5C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05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9D500-9D3D-4865-8956-C8F070C2F5C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25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9D500-9D3D-4865-8956-C8F070C2F5C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2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9D500-9D3D-4865-8956-C8F070C2F5C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69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plate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B8B826-228C-3A93-2D6A-FDA88479D6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54" y="855663"/>
            <a:ext cx="11251445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Guide to using this template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0939B-F046-CEC6-CC29-03E69FF7CC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r="10761"/>
          <a:stretch/>
        </p:blipFill>
        <p:spPr>
          <a:xfrm>
            <a:off x="0" y="5802284"/>
            <a:ext cx="12192000" cy="1055716"/>
          </a:xfrm>
          <a:prstGeom prst="rect">
            <a:avLst/>
          </a:prstGeom>
        </p:spPr>
      </p:pic>
      <p:pic>
        <p:nvPicPr>
          <p:cNvPr id="4" name="Picture 3" descr="A black and blue logo&#10;&#10;Description automatically generated">
            <a:extLst>
              <a:ext uri="{FF2B5EF4-FFF2-40B4-BE49-F238E27FC236}">
                <a16:creationId xmlns:a16="http://schemas.microsoft.com/office/drawing/2014/main" id="{06D14FCC-2335-E2EE-17BB-0DD41013D8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15" y="288194"/>
            <a:ext cx="1019698" cy="47965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705454" y="1582341"/>
            <a:ext cx="84385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Please delete this slide before using in a presentation.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Go to file, save as and save the file to your PC/Laptop before editing.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Font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Arial or </a:t>
            </a:r>
            <a:r>
              <a:rPr lang="en-GB" dirty="0" err="1"/>
              <a:t>Frutiger</a:t>
            </a:r>
            <a:r>
              <a:rPr lang="en-GB" dirty="0"/>
              <a:t> font, where available.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You can alter the font size depending on your content and page requirements.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Headings/titles should always be larger than the main text on your page. If you have a long title, you can decrease the font to make it fit, but must ensure your body text font is smaller.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Changing a slide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/>
              <a:t>Insert</a:t>
            </a:r>
            <a:r>
              <a:rPr lang="en-GB" b="0" baseline="0" dirty="0"/>
              <a:t> a new slide and </a:t>
            </a:r>
            <a:r>
              <a:rPr lang="en-GB" b="1" baseline="0" dirty="0"/>
              <a:t>r</a:t>
            </a:r>
            <a:r>
              <a:rPr lang="en-GB" dirty="0"/>
              <a:t>ight click on a slide to pick a different type of layout, title slide or slide break.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Delete other slides you don’t need</a:t>
            </a:r>
          </a:p>
        </p:txBody>
      </p:sp>
    </p:spTree>
    <p:extLst>
      <p:ext uri="{BB962C8B-B14F-4D97-AF65-F5344CB8AC3E}">
        <p14:creationId xmlns:p14="http://schemas.microsoft.com/office/powerpoint/2010/main" val="19599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char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B8B826-228C-3A93-2D6A-FDA88479D6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54" y="855663"/>
            <a:ext cx="11251445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0939B-F046-CEC6-CC29-03E69FF7CC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r="10761"/>
          <a:stretch/>
        </p:blipFill>
        <p:spPr>
          <a:xfrm>
            <a:off x="0" y="5802284"/>
            <a:ext cx="12192000" cy="1055716"/>
          </a:xfrm>
          <a:prstGeom prst="rect">
            <a:avLst/>
          </a:prstGeom>
        </p:spPr>
      </p:pic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AE5F5812-8517-0002-B73C-16DD7E2D084C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04850" y="1466850"/>
            <a:ext cx="11252200" cy="4335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363636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60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tabl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B8B826-228C-3A93-2D6A-FDA88479D6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54" y="855663"/>
            <a:ext cx="11251445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0939B-F046-CEC6-CC29-03E69FF7CC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r="10761"/>
          <a:stretch/>
        </p:blipFill>
        <p:spPr>
          <a:xfrm>
            <a:off x="0" y="5802284"/>
            <a:ext cx="12192000" cy="1055716"/>
          </a:xfrm>
          <a:prstGeom prst="rect">
            <a:avLst/>
          </a:prstGeom>
        </p:spPr>
      </p:pic>
      <p:pic>
        <p:nvPicPr>
          <p:cNvPr id="4" name="Picture 3" descr="A black and blue logo&#10;&#10;Description automatically generated">
            <a:extLst>
              <a:ext uri="{FF2B5EF4-FFF2-40B4-BE49-F238E27FC236}">
                <a16:creationId xmlns:a16="http://schemas.microsoft.com/office/drawing/2014/main" id="{06D14FCC-2335-E2EE-17BB-0DD41013D8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15" y="288194"/>
            <a:ext cx="1019698" cy="479652"/>
          </a:xfrm>
          <a:prstGeom prst="rect">
            <a:avLst/>
          </a:prstGeom>
        </p:spPr>
      </p:pic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363199B4-2A4B-016B-91DE-FBA255D9809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04850" y="1466850"/>
            <a:ext cx="11252200" cy="4335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63636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527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blue logo&#10;&#10;Description automatically generated">
            <a:extLst>
              <a:ext uri="{FF2B5EF4-FFF2-40B4-BE49-F238E27FC236}">
                <a16:creationId xmlns:a16="http://schemas.microsoft.com/office/drawing/2014/main" id="{3FF87A42-B6A4-0BD3-BED1-0B4B32CFE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925" y="284113"/>
            <a:ext cx="1813687" cy="852355"/>
          </a:xfrm>
          <a:prstGeom prst="rect">
            <a:avLst/>
          </a:prstGeom>
        </p:spPr>
      </p:pic>
      <p:pic>
        <p:nvPicPr>
          <p:cNvPr id="10" name="Picture 9" descr="A blue curved object with black background&#10;&#10;Description automatically generated">
            <a:extLst>
              <a:ext uri="{FF2B5EF4-FFF2-40B4-BE49-F238E27FC236}">
                <a16:creationId xmlns:a16="http://schemas.microsoft.com/office/drawing/2014/main" id="{13372017-CB68-EA4F-A8BD-7D35EF15A0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t="-11570" r="51691" b="41395"/>
          <a:stretch/>
        </p:blipFill>
        <p:spPr>
          <a:xfrm>
            <a:off x="1" y="3735421"/>
            <a:ext cx="12192000" cy="312257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50238C0-39D6-4E22-725D-F23353633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726" y="2082818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174E00-AB2C-8D33-F606-5D4655DAEA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726" y="2853519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A4422C-16CC-65CE-EFF4-2F37FE945D09}"/>
              </a:ext>
            </a:extLst>
          </p:cNvPr>
          <p:cNvCxnSpPr/>
          <p:nvPr userDrawn="1"/>
        </p:nvCxnSpPr>
        <p:spPr>
          <a:xfrm>
            <a:off x="447726" y="2708702"/>
            <a:ext cx="6119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55"/>
            <a:ext cx="2541199" cy="203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4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ople Fir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F638FE-1E49-2CB2-2CB1-BC708C99FC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136" y="288535"/>
            <a:ext cx="1585776" cy="745246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8397FBE-428D-2BEC-22EB-51FED3F9F0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2604" y="2427851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D04EEA8-454C-0B95-5082-14A4621316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2604" y="3175557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0A8876-EE17-E1E2-8D3C-CE32F764715B}"/>
              </a:ext>
            </a:extLst>
          </p:cNvPr>
          <p:cNvCxnSpPr/>
          <p:nvPr userDrawn="1"/>
        </p:nvCxnSpPr>
        <p:spPr>
          <a:xfrm>
            <a:off x="5512604" y="3022830"/>
            <a:ext cx="6119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55"/>
            <a:ext cx="2541199" cy="20332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3720"/>
            <a:ext cx="12192000" cy="16187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" r="7766"/>
          <a:stretch/>
        </p:blipFill>
        <p:spPr>
          <a:xfrm flipH="1">
            <a:off x="797534" y="0"/>
            <a:ext cx="638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33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5" r="40120"/>
          <a:stretch/>
        </p:blipFill>
        <p:spPr>
          <a:xfrm rot="16200000">
            <a:off x="2673927" y="-2660073"/>
            <a:ext cx="6844146" cy="1219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EA96DB-6520-2728-585D-C61639ACA8FA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000" r="25608" b="16963"/>
          <a:stretch/>
        </p:blipFill>
        <p:spPr>
          <a:xfrm>
            <a:off x="0" y="2936987"/>
            <a:ext cx="12198498" cy="3934868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8397FBE-428D-2BEC-22EB-51FED3F9F0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1143" y="5126580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D04EEA8-454C-0B95-5082-14A4621316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1143" y="5897281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0A8876-EE17-E1E2-8D3C-CE32F764715B}"/>
              </a:ext>
            </a:extLst>
          </p:cNvPr>
          <p:cNvCxnSpPr/>
          <p:nvPr userDrawn="1"/>
        </p:nvCxnSpPr>
        <p:spPr>
          <a:xfrm>
            <a:off x="1051143" y="5752464"/>
            <a:ext cx="6119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3" b="28767"/>
          <a:stretch/>
        </p:blipFill>
        <p:spPr>
          <a:xfrm>
            <a:off x="231603" y="288194"/>
            <a:ext cx="2094469" cy="83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13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F07BCC-ABE7-85EF-90C0-36F461249B2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8" b="-12331"/>
          <a:stretch/>
        </p:blipFill>
        <p:spPr>
          <a:xfrm>
            <a:off x="-6498" y="1"/>
            <a:ext cx="1219199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A96DB-6520-2728-585D-C61639ACA8FA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000" r="25608" b="8715"/>
          <a:stretch/>
        </p:blipFill>
        <p:spPr>
          <a:xfrm>
            <a:off x="-6498" y="2478814"/>
            <a:ext cx="12198498" cy="4379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638FE-1E49-2CB2-2CB1-BC708C99FC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2136" y="288194"/>
            <a:ext cx="1585776" cy="745928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B34CF94-3F8A-0D6B-9557-ACFD29AB72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1143" y="5126580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1B4581D-6E42-F983-BA7F-16B6557A52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1143" y="5897281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B6763B-4B37-A830-4E1E-B273F895C4D9}"/>
              </a:ext>
            </a:extLst>
          </p:cNvPr>
          <p:cNvCxnSpPr/>
          <p:nvPr userDrawn="1"/>
        </p:nvCxnSpPr>
        <p:spPr>
          <a:xfrm>
            <a:off x="1051143" y="5752464"/>
            <a:ext cx="6119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3" b="28767"/>
          <a:stretch/>
        </p:blipFill>
        <p:spPr>
          <a:xfrm>
            <a:off x="231603" y="288194"/>
            <a:ext cx="2094469" cy="83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30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F07BCC-ABE7-85EF-90C0-36F461249B2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17550" r="53" b="-1812"/>
          <a:stretch/>
        </p:blipFill>
        <p:spPr>
          <a:xfrm>
            <a:off x="-6498" y="1"/>
            <a:ext cx="1219199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A96DB-6520-2728-585D-C61639ACA8FA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000" r="25608" b="8715"/>
          <a:stretch/>
        </p:blipFill>
        <p:spPr>
          <a:xfrm>
            <a:off x="-6498" y="2820509"/>
            <a:ext cx="12198498" cy="4379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638FE-1E49-2CB2-2CB1-BC708C99FC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2136" y="288194"/>
            <a:ext cx="1585776" cy="745928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5D969B5-7443-231F-74D3-18F137780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1143" y="5126580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3851106-7C89-2143-2C2B-E35100A096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1143" y="5897281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9E534E-24A8-E047-7E12-37D96BAA4E58}"/>
              </a:ext>
            </a:extLst>
          </p:cNvPr>
          <p:cNvCxnSpPr/>
          <p:nvPr userDrawn="1"/>
        </p:nvCxnSpPr>
        <p:spPr>
          <a:xfrm>
            <a:off x="1051143" y="5752464"/>
            <a:ext cx="6119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3" b="28767"/>
          <a:stretch/>
        </p:blipFill>
        <p:spPr>
          <a:xfrm>
            <a:off x="231603" y="288194"/>
            <a:ext cx="2094469" cy="83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43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F07BCC-ABE7-85EF-90C0-36F461249B2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24362" r="53" b="-8625"/>
          <a:stretch/>
        </p:blipFill>
        <p:spPr>
          <a:xfrm>
            <a:off x="-6498" y="1"/>
            <a:ext cx="1219199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A96DB-6520-2728-585D-C61639ACA8FA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000" r="25608" b="8715"/>
          <a:stretch/>
        </p:blipFill>
        <p:spPr>
          <a:xfrm>
            <a:off x="-6498" y="2820509"/>
            <a:ext cx="12198498" cy="4379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638FE-1E49-2CB2-2CB1-BC708C99FC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2136" y="288194"/>
            <a:ext cx="1585776" cy="745928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1B2713D-1135-E04F-0BD5-D8C16C4D34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1143" y="5126580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F4C7A34-AA54-2993-30C5-8349F13EEB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1143" y="5897281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FC8F18-B648-8063-EEA6-B8FA7FCDD772}"/>
              </a:ext>
            </a:extLst>
          </p:cNvPr>
          <p:cNvCxnSpPr/>
          <p:nvPr userDrawn="1"/>
        </p:nvCxnSpPr>
        <p:spPr>
          <a:xfrm>
            <a:off x="1051143" y="5752464"/>
            <a:ext cx="6119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3" b="28767"/>
          <a:stretch/>
        </p:blipFill>
        <p:spPr>
          <a:xfrm>
            <a:off x="231603" y="288194"/>
            <a:ext cx="2094469" cy="83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5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F07BCC-ABE7-85EF-90C0-36F461249B2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18214" r="53" b="-2397"/>
          <a:stretch/>
        </p:blipFill>
        <p:spPr>
          <a:xfrm>
            <a:off x="-6498" y="1"/>
            <a:ext cx="1219199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A96DB-6520-2728-585D-C61639ACA8FA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000" r="25608" b="8715"/>
          <a:stretch/>
        </p:blipFill>
        <p:spPr>
          <a:xfrm>
            <a:off x="-6498" y="2820509"/>
            <a:ext cx="12198498" cy="4379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638FE-1E49-2CB2-2CB1-BC708C99FC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2136" y="288194"/>
            <a:ext cx="1585776" cy="745928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9CBAFFB-67D4-912F-5EFB-5C85253553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1143" y="5126580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5DD5307-F448-993E-30B4-23BA78B74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1143" y="5897281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86CCBB-67A7-00F1-3A5E-DA3007BD3801}"/>
              </a:ext>
            </a:extLst>
          </p:cNvPr>
          <p:cNvCxnSpPr/>
          <p:nvPr userDrawn="1"/>
        </p:nvCxnSpPr>
        <p:spPr>
          <a:xfrm>
            <a:off x="1051143" y="5752464"/>
            <a:ext cx="6119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3" b="28767"/>
          <a:stretch/>
        </p:blipFill>
        <p:spPr>
          <a:xfrm>
            <a:off x="231603" y="288194"/>
            <a:ext cx="2094469" cy="83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26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F07BCC-ABE7-85EF-90C0-36F461249B2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12770" r="53" b="2968"/>
          <a:stretch/>
        </p:blipFill>
        <p:spPr>
          <a:xfrm>
            <a:off x="-6498" y="1"/>
            <a:ext cx="1219199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A96DB-6520-2728-585D-C61639ACA8F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000" r="25608" b="8715"/>
          <a:stretch/>
        </p:blipFill>
        <p:spPr>
          <a:xfrm>
            <a:off x="-6498" y="2820509"/>
            <a:ext cx="12198498" cy="4379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638FE-1E49-2CB2-2CB1-BC708C99FC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2136" y="288194"/>
            <a:ext cx="1585776" cy="745928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4FA809F-0E0C-46B2-2E29-054F2F95AC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1143" y="5126580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825BB6F-B4F2-5F3B-FD1C-B16AA0ADF0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1143" y="5897281"/>
            <a:ext cx="6119092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F60EBA-7407-9395-88FB-3F993789E655}"/>
              </a:ext>
            </a:extLst>
          </p:cNvPr>
          <p:cNvCxnSpPr/>
          <p:nvPr userDrawn="1"/>
        </p:nvCxnSpPr>
        <p:spPr>
          <a:xfrm>
            <a:off x="1051143" y="5752464"/>
            <a:ext cx="6119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3" b="28767"/>
          <a:stretch/>
        </p:blipFill>
        <p:spPr>
          <a:xfrm>
            <a:off x="231603" y="288194"/>
            <a:ext cx="2094469" cy="83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36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NU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5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3B8CA-F2D6-563E-92B3-2EB93DEF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B02A9-7897-26E3-417C-18BC34C4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DBBE-BAAF-4FDE-9985-E4A97FEA31F1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520C5-F94C-737F-1879-D4C695BD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BC8A0-D590-548A-3BBF-B6829AE6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9093-2D3A-4D25-BF2D-B806E5BD0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02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Hospit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ADEF0-7F75-CF43-3562-67143099DB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r="10761"/>
          <a:stretch/>
        </p:blipFill>
        <p:spPr>
          <a:xfrm>
            <a:off x="0" y="5802284"/>
            <a:ext cx="12192000" cy="1055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9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Prio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7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H in numbers (202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BADEF0-7F75-CF43-3562-67143099DB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r="10761"/>
          <a:stretch/>
        </p:blipFill>
        <p:spPr>
          <a:xfrm>
            <a:off x="0" y="5802284"/>
            <a:ext cx="12192000" cy="1055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3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H in numbers (202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ADEF0-7F75-CF43-3562-67143099DB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r="10761"/>
          <a:stretch/>
        </p:blipFill>
        <p:spPr>
          <a:xfrm>
            <a:off x="0" y="5802284"/>
            <a:ext cx="12192000" cy="10557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3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50E7931-480B-7932-7CBB-37E937EDE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063" y="855663"/>
            <a:ext cx="11154228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BDE13A-3328-6F36-661B-CF18BB8126A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54063" y="1611313"/>
            <a:ext cx="11113850" cy="3995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63636"/>
                </a:solidFill>
              </a:defRPr>
            </a:lvl1pPr>
            <a:lvl3pPr marL="914347" indent="0">
              <a:buNone/>
              <a:defRPr/>
            </a:lvl3pPr>
          </a:lstStyle>
          <a:p>
            <a:pPr lvl="0"/>
            <a:r>
              <a:rPr lang="en-US" dirty="0"/>
              <a:t>Add content here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ADEF0-7F75-CF43-3562-67143099DB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r="10761"/>
          <a:stretch/>
        </p:blipFill>
        <p:spPr>
          <a:xfrm>
            <a:off x="0" y="5802284"/>
            <a:ext cx="12192000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50E7931-480B-7932-7CBB-37E937EDE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063" y="855663"/>
            <a:ext cx="11154228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BDE13A-3328-6F36-661B-CF18BB8126A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54063" y="1611313"/>
            <a:ext cx="5486400" cy="2873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63636"/>
                </a:solidFill>
              </a:defRPr>
            </a:lvl1pPr>
            <a:lvl3pPr marL="914347" indent="0">
              <a:buNone/>
              <a:defRPr/>
            </a:lvl3pPr>
          </a:lstStyle>
          <a:p>
            <a:pPr lvl="0"/>
            <a:r>
              <a:rPr lang="en-US" dirty="0"/>
              <a:t>Add content here</a:t>
            </a:r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B89288B-4701-3F8E-8902-51A9797F75A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21891" y="1611312"/>
            <a:ext cx="5486400" cy="2873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63636"/>
                </a:solidFill>
              </a:defRPr>
            </a:lvl1pPr>
            <a:lvl3pPr marL="914347" indent="0">
              <a:buNone/>
              <a:defRPr/>
            </a:lvl3pPr>
          </a:lstStyle>
          <a:p>
            <a:pPr lvl="0"/>
            <a:r>
              <a:rPr lang="en-US" dirty="0"/>
              <a:t>Add content here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ADEF0-7F75-CF43-3562-67143099DB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r="10761"/>
          <a:stretch/>
        </p:blipFill>
        <p:spPr>
          <a:xfrm>
            <a:off x="0" y="5802284"/>
            <a:ext cx="12192000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7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B8B826-228C-3A93-2D6A-FDA88479D6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54" y="855663"/>
            <a:ext cx="11251445" cy="479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5EB8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0939B-F046-CEC6-CC29-03E69FF7CC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r="10761"/>
          <a:stretch/>
        </p:blipFill>
        <p:spPr>
          <a:xfrm>
            <a:off x="0" y="5802284"/>
            <a:ext cx="12192000" cy="105571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1CAC7D-FC3C-1115-D7C7-98EE724D35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850" y="1619250"/>
            <a:ext cx="5497513" cy="419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800" kern="1200">
                <a:solidFill>
                  <a:srgbClr val="3636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F709F29-4638-4B93-0AB7-A6332DB275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70400" y="1619250"/>
            <a:ext cx="5497513" cy="419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800" kern="1200">
                <a:solidFill>
                  <a:srgbClr val="3636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4634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69165E-5201-2866-A4E8-5BEBE7EFAA6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7818" y="288193"/>
            <a:ext cx="2010094" cy="945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E379E4-5BD8-9C8D-CFE5-002AE9FF85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000" r="25608" b="8715"/>
          <a:stretch/>
        </p:blipFill>
        <p:spPr>
          <a:xfrm>
            <a:off x="-6498" y="2478814"/>
            <a:ext cx="12198498" cy="43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2" r:id="rId2"/>
    <p:sldLayoutId id="2147483724" r:id="rId3"/>
    <p:sldLayoutId id="2147483725" r:id="rId4"/>
    <p:sldLayoutId id="2147483723" r:id="rId5"/>
    <p:sldLayoutId id="2147483728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26" r:id="rId13"/>
    <p:sldLayoutId id="2147483720" r:id="rId14"/>
    <p:sldLayoutId id="2147483716" r:id="rId15"/>
    <p:sldLayoutId id="2147483717" r:id="rId16"/>
    <p:sldLayoutId id="2147483718" r:id="rId17"/>
    <p:sldLayoutId id="2147483721" r:id="rId18"/>
    <p:sldLayoutId id="2147483719" r:id="rId19"/>
    <p:sldLayoutId id="2147483729" r:id="rId20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sz="2309" b="1" kern="1200">
          <a:solidFill>
            <a:srgbClr val="005E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51143" y="5126580"/>
            <a:ext cx="4308036" cy="479651"/>
          </a:xfrm>
        </p:spPr>
        <p:txBody>
          <a:bodyPr/>
          <a:lstStyle/>
          <a:p>
            <a:r>
              <a:rPr lang="en-GB" dirty="0"/>
              <a:t>NUH Inclusive Maternity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9398441" y="6538686"/>
            <a:ext cx="2035534" cy="355908"/>
          </a:xfrm>
          <a:prstGeom prst="rect">
            <a:avLst/>
          </a:prstGeom>
        </p:spPr>
        <p:txBody>
          <a:bodyPr/>
          <a:lstStyle>
            <a:lvl1pPr marL="0" indent="0" algn="l" defTabSz="91434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3636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61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34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08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82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55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9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3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7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By Debrah Neale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Matron for Community Engagement and Innovation.</a:t>
            </a:r>
          </a:p>
        </p:txBody>
      </p:sp>
    </p:spTree>
    <p:extLst>
      <p:ext uri="{BB962C8B-B14F-4D97-AF65-F5344CB8AC3E}">
        <p14:creationId xmlns:p14="http://schemas.microsoft.com/office/powerpoint/2010/main" val="966992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107CAC-10A4-B05A-517F-12C670C5E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/>
              <a:t>Identifying the Need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123C0E-CC45-0AEF-03C6-6FD63D7B10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4063" y="1335314"/>
            <a:ext cx="11113850" cy="3995857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Nottingham and Nottinghamshire Refugee Forum: Supporting asylum seekers and refugees.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Current Maternity Support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Support is tailored to individual circumstances. We provide signposting and support for women in areas such 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Debt Advice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Welfare assistance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Housing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 aim to help women and birthing individuals rebuild their lives with dignity and stability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254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44609" y="585319"/>
            <a:ext cx="8636427" cy="479651"/>
          </a:xfrm>
        </p:spPr>
        <p:txBody>
          <a:bodyPr/>
          <a:lstStyle/>
          <a:p>
            <a:pPr algn="ctr"/>
            <a:r>
              <a:rPr lang="en-GB" dirty="0"/>
              <a:t>Case Study</a:t>
            </a:r>
          </a:p>
        </p:txBody>
      </p:sp>
      <p:pic>
        <p:nvPicPr>
          <p:cNvPr id="1026" name="Picture 2" descr="Black pregnant woman cartoon design Royalty Free Vector">
            <a:extLst>
              <a:ext uri="{FF2B5EF4-FFF2-40B4-BE49-F238E27FC236}">
                <a16:creationId xmlns:a16="http://schemas.microsoft.com/office/drawing/2014/main" id="{0FFB6248-368B-F809-01E8-2A2056742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5"/>
          <a:stretch/>
        </p:blipFill>
        <p:spPr bwMode="auto">
          <a:xfrm>
            <a:off x="1021443" y="1872342"/>
            <a:ext cx="2507026" cy="35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0FA08B-82C7-76FB-97AA-F2ABBE361AE3}"/>
              </a:ext>
            </a:extLst>
          </p:cNvPr>
          <p:cNvSpPr txBox="1"/>
          <p:nvPr/>
        </p:nvSpPr>
        <p:spPr>
          <a:xfrm>
            <a:off x="3983868" y="1225296"/>
            <a:ext cx="6513444" cy="337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endParaRPr lang="en-GB" sz="28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Nottingham &amp; Nottinghamshire Refugee Forum (NNRF)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Client A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Language Barrier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Trust in Healthcare Practitioners </a:t>
            </a:r>
            <a:endParaRPr lang="en-GB" sz="2400" dirty="0">
              <a:latin typeface="+mj-lt"/>
            </a:endParaRPr>
          </a:p>
          <a:p>
            <a:pPr>
              <a:spcAft>
                <a:spcPts val="900"/>
              </a:spcAft>
            </a:pPr>
            <a:endParaRPr lang="en-GB" sz="28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44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44609" y="585319"/>
            <a:ext cx="8636427" cy="479651"/>
          </a:xfrm>
        </p:spPr>
        <p:txBody>
          <a:bodyPr/>
          <a:lstStyle/>
          <a:p>
            <a:pPr algn="ctr"/>
            <a:r>
              <a:rPr lang="en-GB" dirty="0"/>
              <a:t>Developing The Offer</a:t>
            </a:r>
          </a:p>
        </p:txBody>
      </p:sp>
      <p:pic>
        <p:nvPicPr>
          <p:cNvPr id="9" name="Picture 2" descr="Black pregnant woman cartoon design Royalty Free Vector">
            <a:extLst>
              <a:ext uri="{FF2B5EF4-FFF2-40B4-BE49-F238E27FC236}">
                <a16:creationId xmlns:a16="http://schemas.microsoft.com/office/drawing/2014/main" id="{030BA92E-03B5-2401-50B2-30C30744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5"/>
          <a:stretch/>
        </p:blipFill>
        <p:spPr bwMode="auto">
          <a:xfrm>
            <a:off x="1021443" y="1872342"/>
            <a:ext cx="2507026" cy="35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4FC23B-D63E-4E4F-373F-CD085C9FC9A8}"/>
              </a:ext>
            </a:extLst>
          </p:cNvPr>
          <p:cNvSpPr txBox="1"/>
          <p:nvPr/>
        </p:nvSpPr>
        <p:spPr>
          <a:xfrm>
            <a:off x="4111884" y="1237260"/>
            <a:ext cx="6096000" cy="191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endParaRPr lang="en-GB" sz="2400" dirty="0">
              <a:solidFill>
                <a:srgbClr val="000000"/>
              </a:solidFill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One-to-One Support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Women’s Group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Trust &amp; Empowerment </a:t>
            </a:r>
            <a:endParaRPr lang="en-GB" sz="24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00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44609" y="585319"/>
            <a:ext cx="8636427" cy="479651"/>
          </a:xfrm>
        </p:spPr>
        <p:txBody>
          <a:bodyPr/>
          <a:lstStyle/>
          <a:p>
            <a:pPr algn="ctr"/>
            <a:r>
              <a:rPr lang="en-GB" dirty="0"/>
              <a:t>Client Journey: A Holistic Intervention </a:t>
            </a:r>
          </a:p>
        </p:txBody>
      </p:sp>
      <p:pic>
        <p:nvPicPr>
          <p:cNvPr id="12" name="Picture 2" descr="Black pregnant woman cartoon design Royalty Free Vector">
            <a:extLst>
              <a:ext uri="{FF2B5EF4-FFF2-40B4-BE49-F238E27FC236}">
                <a16:creationId xmlns:a16="http://schemas.microsoft.com/office/drawing/2014/main" id="{5C28D251-9856-AD34-8AB2-38FD6F653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5"/>
          <a:stretch/>
        </p:blipFill>
        <p:spPr bwMode="auto">
          <a:xfrm>
            <a:off x="1021443" y="1872342"/>
            <a:ext cx="2507026" cy="35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B624F3-4A16-CF79-64FC-A53C79BE23E8}"/>
              </a:ext>
            </a:extLst>
          </p:cNvPr>
          <p:cNvSpPr txBox="1"/>
          <p:nvPr/>
        </p:nvSpPr>
        <p:spPr>
          <a:xfrm>
            <a:off x="3730003" y="1754147"/>
            <a:ext cx="7829259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Multi-Disciplinary Approach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Safeguarding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Per</a:t>
            </a:r>
            <a:r>
              <a:rPr lang="en-GB" sz="2400" dirty="0">
                <a:solidFill>
                  <a:srgbClr val="000000"/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sonalised Care </a:t>
            </a:r>
            <a:endParaRPr lang="en-GB" sz="24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872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7681B0D-6618-F831-059A-D590A5C57C75}"/>
              </a:ext>
            </a:extLst>
          </p:cNvPr>
          <p:cNvSpPr txBox="1">
            <a:spLocks/>
          </p:cNvSpPr>
          <p:nvPr/>
        </p:nvSpPr>
        <p:spPr>
          <a:xfrm>
            <a:off x="1644609" y="585319"/>
            <a:ext cx="8636427" cy="479651"/>
          </a:xfrm>
          <a:prstGeom prst="rect">
            <a:avLst/>
          </a:prstGeom>
        </p:spPr>
        <p:txBody>
          <a:bodyPr/>
          <a:lstStyle>
            <a:lvl1pPr marL="0" indent="0" algn="l" defTabSz="91434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5E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61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34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08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82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55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9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3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7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Lessons Learned</a:t>
            </a:r>
          </a:p>
        </p:txBody>
      </p:sp>
      <p:pic>
        <p:nvPicPr>
          <p:cNvPr id="12" name="Picture 2" descr="Black pregnant woman cartoon design Royalty Free Vector">
            <a:extLst>
              <a:ext uri="{FF2B5EF4-FFF2-40B4-BE49-F238E27FC236}">
                <a16:creationId xmlns:a16="http://schemas.microsoft.com/office/drawing/2014/main" id="{D92FAEB4-9540-6D4D-137B-AF3F45F29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5"/>
          <a:stretch/>
        </p:blipFill>
        <p:spPr bwMode="auto">
          <a:xfrm>
            <a:off x="1021443" y="1872342"/>
            <a:ext cx="2507026" cy="35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885E49-E76D-F539-D36D-3325DA4070CE}"/>
              </a:ext>
            </a:extLst>
          </p:cNvPr>
          <p:cNvSpPr txBox="1"/>
          <p:nvPr/>
        </p:nvSpPr>
        <p:spPr>
          <a:xfrm>
            <a:off x="4058326" y="1540616"/>
            <a:ext cx="7627706" cy="473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  <a:buNone/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This case reinforced the importance of:</a:t>
            </a:r>
            <a:endParaRPr lang="en-GB" sz="24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spcAft>
                <a:spcPts val="900"/>
              </a:spcAft>
              <a:buNone/>
            </a:pPr>
            <a:r>
              <a:rPr lang="en-GB" sz="2400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342900" lvl="0" indent="-342900"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Patience and persistence in trust-building</a:t>
            </a:r>
            <a:endParaRPr lang="en-GB" sz="2400" dirty="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Safe, gender-specific spaces where clients can feel empowered</a:t>
            </a:r>
            <a:endParaRPr lang="en-GB" sz="2400" dirty="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The role of multi-agency forums in picking up and addressing safeguarding issues that may otherwise be missed</a:t>
            </a:r>
            <a:endParaRPr lang="en-GB" sz="2400" dirty="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Recognising that disclosure often happens not during formal assessments, but in spaces where clients feel safe and heard</a:t>
            </a:r>
            <a:endParaRPr lang="en-GB" sz="2400" dirty="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49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C8A3D9D-0E46-92D4-2209-E3C1E42E8106}"/>
              </a:ext>
            </a:extLst>
          </p:cNvPr>
          <p:cNvSpPr txBox="1">
            <a:spLocks/>
          </p:cNvSpPr>
          <p:nvPr/>
        </p:nvSpPr>
        <p:spPr>
          <a:xfrm>
            <a:off x="1644609" y="585319"/>
            <a:ext cx="8636427" cy="479651"/>
          </a:xfrm>
          <a:prstGeom prst="rect">
            <a:avLst/>
          </a:prstGeom>
        </p:spPr>
        <p:txBody>
          <a:bodyPr/>
          <a:lstStyle>
            <a:lvl1pPr marL="0" indent="0" algn="l" defTabSz="91434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5E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61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34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08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82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55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9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3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7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Key Learnings for Wider Practice</a:t>
            </a:r>
          </a:p>
        </p:txBody>
      </p:sp>
      <p:pic>
        <p:nvPicPr>
          <p:cNvPr id="7" name="Picture 2" descr="Black pregnant woman cartoon design Royalty Free Vector">
            <a:extLst>
              <a:ext uri="{FF2B5EF4-FFF2-40B4-BE49-F238E27FC236}">
                <a16:creationId xmlns:a16="http://schemas.microsoft.com/office/drawing/2014/main" id="{9C52BAC9-22E8-3C54-3D81-506BDE561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5"/>
          <a:stretch/>
        </p:blipFill>
        <p:spPr bwMode="auto">
          <a:xfrm>
            <a:off x="1021443" y="1872342"/>
            <a:ext cx="2507026" cy="35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7D675C-DF80-BECD-07D4-7C4F85FE0B59}"/>
              </a:ext>
            </a:extLst>
          </p:cNvPr>
          <p:cNvSpPr txBox="1"/>
          <p:nvPr/>
        </p:nvSpPr>
        <p:spPr>
          <a:xfrm>
            <a:off x="3919860" y="1716894"/>
            <a:ext cx="7821036" cy="4501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Trust is transformative: Clients are more likely to disclose risks or trauma when supported consistently by people they trust.</a:t>
            </a:r>
            <a:endParaRPr lang="en-GB" sz="2400" dirty="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Partnerships are powerful: Multi-agency working creates opportunities for information sharing and faster responses to hidden risks.</a:t>
            </a:r>
            <a:endParaRPr lang="en-GB" sz="2400" dirty="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Holistic, person-centred support is essential for working with asylum seekers, particularly women who may be facing gender-specific challenges.</a:t>
            </a:r>
            <a:endParaRPr lang="en-GB" sz="2400" dirty="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Safe community spaces, like the women’s group, act as both preventative and therapeutic interventions.</a:t>
            </a:r>
            <a:endParaRPr lang="en-GB" sz="2400" dirty="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780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632818E-6F99-E2EC-6026-6530D1FEE214}"/>
              </a:ext>
            </a:extLst>
          </p:cNvPr>
          <p:cNvSpPr txBox="1">
            <a:spLocks/>
          </p:cNvSpPr>
          <p:nvPr/>
        </p:nvSpPr>
        <p:spPr>
          <a:xfrm>
            <a:off x="1644609" y="585319"/>
            <a:ext cx="8636427" cy="479651"/>
          </a:xfrm>
          <a:prstGeom prst="rect">
            <a:avLst/>
          </a:prstGeom>
        </p:spPr>
        <p:txBody>
          <a:bodyPr/>
          <a:lstStyle>
            <a:lvl1pPr marL="0" indent="0" algn="l" defTabSz="91434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05E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61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34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08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82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55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9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3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7" indent="-228587" algn="l" defTabSz="9143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Client Reflection</a:t>
            </a:r>
          </a:p>
        </p:txBody>
      </p:sp>
      <p:pic>
        <p:nvPicPr>
          <p:cNvPr id="7" name="Picture 2" descr="Black pregnant woman cartoon design Royalty Free Vector">
            <a:extLst>
              <a:ext uri="{FF2B5EF4-FFF2-40B4-BE49-F238E27FC236}">
                <a16:creationId xmlns:a16="http://schemas.microsoft.com/office/drawing/2014/main" id="{C98E3AEF-CF9C-B89D-DF0E-F34056B38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5"/>
          <a:stretch/>
        </p:blipFill>
        <p:spPr bwMode="auto">
          <a:xfrm>
            <a:off x="1021443" y="1872342"/>
            <a:ext cx="2507026" cy="35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0133B0-F993-8EBB-F176-E1A315EFD2B6}"/>
              </a:ext>
            </a:extLst>
          </p:cNvPr>
          <p:cNvSpPr txBox="1"/>
          <p:nvPr/>
        </p:nvSpPr>
        <p:spPr>
          <a:xfrm>
            <a:off x="3929004" y="1872342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indent="-142875" algn="ctr">
              <a:buNone/>
            </a:pPr>
            <a:r>
              <a:rPr lang="en-GB" sz="4000" dirty="0">
                <a:solidFill>
                  <a:srgbClr val="111111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“I feel so lucky that this city has groups like this. You helped me when I didn’t trust anyone. Now I know I’m not alone.”</a:t>
            </a:r>
            <a:endParaRPr lang="en-GB" sz="40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GB" sz="18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020103"/>
      </p:ext>
    </p:extLst>
  </p:cSld>
  <p:clrMapOvr>
    <a:masterClrMapping/>
  </p:clrMapOvr>
</p:sld>
</file>

<file path=ppt/theme/theme1.xml><?xml version="1.0" encoding="utf-8"?>
<a:theme xmlns:a="http://schemas.openxmlformats.org/drawingml/2006/main" name="NUH Theme">
  <a:themeElements>
    <a:clrScheme name="Custom 1">
      <a:dk1>
        <a:srgbClr val="3B3B3B"/>
      </a:dk1>
      <a:lt1>
        <a:srgbClr val="FFFFFF"/>
      </a:lt1>
      <a:dk2>
        <a:srgbClr val="00A9CE"/>
      </a:dk2>
      <a:lt2>
        <a:srgbClr val="FFFFFF"/>
      </a:lt2>
      <a:accent1>
        <a:srgbClr val="005EB8"/>
      </a:accent1>
      <a:accent2>
        <a:srgbClr val="330072"/>
      </a:accent2>
      <a:accent3>
        <a:srgbClr val="AE2573"/>
      </a:accent3>
      <a:accent4>
        <a:srgbClr val="005EB8"/>
      </a:accent4>
      <a:accent5>
        <a:srgbClr val="ED8B00"/>
      </a:accent5>
      <a:accent6>
        <a:srgbClr val="006747"/>
      </a:accent6>
      <a:hlink>
        <a:srgbClr val="005EB8"/>
      </a:hlink>
      <a:folHlink>
        <a:srgbClr val="954F72"/>
      </a:folHlink>
    </a:clrScheme>
    <a:fontScheme name="NUH Theme">
      <a:majorFont>
        <a:latin typeface="Arial"/>
        <a:ea typeface=""/>
        <a:cs typeface=""/>
      </a:majorFont>
      <a:minorFont>
        <a:latin typeface="Arial Nov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UH Theme" id="{A18C03BF-349D-4042-97A1-8C36B24C94BE}" vid="{E1E06978-F91D-4FE4-BE3C-B392E476AE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D0518FF09EFD4F83CBEE141DB16DD9" ma:contentTypeVersion="14" ma:contentTypeDescription="Create a new document." ma:contentTypeScope="" ma:versionID="4ff13929e186ab298518366b15cb7a8e">
  <xsd:schema xmlns:xsd="http://www.w3.org/2001/XMLSchema" xmlns:xs="http://www.w3.org/2001/XMLSchema" xmlns:p="http://schemas.microsoft.com/office/2006/metadata/properties" xmlns:ns3="7dca94c7-b643-4a1d-b92d-bc19fbce14a4" targetNamespace="http://schemas.microsoft.com/office/2006/metadata/properties" ma:root="true" ma:fieldsID="e34cf91285a226a25480920d91b28bab" ns3:_="">
    <xsd:import namespace="7dca94c7-b643-4a1d-b92d-bc19fbce14a4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igrationWizId" minOccurs="0"/>
                <xsd:element ref="ns3:MigrationWizIdPermissions" minOccurs="0"/>
                <xsd:element ref="ns3:MigrationWizIdVersio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ca94c7-b643-4a1d-b92d-bc19fbce14a4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igrationWizId" ma:index="9" nillable="true" ma:displayName="MigrationWizId" ma:internalName="MigrationWizId">
      <xsd:simpleType>
        <xsd:restriction base="dms:Text"/>
      </xsd:simpleType>
    </xsd:element>
    <xsd:element name="MigrationWizIdPermissions" ma:index="10" nillable="true" ma:displayName="MigrationWizIdPermissions" ma:internalName="MigrationWizIdPermissions">
      <xsd:simpleType>
        <xsd:restriction base="dms:Text"/>
      </xsd:simpleType>
    </xsd:element>
    <xsd:element name="MigrationWizIdVersion" ma:index="11" nillable="true" ma:displayName="MigrationWizIdVersion" ma:internalName="MigrationWizIdVersion">
      <xsd:simpleType>
        <xsd:restriction base="dms:Text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7dca94c7-b643-4a1d-b92d-bc19fbce14a4" xsi:nil="true"/>
    <MigrationWizIdVersion xmlns="7dca94c7-b643-4a1d-b92d-bc19fbce14a4" xsi:nil="true"/>
    <_activity xmlns="7dca94c7-b643-4a1d-b92d-bc19fbce14a4" xsi:nil="true"/>
    <MigrationWizIdPermissions xmlns="7dca94c7-b643-4a1d-b92d-bc19fbce14a4" xsi:nil="true"/>
  </documentManagement>
</p:properties>
</file>

<file path=customXml/itemProps1.xml><?xml version="1.0" encoding="utf-8"?>
<ds:datastoreItem xmlns:ds="http://schemas.openxmlformats.org/officeDocument/2006/customXml" ds:itemID="{F7FCCAA1-4162-4E4C-A861-1BB2ABA6A8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ca94c7-b643-4a1d-b92d-bc19fbce14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662099-D2EE-4C99-B4F9-79960B81A3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9F9780-A1B6-4488-8115-9C0B4FD6539F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dca94c7-b643-4a1d-b92d-bc19fbce14a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1609</TotalTime>
  <Words>580</Words>
  <Application>Microsoft Office PowerPoint</Application>
  <PresentationFormat>Widescreen</PresentationFormat>
  <Paragraphs>62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Symbol</vt:lpstr>
      <vt:lpstr>Times New Roman</vt:lpstr>
      <vt:lpstr>NUH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Nottingham University Hospitals NHS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text</dc:title>
  <dc:creator>Reid Tina (Communications &amp; Engagement)</dc:creator>
  <cp:lastModifiedBy>NEALE, Debrah (NOTTINGHAM UNIVERSITY HOSPITALS NHS TRUST)</cp:lastModifiedBy>
  <cp:revision>79</cp:revision>
  <cp:lastPrinted>2025-04-22T16:37:55Z</cp:lastPrinted>
  <dcterms:created xsi:type="dcterms:W3CDTF">2023-08-14T14:14:50Z</dcterms:created>
  <dcterms:modified xsi:type="dcterms:W3CDTF">2025-04-22T16:43:05Z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0x010100BDD0518FF09EFD4F83CBEE141DB16DD9</vt:lpwstr>
  </property>
</Properties>
</file>