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4.jpg" ContentType="image/jpeg"/>
  <Override PartName="/ppt/media/image26.jpg" ContentType="image/jpeg"/>
  <Override PartName="/ppt/media/image42.jpg" ContentType="image/jpeg"/>
  <Override PartName="/ppt/media/image45.jpg" ContentType="image/jpeg"/>
  <Override PartName="/ppt/media/image49.jpg" ContentType="image/jpeg"/>
  <Override PartName="/ppt/media/image54.jpg" ContentType="image/jpeg"/>
  <Override PartName="/ppt/media/image56.jpg" ContentType="image/jpeg"/>
  <Override PartName="/ppt/media/image61.jpg" ContentType="image/jpeg"/>
  <Override PartName="/ppt/media/image62.jpg" ContentType="image/jpeg"/>
  <Override PartName="/ppt/media/image64.jpg" ContentType="image/jpeg"/>
  <Override PartName="/ppt/media/image65.jpg" ContentType="image/jpeg"/>
  <Override PartName="/ppt/media/image6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1" r:id="rId5"/>
    <p:sldId id="265" r:id="rId6"/>
    <p:sldId id="262" r:id="rId7"/>
    <p:sldId id="263" r:id="rId8"/>
    <p:sldId id="259" r:id="rId9"/>
    <p:sldId id="260"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7203E-3496-5D11-CD90-57F48ED13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7B295B-E180-C574-DD81-C3675BF7DC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314C7F-C515-026D-5AEC-B1AADFD63B7C}"/>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5" name="Footer Placeholder 4">
            <a:extLst>
              <a:ext uri="{FF2B5EF4-FFF2-40B4-BE49-F238E27FC236}">
                <a16:creationId xmlns:a16="http://schemas.microsoft.com/office/drawing/2014/main" id="{E31147AF-E848-5E68-6FEE-B854DD4676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F3B029-5243-85A0-EC8D-D74D8489EE42}"/>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388051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1F63-2BE5-D7D5-CEC7-C0AE8474D2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CCB8A7-3864-B833-3543-3CC8666545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7DD1DD-E0B9-D468-5F9E-930E8301EEB0}"/>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5" name="Footer Placeholder 4">
            <a:extLst>
              <a:ext uri="{FF2B5EF4-FFF2-40B4-BE49-F238E27FC236}">
                <a16:creationId xmlns:a16="http://schemas.microsoft.com/office/drawing/2014/main" id="{D6C882F3-59A5-7521-BBF1-6CC1BFAE4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41C0D-37A2-A306-D7FC-23F791ACF87C}"/>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40642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A547-54C6-772A-8610-1AE036D76A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1E1B30-87BD-ABAC-231C-898C161F59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B5DC9E-F95A-2228-7F2E-D62DF840F9C5}"/>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5" name="Footer Placeholder 4">
            <a:extLst>
              <a:ext uri="{FF2B5EF4-FFF2-40B4-BE49-F238E27FC236}">
                <a16:creationId xmlns:a16="http://schemas.microsoft.com/office/drawing/2014/main" id="{C8240C09-1E4A-600C-71BD-6E7E83BA08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FD4A14-B82D-7EE9-E520-2849BAE9A4A0}"/>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37311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A8DB-29F8-73A3-5D06-A0AF91C87D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020B50-9C60-181C-2905-16396070D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00E22-7541-DA57-B955-39C7A0E02EFE}"/>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5" name="Footer Placeholder 4">
            <a:extLst>
              <a:ext uri="{FF2B5EF4-FFF2-40B4-BE49-F238E27FC236}">
                <a16:creationId xmlns:a16="http://schemas.microsoft.com/office/drawing/2014/main" id="{167FA9ED-FDD5-7F93-E6A3-E681881A7D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C351AE-D346-D112-478A-89640BF7B86D}"/>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379618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EC6C-80EC-A9D4-ED40-CD5A1FBF2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0DB6D6-F44A-DA34-B0DD-FDC5171D1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F4D0A-ADB3-DEC8-DA98-68028BF264DE}"/>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5" name="Footer Placeholder 4">
            <a:extLst>
              <a:ext uri="{FF2B5EF4-FFF2-40B4-BE49-F238E27FC236}">
                <a16:creationId xmlns:a16="http://schemas.microsoft.com/office/drawing/2014/main" id="{FF95A902-8A1D-0A38-EF95-BC65924E5E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A9A3E-3B3A-BD63-DFBB-B434BE1D35E8}"/>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20368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BB26-0084-A7A0-6176-C9D9216A13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2082F8-2DDD-4E02-C065-53E75CDF7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6C7976-125F-14FC-C134-393B76AA75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81E1BC-E818-F7C8-F9AC-F61D8CFC1086}"/>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6" name="Footer Placeholder 5">
            <a:extLst>
              <a:ext uri="{FF2B5EF4-FFF2-40B4-BE49-F238E27FC236}">
                <a16:creationId xmlns:a16="http://schemas.microsoft.com/office/drawing/2014/main" id="{50636CB4-C361-48EB-CBAE-19EA2B39B5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3BAB66-30C1-4EC0-E4F9-F41E1222EEA2}"/>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147102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D162-EC09-7145-B808-6D1AC6CD25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4FB9D3-DA4C-76D2-272C-5CD8F7635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7DFA83-E15E-05F7-C9F8-60EC661D67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5E1703-97F2-4487-E52E-D368E9A3D1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443AA-B6D4-B718-FE2D-EBDA1AA16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64397F-1E57-7528-FF98-20B3112BFE3E}"/>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8" name="Footer Placeholder 7">
            <a:extLst>
              <a:ext uri="{FF2B5EF4-FFF2-40B4-BE49-F238E27FC236}">
                <a16:creationId xmlns:a16="http://schemas.microsoft.com/office/drawing/2014/main" id="{A4E8E567-99E9-FCC9-F9CA-DDD98884D7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4FEC09-9AD1-42F9-2EA4-FF81DD2DD187}"/>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221610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B9B4-C980-1E06-2FD5-95B453B8E8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545AD2-F611-2197-3C07-5F0DFEC87591}"/>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4" name="Footer Placeholder 3">
            <a:extLst>
              <a:ext uri="{FF2B5EF4-FFF2-40B4-BE49-F238E27FC236}">
                <a16:creationId xmlns:a16="http://schemas.microsoft.com/office/drawing/2014/main" id="{C4A9102B-1828-4916-8F1E-505948547B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1C61B8-703A-C1BA-A355-950A3E7F74DD}"/>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204512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7397A-2C4D-92C5-ED32-1737D57ADB0F}"/>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3" name="Footer Placeholder 2">
            <a:extLst>
              <a:ext uri="{FF2B5EF4-FFF2-40B4-BE49-F238E27FC236}">
                <a16:creationId xmlns:a16="http://schemas.microsoft.com/office/drawing/2014/main" id="{A3F8B9CB-1A65-D0DF-DAAC-AACA19ABC3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9F1AEF-5037-8299-6621-34EFFDBC5ADB}"/>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66337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D292-FB8A-CFB4-1A23-6834C17D5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783995-3D7C-2F3A-3D87-AF34059B73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7524D3-3EBD-0CEF-32DC-E2BDC5141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ADFF1-6738-433F-6277-2AE1CC5FA871}"/>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6" name="Footer Placeholder 5">
            <a:extLst>
              <a:ext uri="{FF2B5EF4-FFF2-40B4-BE49-F238E27FC236}">
                <a16:creationId xmlns:a16="http://schemas.microsoft.com/office/drawing/2014/main" id="{94BDA784-7660-AEBC-E53B-0E19985967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128471-9305-B306-8BED-F87CD609198A}"/>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160385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B570-6E63-3C95-1A9F-3F4F62239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32B4E5-ACB5-043E-9245-FCC301EE2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A3090E-2541-162A-BD20-060B16FD4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8E928-A516-6FEC-7EE9-773C82821C47}"/>
              </a:ext>
            </a:extLst>
          </p:cNvPr>
          <p:cNvSpPr>
            <a:spLocks noGrp="1"/>
          </p:cNvSpPr>
          <p:nvPr>
            <p:ph type="dt" sz="half" idx="10"/>
          </p:nvPr>
        </p:nvSpPr>
        <p:spPr/>
        <p:txBody>
          <a:bodyPr/>
          <a:lstStyle/>
          <a:p>
            <a:fld id="{C0CE7ECC-28B0-43C7-8B2E-82BD042CED97}" type="datetimeFigureOut">
              <a:rPr lang="en-GB" smtClean="0"/>
              <a:t>19/12/2023</a:t>
            </a:fld>
            <a:endParaRPr lang="en-GB"/>
          </a:p>
        </p:txBody>
      </p:sp>
      <p:sp>
        <p:nvSpPr>
          <p:cNvPr id="6" name="Footer Placeholder 5">
            <a:extLst>
              <a:ext uri="{FF2B5EF4-FFF2-40B4-BE49-F238E27FC236}">
                <a16:creationId xmlns:a16="http://schemas.microsoft.com/office/drawing/2014/main" id="{9A8C470A-D2A4-8746-CBA5-F41B29CC31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8E6530-E770-CEEE-B355-0E444DB0B015}"/>
              </a:ext>
            </a:extLst>
          </p:cNvPr>
          <p:cNvSpPr>
            <a:spLocks noGrp="1"/>
          </p:cNvSpPr>
          <p:nvPr>
            <p:ph type="sldNum" sz="quarter" idx="12"/>
          </p:nvPr>
        </p:nvSpPr>
        <p:spPr/>
        <p:txBody>
          <a:bodyPr/>
          <a:lstStyle/>
          <a:p>
            <a:fld id="{794E72D7-02F6-4DFC-AFA1-1F8815009411}" type="slidenum">
              <a:rPr lang="en-GB" smtClean="0"/>
              <a:t>‹#›</a:t>
            </a:fld>
            <a:endParaRPr lang="en-GB"/>
          </a:p>
        </p:txBody>
      </p:sp>
    </p:spTree>
    <p:extLst>
      <p:ext uri="{BB962C8B-B14F-4D97-AF65-F5344CB8AC3E}">
        <p14:creationId xmlns:p14="http://schemas.microsoft.com/office/powerpoint/2010/main" val="235355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17791-DAB9-7F50-876F-970EC6417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FCB363-5B16-30CF-35D3-90FE0AA31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DE1D1-02ED-5C30-7873-DBC608D0D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E7ECC-28B0-43C7-8B2E-82BD042CED97}" type="datetimeFigureOut">
              <a:rPr lang="en-GB" smtClean="0"/>
              <a:t>19/12/2023</a:t>
            </a:fld>
            <a:endParaRPr lang="en-GB"/>
          </a:p>
        </p:txBody>
      </p:sp>
      <p:sp>
        <p:nvSpPr>
          <p:cNvPr id="5" name="Footer Placeholder 4">
            <a:extLst>
              <a:ext uri="{FF2B5EF4-FFF2-40B4-BE49-F238E27FC236}">
                <a16:creationId xmlns:a16="http://schemas.microsoft.com/office/drawing/2014/main" id="{FFB7B5F9-D66F-3159-6BAB-A2124A8B5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22DEF5-9D70-86C8-E1D2-C42A2D787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E72D7-02F6-4DFC-AFA1-1F8815009411}" type="slidenum">
              <a:rPr lang="en-GB" smtClean="0"/>
              <a:t>‹#›</a:t>
            </a:fld>
            <a:endParaRPr lang="en-GB"/>
          </a:p>
        </p:txBody>
      </p:sp>
    </p:spTree>
    <p:extLst>
      <p:ext uri="{BB962C8B-B14F-4D97-AF65-F5344CB8AC3E}">
        <p14:creationId xmlns:p14="http://schemas.microsoft.com/office/powerpoint/2010/main" val="291329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hyperlink" Target="http://www.healthandcarenotts.co.uk/" TargetMode="External"/><Relationship Id="rId7"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png"/><Relationship Id="rId9" Type="http://schemas.openxmlformats.org/officeDocument/2006/relationships/image" Target="../media/image96.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cid:image001.jpg@01DA21E4.B5711C80" TargetMode="External"/><Relationship Id="rId2" Type="http://schemas.openxmlformats.org/officeDocument/2006/relationships/image" Target="../media/image8.pn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cid:image002.png@01DA21E4.F1CCEC90" TargetMode="External"/><Relationship Id="rId10" Type="http://schemas.openxmlformats.org/officeDocument/2006/relationships/image" Target="../media/image14.png"/><Relationship Id="rId4" Type="http://schemas.openxmlformats.org/officeDocument/2006/relationships/hyperlink" Target="http://www.healthandcarenotts.co.uk/" TargetMode="External"/><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www.healthandcarenotts.co.uk/" TargetMode="Externa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hyperlink" Target="http://www.healthandcarenotts.co.uk/" TargetMode="Externa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jpeg"/><Relationship Id="rId3" Type="http://schemas.openxmlformats.org/officeDocument/2006/relationships/hyperlink" Target="http://www.healthandcarenotts.co.uk/" TargetMode="External"/><Relationship Id="rId7" Type="http://schemas.openxmlformats.org/officeDocument/2006/relationships/image" Target="../media/image42.jpg"/><Relationship Id="rId12"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jpg"/><Relationship Id="rId4" Type="http://schemas.openxmlformats.org/officeDocument/2006/relationships/image" Target="../media/image39.png"/><Relationship Id="rId9" Type="http://schemas.openxmlformats.org/officeDocument/2006/relationships/image" Target="../media/image44.pn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g"/><Relationship Id="rId5" Type="http://schemas.openxmlformats.org/officeDocument/2006/relationships/image" Target="../media/image50.jpe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hyperlink" Target="http://www.healthandcarenotts.co.uk/" TargetMode="External"/><Relationship Id="rId9" Type="http://schemas.openxmlformats.org/officeDocument/2006/relationships/image" Target="../media/image54.jpg"/><Relationship Id="rId14"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image" Target="../media/image65.jpg"/><Relationship Id="rId13"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64.jpg"/><Relationship Id="rId12" Type="http://schemas.openxmlformats.org/officeDocument/2006/relationships/image" Target="../media/image69.png"/><Relationship Id="rId2"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jpg"/><Relationship Id="rId5" Type="http://schemas.openxmlformats.org/officeDocument/2006/relationships/image" Target="../media/image62.jpg"/><Relationship Id="rId10" Type="http://schemas.openxmlformats.org/officeDocument/2006/relationships/image" Target="../media/image67.png"/><Relationship Id="rId4" Type="http://schemas.openxmlformats.org/officeDocument/2006/relationships/hyperlink" Target="http://www.healthandcarenotts.co.uk/" TargetMode="External"/><Relationship Id="rId9" Type="http://schemas.openxmlformats.org/officeDocument/2006/relationships/image" Target="../media/image66.emf"/><Relationship Id="rId14" Type="http://schemas.openxmlformats.org/officeDocument/2006/relationships/image" Target="../media/image71.png"/></Relationships>
</file>

<file path=ppt/slides/_rels/slide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3" Type="http://schemas.openxmlformats.org/officeDocument/2006/relationships/image" Target="../media/image1.png"/><Relationship Id="rId7" Type="http://schemas.openxmlformats.org/officeDocument/2006/relationships/image" Target="../media/image75.svg"/><Relationship Id="rId12" Type="http://schemas.openxmlformats.org/officeDocument/2006/relationships/image" Target="../media/image79.jpe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8.jpeg"/><Relationship Id="rId5" Type="http://schemas.openxmlformats.org/officeDocument/2006/relationships/image" Target="../media/image73.png"/><Relationship Id="rId15" Type="http://schemas.openxmlformats.org/officeDocument/2006/relationships/image" Target="../media/image82.png"/><Relationship Id="rId10" Type="http://schemas.openxmlformats.org/officeDocument/2006/relationships/image" Target="cid:image002.png@01DA1321.BA841DC0" TargetMode="External"/><Relationship Id="rId4" Type="http://schemas.openxmlformats.org/officeDocument/2006/relationships/hyperlink" Target="http://www.healthandcarenotts.co.uk/" TargetMode="External"/><Relationship Id="rId9" Type="http://schemas.openxmlformats.org/officeDocument/2006/relationships/image" Target="../media/image77.png"/><Relationship Id="rId14" Type="http://schemas.openxmlformats.org/officeDocument/2006/relationships/image" Target="../media/image81.jpeg"/></Relationships>
</file>

<file path=ppt/slides/_rels/slide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www.healthandcarenotts.co.uk/" TargetMode="External"/><Relationship Id="rId7" Type="http://schemas.openxmlformats.org/officeDocument/2006/relationships/image" Target="../media/image86.png"/><Relationship Id="rId12"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9.jpeg"/><Relationship Id="rId5" Type="http://schemas.openxmlformats.org/officeDocument/2006/relationships/image" Target="../media/image84.jpeg"/><Relationship Id="rId10" Type="http://schemas.openxmlformats.org/officeDocument/2006/relationships/image" Target="cid:image001.png@01DA2C3A.3C78DC90" TargetMode="External"/><Relationship Id="rId4" Type="http://schemas.openxmlformats.org/officeDocument/2006/relationships/image" Target="../media/image83.png"/><Relationship Id="rId9"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881B213B-F490-384A-EA5C-C784FCDDAD65}"/>
              </a:ext>
            </a:extLst>
          </p:cNvPr>
          <p:cNvSpPr/>
          <p:nvPr/>
        </p:nvSpPr>
        <p:spPr>
          <a:xfrm>
            <a:off x="257628" y="89801"/>
            <a:ext cx="1447800" cy="527050"/>
          </a:xfrm>
          <a:prstGeom prst="rect">
            <a:avLst/>
          </a:prstGeom>
          <a:blipFill>
            <a:blip r:embed="rId2"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5D7048AC-1657-4E21-4051-7E295DD838D3}"/>
              </a:ext>
            </a:extLst>
          </p:cNvPr>
          <p:cNvSpPr txBox="1">
            <a:spLocks/>
          </p:cNvSpPr>
          <p:nvPr/>
        </p:nvSpPr>
        <p:spPr>
          <a:xfrm>
            <a:off x="1270778" y="655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Partnership</a:t>
            </a:r>
            <a:r>
              <a:rPr kumimoji="0" lang="en-GB" sz="1600" b="1" i="0" u="none" strike="noStrike" kern="0" cap="none" spc="-45" normalizeH="0" baseline="0" noProof="0" dirty="0">
                <a:ln>
                  <a:noFill/>
                </a:ln>
                <a:solidFill>
                  <a:srgbClr val="000000"/>
                </a:solidFill>
                <a:effectLst/>
                <a:uLnTx/>
                <a:uFillTx/>
                <a:latin typeface="Arial"/>
                <a:ea typeface="+mj-ea"/>
                <a:cs typeface="Arial"/>
              </a:rPr>
              <a:t> </a:t>
            </a:r>
            <a:r>
              <a:rPr kumimoji="0" lang="en-GB" sz="1600" b="1" i="0" u="none" strike="noStrike" kern="0" cap="none" spc="-10" normalizeH="0" baseline="0" noProof="0" dirty="0">
                <a:ln>
                  <a:noFill/>
                </a:ln>
                <a:solidFill>
                  <a:srgbClr val="000000"/>
                </a:solidFill>
                <a:effectLst/>
                <a:uLnTx/>
                <a:uFillTx/>
                <a:latin typeface="Arial"/>
                <a:ea typeface="+mj-ea"/>
                <a:cs typeface="Arial"/>
              </a:rPr>
              <a:t>Agreement</a:t>
            </a:r>
          </a:p>
        </p:txBody>
      </p:sp>
      <p:sp>
        <p:nvSpPr>
          <p:cNvPr id="9" name="TextBox 8">
            <a:extLst>
              <a:ext uri="{FF2B5EF4-FFF2-40B4-BE49-F238E27FC236}">
                <a16:creationId xmlns:a16="http://schemas.microsoft.com/office/drawing/2014/main" id="{322EB52A-7786-A395-8DE1-C16F0FCE0E99}"/>
              </a:ext>
            </a:extLst>
          </p:cNvPr>
          <p:cNvSpPr txBox="1"/>
          <p:nvPr/>
        </p:nvSpPr>
        <p:spPr>
          <a:xfrm>
            <a:off x="257628" y="725677"/>
            <a:ext cx="11657564" cy="6001643"/>
          </a:xfrm>
          <a:prstGeom prst="rect">
            <a:avLst/>
          </a:prstGeom>
          <a:noFill/>
        </p:spPr>
        <p:txBody>
          <a:bodyPr wrap="square" rtlCol="0">
            <a:spAutoFit/>
          </a:bodyPr>
          <a:lstStyle/>
          <a:p>
            <a:r>
              <a:rPr lang="en-GB" sz="1150" dirty="0">
                <a:latin typeface="Arial" panose="020B0604020202020204" pitchFamily="34" charset="0"/>
                <a:cs typeface="Arial" panose="020B0604020202020204" pitchFamily="34" charset="0"/>
              </a:rPr>
              <a:t>We, the collective leaders of Nottingham and Nottinghamshire ICS, have agreed to establish a ‘Partnership Agreement’ to demonstrate our commitment to work effectively together for the benefit of all our communities and residents.</a:t>
            </a:r>
          </a:p>
          <a:p>
            <a:endParaRPr lang="en-GB" sz="1150" dirty="0">
              <a:latin typeface="Arial" panose="020B0604020202020204" pitchFamily="34" charset="0"/>
              <a:cs typeface="Arial" panose="020B0604020202020204" pitchFamily="34" charset="0"/>
            </a:endParaRPr>
          </a:p>
          <a:p>
            <a:r>
              <a:rPr lang="en-GB" sz="1150" dirty="0">
                <a:latin typeface="Arial" panose="020B0604020202020204" pitchFamily="34" charset="0"/>
                <a:cs typeface="Arial" panose="020B0604020202020204" pitchFamily="34" charset="0"/>
              </a:rPr>
              <a:t>Our priority is to support, care for and be compassionate to local people.  The role of our ICS is to enable health and care professionals, local authority colleagues, those that work in the voluntary, community and social enterprise (VCSE) sector and in social care to collaborate.  This means working across organisational boundaries to maximise the use of our energies and resources.  It also means taking decisions as close to our population as possible and working together to listen to each other and implement joint plans.  </a:t>
            </a:r>
          </a:p>
          <a:p>
            <a:endParaRPr lang="en-GB" sz="1150" dirty="0">
              <a:latin typeface="Arial" panose="020B0604020202020204" pitchFamily="34" charset="0"/>
              <a:cs typeface="Arial" panose="020B0604020202020204" pitchFamily="34" charset="0"/>
            </a:endParaRPr>
          </a:p>
          <a:p>
            <a:r>
              <a:rPr lang="en-GB" sz="1150" dirty="0">
                <a:latin typeface="Arial" panose="020B0604020202020204" pitchFamily="34" charset="0"/>
                <a:cs typeface="Arial" panose="020B0604020202020204" pitchFamily="34" charset="0"/>
              </a:rPr>
              <a:t>We do not underestimate the challenges ahead as our ICS looks to implement our shared Integrated Care Strategy but through our Partnership Agreement we commit to work together with the shared purpose of:</a:t>
            </a:r>
          </a:p>
          <a:p>
            <a:pPr marR="0" lvl="0" algn="ctr" defTabSz="914400" eaLnBrk="1" fontAlgn="auto" latinLnBrk="0" hangingPunct="1">
              <a:lnSpc>
                <a:spcPct val="100000"/>
              </a:lnSpc>
              <a:spcBef>
                <a:spcPts val="1055"/>
              </a:spcBef>
              <a:spcAft>
                <a:spcPts val="0"/>
              </a:spcAft>
              <a:buClrTx/>
              <a:buSzTx/>
              <a:buFontTx/>
              <a:buNone/>
              <a:tabLst/>
              <a:defRPr/>
            </a:pPr>
            <a:r>
              <a:rPr kumimoji="0" lang="en-GB" sz="1150" b="1" i="1" u="none" strike="noStrike" kern="0" cap="none" spc="-5" normalizeH="0" baseline="0" noProof="0" dirty="0">
                <a:ln>
                  <a:noFill/>
                </a:ln>
                <a:solidFill>
                  <a:srgbClr val="00AF50"/>
                </a:solidFill>
                <a:effectLst/>
                <a:uLnTx/>
                <a:uFillTx/>
                <a:latin typeface="Arial"/>
                <a:ea typeface="+mn-ea"/>
                <a:cs typeface="Arial"/>
              </a:rPr>
              <a:t>“Every person enjoying their </a:t>
            </a:r>
            <a:r>
              <a:rPr kumimoji="0" lang="en-GB" sz="1150" b="1" i="1" u="none" strike="noStrike" kern="0" cap="none" spc="0" normalizeH="0" baseline="0" noProof="0" dirty="0">
                <a:ln>
                  <a:noFill/>
                </a:ln>
                <a:solidFill>
                  <a:srgbClr val="00AF50"/>
                </a:solidFill>
                <a:effectLst/>
                <a:uLnTx/>
                <a:uFillTx/>
                <a:latin typeface="Arial"/>
                <a:ea typeface="+mn-ea"/>
                <a:cs typeface="Arial"/>
              </a:rPr>
              <a:t>best </a:t>
            </a:r>
            <a:r>
              <a:rPr kumimoji="0" lang="en-GB" sz="1150" b="1" i="1" u="none" strike="noStrike" kern="0" cap="none" spc="-5" normalizeH="0" baseline="0" noProof="0" dirty="0">
                <a:ln>
                  <a:noFill/>
                </a:ln>
                <a:solidFill>
                  <a:srgbClr val="00AF50"/>
                </a:solidFill>
                <a:effectLst/>
                <a:uLnTx/>
                <a:uFillTx/>
                <a:latin typeface="Arial"/>
                <a:ea typeface="+mn-ea"/>
                <a:cs typeface="Arial"/>
              </a:rPr>
              <a:t>possible </a:t>
            </a:r>
            <a:r>
              <a:rPr kumimoji="0" lang="en-GB" sz="1150" b="1" i="1" u="none" strike="noStrike" kern="0" cap="none" spc="0" normalizeH="0" baseline="0" noProof="0" dirty="0">
                <a:ln>
                  <a:noFill/>
                </a:ln>
                <a:solidFill>
                  <a:srgbClr val="00AF50"/>
                </a:solidFill>
                <a:effectLst/>
                <a:uLnTx/>
                <a:uFillTx/>
                <a:latin typeface="Arial"/>
                <a:ea typeface="+mn-ea"/>
                <a:cs typeface="Arial"/>
              </a:rPr>
              <a:t>health and</a:t>
            </a:r>
            <a:r>
              <a:rPr kumimoji="0" lang="en-GB" sz="1150" b="1" i="1" u="none" strike="noStrike" kern="0" cap="none" spc="15" normalizeH="0" baseline="0" noProof="0" dirty="0">
                <a:ln>
                  <a:noFill/>
                </a:ln>
                <a:solidFill>
                  <a:srgbClr val="00AF50"/>
                </a:solidFill>
                <a:effectLst/>
                <a:uLnTx/>
                <a:uFillTx/>
                <a:latin typeface="Arial"/>
                <a:ea typeface="+mn-ea"/>
                <a:cs typeface="Arial"/>
              </a:rPr>
              <a:t> </a:t>
            </a:r>
            <a:r>
              <a:rPr kumimoji="0" lang="en-GB" sz="1150" b="1" i="1" u="none" strike="noStrike" kern="0" cap="none" spc="-5" normalizeH="0" baseline="0" noProof="0" dirty="0">
                <a:ln>
                  <a:noFill/>
                </a:ln>
                <a:solidFill>
                  <a:srgbClr val="00AF50"/>
                </a:solidFill>
                <a:effectLst/>
                <a:uLnTx/>
                <a:uFillTx/>
                <a:latin typeface="Arial"/>
                <a:ea typeface="+mn-ea"/>
                <a:cs typeface="Arial"/>
              </a:rPr>
              <a:t>wellbeing”</a:t>
            </a:r>
          </a:p>
          <a:p>
            <a:pPr marR="0" lvl="0" defTabSz="914400" eaLnBrk="1" fontAlgn="auto" latinLnBrk="0" hangingPunct="1">
              <a:lnSpc>
                <a:spcPct val="100000"/>
              </a:lnSpc>
              <a:spcBef>
                <a:spcPts val="1055"/>
              </a:spcBef>
              <a:spcAft>
                <a:spcPts val="0"/>
              </a:spcAft>
              <a:buClrTx/>
              <a:buSzTx/>
              <a:buFontTx/>
              <a:buNone/>
              <a:tabLst/>
              <a:defRPr/>
            </a:pPr>
            <a:r>
              <a:rPr kumimoji="0" lang="en-GB" sz="1150" u="none" strike="noStrike" kern="0" cap="none" spc="-5" normalizeH="0" baseline="0" dirty="0">
                <a:ln>
                  <a:noFill/>
                </a:ln>
                <a:effectLst/>
                <a:uLnTx/>
                <a:uFillTx/>
                <a:latin typeface="Arial"/>
                <a:ea typeface="+mn-ea"/>
                <a:cs typeface="Arial"/>
              </a:rPr>
              <a:t>This will require us to think as widely as possible – </a:t>
            </a:r>
            <a:r>
              <a:rPr lang="en-GB" sz="1150" kern="0" spc="-5" dirty="0">
                <a:latin typeface="Arial"/>
                <a:cs typeface="Arial"/>
              </a:rPr>
              <a:t>considering all</a:t>
            </a:r>
            <a:r>
              <a:rPr kumimoji="0" lang="en-GB" sz="1150" u="none" strike="noStrike" kern="0" cap="none" spc="-5" normalizeH="0" baseline="0" dirty="0">
                <a:ln>
                  <a:noFill/>
                </a:ln>
                <a:effectLst/>
                <a:uLnTx/>
                <a:uFillTx/>
                <a:latin typeface="Arial"/>
                <a:ea typeface="+mn-ea"/>
                <a:cs typeface="Arial"/>
              </a:rPr>
              <a:t> the factors which make a difference to health such as housing, education, employment and much more.  </a:t>
            </a:r>
            <a:endParaRPr kumimoji="0" lang="en-GB" sz="1150" u="none" strike="noStrike" kern="0" cap="none" spc="-5" normalizeH="0" baseline="0" noProof="0" dirty="0">
              <a:ln>
                <a:noFill/>
              </a:ln>
              <a:effectLst/>
              <a:uLnTx/>
              <a:uFillTx/>
              <a:latin typeface="Arial"/>
              <a:ea typeface="+mn-ea"/>
              <a:cs typeface="Arial"/>
            </a:endParaRPr>
          </a:p>
          <a:p>
            <a:pPr marR="0" lvl="0" defTabSz="914400" eaLnBrk="1" fontAlgn="auto" latinLnBrk="0" hangingPunct="1">
              <a:lnSpc>
                <a:spcPct val="100000"/>
              </a:lnSpc>
              <a:spcBef>
                <a:spcPts val="1090"/>
              </a:spcBef>
              <a:spcAft>
                <a:spcPts val="0"/>
              </a:spcAft>
              <a:buClrTx/>
              <a:buSzTx/>
              <a:buFontTx/>
              <a:buNone/>
              <a:tabLst/>
              <a:defRPr/>
            </a:pPr>
            <a:r>
              <a:rPr kumimoji="0" lang="en-GB" sz="1150" b="0" i="0" u="none" strike="noStrike" kern="0" cap="none" spc="15" normalizeH="0" baseline="0" noProof="0" dirty="0">
                <a:ln>
                  <a:noFill/>
                </a:ln>
                <a:solidFill>
                  <a:prstClr val="black"/>
                </a:solidFill>
                <a:effectLst/>
                <a:uLnTx/>
                <a:uFillTx/>
                <a:latin typeface="Arial"/>
                <a:ea typeface="+mn-ea"/>
                <a:cs typeface="Arial"/>
              </a:rPr>
              <a:t>We </a:t>
            </a:r>
            <a:r>
              <a:rPr kumimoji="0" lang="en-GB" sz="1150" b="0" i="0" u="none" strike="noStrike" kern="0" cap="none" spc="-10" normalizeH="0" baseline="0" noProof="0" dirty="0">
                <a:ln>
                  <a:noFill/>
                </a:ln>
                <a:solidFill>
                  <a:prstClr val="black"/>
                </a:solidFill>
                <a:effectLst/>
                <a:uLnTx/>
                <a:uFillTx/>
                <a:latin typeface="Arial"/>
                <a:ea typeface="+mn-ea"/>
                <a:cs typeface="Arial"/>
              </a:rPr>
              <a:t>have </a:t>
            </a:r>
            <a:r>
              <a:rPr kumimoji="0" lang="en-GB" sz="1150" b="0" i="0" u="none" strike="noStrike" kern="0" cap="none" spc="-5" normalizeH="0" baseline="0" noProof="0" dirty="0">
                <a:ln>
                  <a:noFill/>
                </a:ln>
                <a:solidFill>
                  <a:prstClr val="black"/>
                </a:solidFill>
                <a:effectLst/>
                <a:uLnTx/>
                <a:uFillTx/>
                <a:latin typeface="Arial"/>
                <a:ea typeface="+mn-ea"/>
                <a:cs typeface="Arial"/>
              </a:rPr>
              <a:t>agreed </a:t>
            </a:r>
            <a:r>
              <a:rPr kumimoji="0" lang="en-GB" sz="1150" b="0" i="0" u="none" strike="noStrike" kern="0" cap="none" spc="0" normalizeH="0" baseline="0" noProof="0" dirty="0">
                <a:ln>
                  <a:noFill/>
                </a:ln>
                <a:solidFill>
                  <a:prstClr val="black"/>
                </a:solidFill>
                <a:effectLst/>
                <a:uLnTx/>
                <a:uFillTx/>
                <a:latin typeface="Arial"/>
                <a:ea typeface="+mn-ea"/>
                <a:cs typeface="Arial"/>
              </a:rPr>
              <a:t>three main </a:t>
            </a:r>
            <a:r>
              <a:rPr kumimoji="0" lang="en-GB" sz="1150" b="0" i="0" u="none" strike="noStrike" kern="0" cap="none" spc="-5" normalizeH="0" baseline="0" noProof="0" dirty="0">
                <a:ln>
                  <a:noFill/>
                </a:ln>
                <a:solidFill>
                  <a:prstClr val="black"/>
                </a:solidFill>
                <a:effectLst/>
                <a:uLnTx/>
                <a:uFillTx/>
                <a:latin typeface="Arial"/>
                <a:ea typeface="+mn-ea"/>
                <a:cs typeface="Arial"/>
              </a:rPr>
              <a:t>principles and confirmed four aims within our Integrated Care Strategy that </a:t>
            </a:r>
            <a:r>
              <a:rPr kumimoji="0" lang="en-GB" sz="1150" b="0" i="0" u="none" strike="noStrike" kern="0" cap="none" spc="-10" normalizeH="0" baseline="0" noProof="0" dirty="0">
                <a:ln>
                  <a:noFill/>
                </a:ln>
                <a:solidFill>
                  <a:prstClr val="black"/>
                </a:solidFill>
                <a:effectLst/>
                <a:uLnTx/>
                <a:uFillTx/>
                <a:latin typeface="Arial"/>
                <a:ea typeface="+mn-ea"/>
                <a:cs typeface="Arial"/>
              </a:rPr>
              <a:t>will </a:t>
            </a:r>
            <a:r>
              <a:rPr kumimoji="0" lang="en-GB" sz="1150" b="0" i="0" u="none" strike="noStrike" kern="0" cap="none" spc="-5" normalizeH="0" baseline="0" noProof="0" dirty="0">
                <a:ln>
                  <a:noFill/>
                </a:ln>
                <a:solidFill>
                  <a:prstClr val="black"/>
                </a:solidFill>
                <a:effectLst/>
                <a:uLnTx/>
                <a:uFillTx/>
                <a:latin typeface="Arial"/>
                <a:ea typeface="+mn-ea"/>
                <a:cs typeface="Arial"/>
              </a:rPr>
              <a:t>guide </a:t>
            </a:r>
            <a:r>
              <a:rPr kumimoji="0" lang="en-GB" sz="1150" b="0" i="0" u="none" strike="noStrike" kern="0" cap="none" spc="0" normalizeH="0" baseline="0" noProof="0" dirty="0">
                <a:ln>
                  <a:noFill/>
                </a:ln>
                <a:solidFill>
                  <a:prstClr val="black"/>
                </a:solidFill>
                <a:effectLst/>
                <a:uLnTx/>
                <a:uFillTx/>
                <a:latin typeface="Arial"/>
                <a:ea typeface="+mn-ea"/>
                <a:cs typeface="Arial"/>
              </a:rPr>
              <a:t>our </a:t>
            </a:r>
            <a:r>
              <a:rPr kumimoji="0" lang="en-GB" sz="1150" b="0" i="0" u="none" strike="noStrike" kern="0" cap="none" spc="-5" normalizeH="0" baseline="0" noProof="0" dirty="0">
                <a:ln>
                  <a:noFill/>
                </a:ln>
                <a:solidFill>
                  <a:prstClr val="black"/>
                </a:solidFill>
                <a:effectLst/>
                <a:uLnTx/>
                <a:uFillTx/>
                <a:latin typeface="Arial"/>
                <a:ea typeface="+mn-ea"/>
                <a:cs typeface="Arial"/>
              </a:rPr>
              <a:t>ways </a:t>
            </a:r>
            <a:r>
              <a:rPr kumimoji="0" lang="en-GB" sz="1150" b="0" i="0" u="none" strike="noStrike" kern="0" cap="none" spc="0" normalizeH="0" baseline="0" noProof="0" dirty="0">
                <a:ln>
                  <a:noFill/>
                </a:ln>
                <a:solidFill>
                  <a:prstClr val="black"/>
                </a:solidFill>
                <a:effectLst/>
                <a:uLnTx/>
                <a:uFillTx/>
                <a:latin typeface="Arial"/>
                <a:ea typeface="+mn-ea"/>
                <a:cs typeface="Arial"/>
              </a:rPr>
              <a:t>of working</a:t>
            </a:r>
            <a:r>
              <a:rPr kumimoji="0" lang="en-GB" sz="1150" b="0" i="0" u="none" strike="noStrike" kern="0" cap="none" spc="15" normalizeH="0" baseline="0" noProof="0" dirty="0">
                <a:ln>
                  <a:noFill/>
                </a:ln>
                <a:solidFill>
                  <a:prstClr val="black"/>
                </a:solidFill>
                <a:effectLst/>
                <a:uLnTx/>
                <a:uFillTx/>
                <a:latin typeface="Arial"/>
                <a:ea typeface="+mn-ea"/>
                <a:cs typeface="Arial"/>
              </a:rPr>
              <a:t> </a:t>
            </a:r>
            <a:r>
              <a:rPr kumimoji="0" lang="en-GB" sz="1150" b="0" i="0" u="none" strike="noStrike" kern="0" cap="none" spc="-5" normalizeH="0" baseline="0" noProof="0" dirty="0">
                <a:ln>
                  <a:noFill/>
                </a:ln>
                <a:solidFill>
                  <a:prstClr val="black"/>
                </a:solidFill>
                <a:effectLst/>
                <a:uLnTx/>
                <a:uFillTx/>
                <a:latin typeface="Arial"/>
                <a:ea typeface="+mn-ea"/>
                <a:cs typeface="Arial"/>
              </a:rPr>
              <a:t>together:</a:t>
            </a:r>
          </a:p>
          <a:p>
            <a:pPr marR="0" lvl="0" defTabSz="914400" eaLnBrk="1" fontAlgn="auto" latinLnBrk="0" hangingPunct="1">
              <a:lnSpc>
                <a:spcPct val="100000"/>
              </a:lnSpc>
              <a:spcBef>
                <a:spcPts val="30"/>
              </a:spcBef>
              <a:spcAft>
                <a:spcPts val="0"/>
              </a:spcAft>
              <a:buClrTx/>
              <a:buSzTx/>
              <a:buFontTx/>
              <a:buNone/>
              <a:tabLst/>
              <a:defRPr/>
            </a:pPr>
            <a:endParaRPr kumimoji="0" lang="en-GB" sz="1150" b="0" i="0" u="none" strike="noStrike" kern="0" cap="none" spc="0" normalizeH="0" baseline="0" noProof="0" dirty="0">
              <a:ln>
                <a:noFill/>
              </a:ln>
              <a:solidFill>
                <a:prstClr val="black"/>
              </a:solidFill>
              <a:effectLst/>
              <a:uLnTx/>
              <a:uFillTx/>
              <a:latin typeface="Arial"/>
              <a:ea typeface="+mn-ea"/>
              <a:cs typeface="Arial"/>
            </a:endParaRPr>
          </a:p>
          <a:p>
            <a:pPr marL="1614487" marR="0" lvl="0" defTabSz="914400" eaLnBrk="1" fontAlgn="auto" latinLnBrk="0" hangingPunct="1">
              <a:lnSpc>
                <a:spcPct val="100000"/>
              </a:lnSpc>
              <a:spcBef>
                <a:spcPts val="0"/>
              </a:spcBef>
              <a:spcAft>
                <a:spcPts val="0"/>
              </a:spcAft>
              <a:buClrTx/>
              <a:buSzTx/>
              <a:tabLst>
                <a:tab pos="1017269" algn="l"/>
                <a:tab pos="1017905" algn="l"/>
              </a:tabLst>
              <a:defRPr/>
            </a:pPr>
            <a:r>
              <a:rPr kumimoji="0" lang="en-GB" sz="1150" u="sng" strike="noStrike" kern="0" cap="none" spc="15" normalizeH="0" baseline="0" noProof="0" dirty="0">
                <a:ln>
                  <a:noFill/>
                </a:ln>
                <a:solidFill>
                  <a:prstClr val="black"/>
                </a:solidFill>
                <a:effectLst/>
                <a:uLnTx/>
                <a:uFillTx/>
                <a:latin typeface="Arial"/>
                <a:ea typeface="+mn-ea"/>
                <a:cs typeface="Arial"/>
              </a:rPr>
              <a:t>Principles</a:t>
            </a:r>
          </a:p>
          <a:p>
            <a:pPr marL="1790700" marR="0" lvl="0" indent="-176213" defTabSz="914400" eaLnBrk="1" fontAlgn="auto" latinLnBrk="0" hangingPunct="1">
              <a:lnSpc>
                <a:spcPct val="100000"/>
              </a:lnSpc>
              <a:spcBef>
                <a:spcPts val="0"/>
              </a:spcBef>
              <a:spcAft>
                <a:spcPts val="0"/>
              </a:spcAft>
              <a:buClrTx/>
              <a:buSzTx/>
              <a:buFont typeface="Symbol"/>
              <a:buChar char=""/>
              <a:tabLst>
                <a:tab pos="1017269" algn="l"/>
                <a:tab pos="1017905" algn="l"/>
              </a:tabLst>
              <a:defRPr/>
            </a:pPr>
            <a:r>
              <a:rPr kumimoji="0" lang="en-GB" sz="1150" b="1" i="0" u="none" strike="noStrike" kern="0" cap="none" spc="15" normalizeH="0" baseline="0" noProof="0" dirty="0">
                <a:ln>
                  <a:noFill/>
                </a:ln>
                <a:solidFill>
                  <a:prstClr val="black"/>
                </a:solidFill>
                <a:effectLst/>
                <a:uLnTx/>
                <a:uFillTx/>
                <a:latin typeface="Arial"/>
                <a:ea typeface="+mn-ea"/>
                <a:cs typeface="Arial"/>
              </a:rPr>
              <a:t>Prevention</a:t>
            </a:r>
            <a:r>
              <a:rPr kumimoji="0" lang="en-GB" sz="1150" b="0" i="0" u="none" strike="noStrike" kern="0" cap="none" spc="15" normalizeH="0" baseline="0" noProof="0" dirty="0">
                <a:ln>
                  <a:noFill/>
                </a:ln>
                <a:solidFill>
                  <a:prstClr val="black"/>
                </a:solidFill>
                <a:effectLst/>
                <a:uLnTx/>
                <a:uFillTx/>
                <a:latin typeface="Arial"/>
                <a:ea typeface="+mn-ea"/>
                <a:cs typeface="Arial"/>
              </a:rPr>
              <a:t> is better than cure</a:t>
            </a:r>
            <a:r>
              <a:rPr kumimoji="0" lang="en-GB" sz="1150" b="0" i="0" u="none" strike="noStrike" kern="0" cap="none" spc="0" normalizeH="0" baseline="0" noProof="0" dirty="0">
                <a:ln>
                  <a:noFill/>
                </a:ln>
                <a:solidFill>
                  <a:prstClr val="black"/>
                </a:solidFill>
                <a:effectLst/>
                <a:uLnTx/>
                <a:uFillTx/>
                <a:latin typeface="Arial"/>
                <a:ea typeface="+mn-ea"/>
                <a:cs typeface="Arial"/>
              </a:rPr>
              <a:t>;			</a:t>
            </a:r>
          </a:p>
          <a:p>
            <a:pPr marL="1790700" indent="-176213">
              <a:spcBef>
                <a:spcPts val="25"/>
              </a:spcBef>
              <a:buFont typeface="Symbol"/>
              <a:buChar char=""/>
              <a:tabLst>
                <a:tab pos="1017269" algn="l"/>
                <a:tab pos="1017905" algn="l"/>
              </a:tabLst>
              <a:defRPr/>
            </a:pPr>
            <a:r>
              <a:rPr kumimoji="0" lang="en-GB" sz="1150" b="1" i="0" u="none" strike="noStrike" kern="0" cap="none" spc="15" normalizeH="0" baseline="0" noProof="0" dirty="0">
                <a:ln>
                  <a:noFill/>
                </a:ln>
                <a:solidFill>
                  <a:prstClr val="black"/>
                </a:solidFill>
                <a:effectLst/>
                <a:uLnTx/>
                <a:uFillTx/>
                <a:latin typeface="Arial"/>
                <a:ea typeface="+mn-ea"/>
                <a:cs typeface="Arial"/>
              </a:rPr>
              <a:t>Equity</a:t>
            </a:r>
            <a:r>
              <a:rPr kumimoji="0" lang="en-GB" sz="1150" b="0" i="0" u="none" strike="noStrike" kern="0" cap="none" spc="15" normalizeH="0" baseline="0" noProof="0" dirty="0">
                <a:ln>
                  <a:noFill/>
                </a:ln>
                <a:solidFill>
                  <a:prstClr val="black"/>
                </a:solidFill>
                <a:effectLst/>
                <a:uLnTx/>
                <a:uFillTx/>
                <a:latin typeface="Arial"/>
                <a:ea typeface="+mn-ea"/>
                <a:cs typeface="Arial"/>
              </a:rPr>
              <a:t> in everything</a:t>
            </a:r>
            <a:r>
              <a:rPr kumimoji="0" lang="en-GB" sz="1150" b="0" i="0" u="none" strike="noStrike" kern="0" cap="none" spc="-5" normalizeH="0" baseline="0" noProof="0" dirty="0">
                <a:ln>
                  <a:noFill/>
                </a:ln>
                <a:solidFill>
                  <a:prstClr val="black"/>
                </a:solidFill>
                <a:effectLst/>
                <a:uLnTx/>
                <a:uFillTx/>
                <a:latin typeface="Arial"/>
                <a:ea typeface="+mn-ea"/>
                <a:cs typeface="Arial"/>
              </a:rPr>
              <a:t>;				</a:t>
            </a:r>
          </a:p>
          <a:p>
            <a:pPr marL="1790700" indent="-176213">
              <a:spcBef>
                <a:spcPts val="25"/>
              </a:spcBef>
              <a:buFont typeface="Symbol"/>
              <a:buChar char=""/>
              <a:tabLst>
                <a:tab pos="1017269" algn="l"/>
                <a:tab pos="1017905" algn="l"/>
              </a:tabLst>
              <a:defRPr/>
            </a:pPr>
            <a:r>
              <a:rPr kumimoji="0" lang="en-GB" sz="1150" b="1" i="0" u="none" strike="noStrike" kern="0" cap="none" spc="15" normalizeH="0" baseline="0" noProof="0" dirty="0">
                <a:ln>
                  <a:noFill/>
                </a:ln>
                <a:solidFill>
                  <a:prstClr val="black"/>
                </a:solidFill>
                <a:effectLst/>
                <a:uLnTx/>
                <a:uFillTx/>
                <a:latin typeface="Arial"/>
                <a:ea typeface="+mn-ea"/>
                <a:cs typeface="Arial"/>
              </a:rPr>
              <a:t>Integration</a:t>
            </a:r>
            <a:r>
              <a:rPr kumimoji="0" lang="en-GB" sz="1150" b="0" i="0" u="none" strike="noStrike" kern="0" cap="none" spc="15" normalizeH="0" baseline="0" noProof="0" dirty="0">
                <a:ln>
                  <a:noFill/>
                </a:ln>
                <a:solidFill>
                  <a:prstClr val="black"/>
                </a:solidFill>
                <a:effectLst/>
                <a:uLnTx/>
                <a:uFillTx/>
                <a:latin typeface="Arial"/>
                <a:ea typeface="+mn-ea"/>
                <a:cs typeface="Arial"/>
              </a:rPr>
              <a:t> by default</a:t>
            </a:r>
            <a:r>
              <a:rPr kumimoji="0" lang="en-GB" sz="1150" b="0" i="0" u="none" strike="noStrike" kern="0" cap="none" spc="-5" normalizeH="0" baseline="0" noProof="0" dirty="0">
                <a:ln>
                  <a:noFill/>
                </a:ln>
                <a:solidFill>
                  <a:prstClr val="black"/>
                </a:solidFill>
                <a:effectLst/>
                <a:uLnTx/>
                <a:uFillTx/>
                <a:latin typeface="Arial"/>
                <a:ea typeface="+mn-ea"/>
                <a:cs typeface="Arial"/>
              </a:rPr>
              <a:t>.</a:t>
            </a:r>
          </a:p>
          <a:p>
            <a:pPr marL="1614487">
              <a:spcBef>
                <a:spcPts val="25"/>
              </a:spcBef>
              <a:tabLst>
                <a:tab pos="1017269" algn="l"/>
                <a:tab pos="1017905" algn="l"/>
              </a:tabLst>
              <a:defRPr/>
            </a:pPr>
            <a:endParaRPr lang="en-GB" sz="1150" kern="0" spc="-5" dirty="0">
              <a:solidFill>
                <a:prstClr val="black"/>
              </a:solidFill>
              <a:latin typeface="Arial"/>
              <a:cs typeface="Arial"/>
            </a:endParaRPr>
          </a:p>
          <a:p>
            <a:pPr indent="1588">
              <a:spcBef>
                <a:spcPts val="25"/>
              </a:spcBef>
              <a:tabLst>
                <a:tab pos="1017269" algn="l"/>
                <a:tab pos="1017905" algn="l"/>
              </a:tabLst>
              <a:defRPr/>
            </a:pPr>
            <a:r>
              <a:rPr lang="en-GB" sz="1150" kern="0" spc="-5" dirty="0">
                <a:solidFill>
                  <a:prstClr val="black"/>
                </a:solidFill>
                <a:latin typeface="Arial"/>
                <a:cs typeface="Arial"/>
              </a:rPr>
              <a:t>These principles will be underpinned by the following core values:</a:t>
            </a:r>
          </a:p>
          <a:p>
            <a:pPr marL="171450" indent="-171450">
              <a:spcBef>
                <a:spcPts val="25"/>
              </a:spcBef>
              <a:buFont typeface="Arial" panose="020B0604020202020204" pitchFamily="34" charset="0"/>
              <a:buChar char="•"/>
              <a:tabLst>
                <a:tab pos="1017269" algn="l"/>
                <a:tab pos="1017905" algn="l"/>
              </a:tabLst>
              <a:defRPr/>
            </a:pPr>
            <a:endParaRPr lang="en-GB" sz="1150" kern="0" spc="-5" dirty="0">
              <a:solidFill>
                <a:prstClr val="black"/>
              </a:solidFill>
              <a:latin typeface="Arial"/>
              <a:cs typeface="Arial"/>
            </a:endParaRPr>
          </a:p>
          <a:p>
            <a:pPr marL="628650" lvl="1" indent="-171450">
              <a:spcBef>
                <a:spcPts val="25"/>
              </a:spcBef>
              <a:buFont typeface="Arial" panose="020B0604020202020204" pitchFamily="34" charset="0"/>
              <a:buChar char="•"/>
              <a:tabLst>
                <a:tab pos="1017269" algn="l"/>
                <a:tab pos="1017905" algn="l"/>
              </a:tabLst>
              <a:defRPr/>
            </a:pPr>
            <a:r>
              <a:rPr lang="en-GB" sz="1150" kern="0" spc="-5" dirty="0">
                <a:solidFill>
                  <a:prstClr val="black"/>
                </a:solidFill>
                <a:latin typeface="Arial"/>
                <a:cs typeface="Arial"/>
              </a:rPr>
              <a:t>We will be open and honest with each other;</a:t>
            </a:r>
          </a:p>
          <a:p>
            <a:pPr marL="628650" lvl="1" indent="-171450">
              <a:spcBef>
                <a:spcPts val="25"/>
              </a:spcBef>
              <a:buFont typeface="Arial" panose="020B0604020202020204" pitchFamily="34" charset="0"/>
              <a:buChar char="•"/>
              <a:tabLst>
                <a:tab pos="1017269" algn="l"/>
                <a:tab pos="1017905" algn="l"/>
              </a:tabLst>
              <a:defRPr/>
            </a:pPr>
            <a:r>
              <a:rPr lang="en-GB" sz="1150" kern="0" spc="-5" dirty="0">
                <a:solidFill>
                  <a:prstClr val="black"/>
                </a:solidFill>
                <a:latin typeface="Arial"/>
                <a:cs typeface="Arial"/>
              </a:rPr>
              <a:t>We will be respectful in working together;</a:t>
            </a:r>
          </a:p>
          <a:p>
            <a:pPr marL="628650" lvl="1" indent="-171450">
              <a:spcBef>
                <a:spcPts val="25"/>
              </a:spcBef>
              <a:buFont typeface="Arial" panose="020B0604020202020204" pitchFamily="34" charset="0"/>
              <a:buChar char="•"/>
              <a:tabLst>
                <a:tab pos="1017269" algn="l"/>
                <a:tab pos="1017905" algn="l"/>
              </a:tabLst>
              <a:defRPr/>
            </a:pPr>
            <a:r>
              <a:rPr lang="en-GB" sz="1150" kern="0" spc="-5" dirty="0">
                <a:solidFill>
                  <a:prstClr val="black"/>
                </a:solidFill>
                <a:latin typeface="Arial"/>
                <a:cs typeface="Arial"/>
              </a:rPr>
              <a:t>We will be accountable, doing what we say we will do and following through on agreed actions;</a:t>
            </a:r>
          </a:p>
          <a:p>
            <a:pPr marL="628650" lvl="1" indent="-171450">
              <a:spcBef>
                <a:spcPts val="25"/>
              </a:spcBef>
              <a:buFont typeface="Arial" panose="020B0604020202020204" pitchFamily="34" charset="0"/>
              <a:buChar char="•"/>
              <a:tabLst>
                <a:tab pos="1017269" algn="l"/>
                <a:tab pos="1017905" algn="l"/>
              </a:tabLst>
              <a:defRPr/>
            </a:pPr>
            <a:r>
              <a:rPr lang="en-GB" sz="1150" kern="0" spc="-5" dirty="0">
                <a:solidFill>
                  <a:prstClr val="black"/>
                </a:solidFill>
                <a:latin typeface="Arial"/>
                <a:cs typeface="Arial"/>
              </a:rPr>
              <a:t>We will challenge each other if we fall short of upholding these principles and aims.  </a:t>
            </a:r>
          </a:p>
          <a:p>
            <a:pPr marL="628650" lvl="1" indent="-171450">
              <a:spcBef>
                <a:spcPts val="25"/>
              </a:spcBef>
              <a:buFont typeface="Arial" panose="020B0604020202020204" pitchFamily="34" charset="0"/>
              <a:buChar char="•"/>
              <a:tabLst>
                <a:tab pos="1017269" algn="l"/>
                <a:tab pos="1017905" algn="l"/>
              </a:tabLst>
              <a:defRPr/>
            </a:pPr>
            <a:endParaRPr lang="en-GB" sz="1150" kern="0" spc="-5" dirty="0">
              <a:solidFill>
                <a:prstClr val="black"/>
              </a:solidFill>
              <a:latin typeface="Arial"/>
              <a:cs typeface="Arial"/>
            </a:endParaRPr>
          </a:p>
          <a:p>
            <a:pPr>
              <a:spcBef>
                <a:spcPts val="25"/>
              </a:spcBef>
              <a:tabLst>
                <a:tab pos="1017269" algn="l"/>
                <a:tab pos="1017905" algn="l"/>
              </a:tabLst>
              <a:defRPr/>
            </a:pPr>
            <a:r>
              <a:rPr lang="en-GB" sz="1150" kern="0" spc="-5" dirty="0">
                <a:solidFill>
                  <a:prstClr val="black"/>
                </a:solidFill>
                <a:latin typeface="Arial"/>
                <a:cs typeface="Arial"/>
              </a:rPr>
              <a:t>Finally, we will work with, and put the needs of, our population at the heart of the ICS: All system partners are committed to consistently listening to, and collectively acting on, the experience and aspirations of local people and communities. </a:t>
            </a:r>
          </a:p>
          <a:p>
            <a:pPr marL="1790700" indent="-176213">
              <a:spcBef>
                <a:spcPts val="25"/>
              </a:spcBef>
              <a:buFont typeface="Symbol"/>
              <a:buChar char=""/>
              <a:tabLst>
                <a:tab pos="1017269" algn="l"/>
                <a:tab pos="1017905" algn="l"/>
              </a:tabLst>
              <a:defRPr/>
            </a:pPr>
            <a:endParaRPr kumimoji="0" lang="en-GB" sz="1150" b="0" i="0" u="none" strike="noStrike" kern="0" cap="none" spc="-5" normalizeH="0" baseline="0" noProof="0" dirty="0">
              <a:ln>
                <a:noFill/>
              </a:ln>
              <a:solidFill>
                <a:prstClr val="black"/>
              </a:solidFill>
              <a:effectLst/>
              <a:uLnTx/>
              <a:uFillTx/>
              <a:latin typeface="Arial"/>
              <a:ea typeface="+mn-ea"/>
              <a:cs typeface="Arial"/>
            </a:endParaRPr>
          </a:p>
          <a:p>
            <a:endParaRPr lang="en-GB" sz="1150" dirty="0">
              <a:latin typeface="Arial" panose="020B0604020202020204" pitchFamily="34" charset="0"/>
              <a:cs typeface="Arial" panose="020B0604020202020204" pitchFamily="34" charset="0"/>
            </a:endParaRPr>
          </a:p>
          <a:p>
            <a:endParaRPr lang="en-GB" sz="1150" dirty="0">
              <a:latin typeface="Arial" panose="020B0604020202020204" pitchFamily="34" charset="0"/>
              <a:cs typeface="Arial" panose="020B0604020202020204" pitchFamily="34" charset="0"/>
            </a:endParaRPr>
          </a:p>
        </p:txBody>
      </p:sp>
      <p:sp>
        <p:nvSpPr>
          <p:cNvPr id="10" name="object 13">
            <a:extLst>
              <a:ext uri="{FF2B5EF4-FFF2-40B4-BE49-F238E27FC236}">
                <a16:creationId xmlns:a16="http://schemas.microsoft.com/office/drawing/2014/main" id="{99BA42CE-11B4-9D93-8942-AB8F18B9EBDF}"/>
              </a:ext>
            </a:extLst>
          </p:cNvPr>
          <p:cNvSpPr txBox="1">
            <a:spLocks/>
          </p:cNvSpPr>
          <p:nvPr/>
        </p:nvSpPr>
        <p:spPr>
          <a:xfrm>
            <a:off x="5010797" y="3389395"/>
            <a:ext cx="6288573" cy="948337"/>
          </a:xfrm>
          <a:prstGeom prst="rect">
            <a:avLst/>
          </a:prstGeom>
        </p:spPr>
        <p:txBody>
          <a:bodyPr vert="horz" wrap="square" lIns="0" tIns="24765" rIns="0" bIns="0" rtlCol="0">
            <a:spAutoFit/>
          </a:bodyPr>
          <a:lstStyle>
            <a:lvl1pPr marL="0">
              <a:defRPr sz="12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88034">
              <a:tabLst>
                <a:tab pos="1017269" algn="l"/>
                <a:tab pos="1017905" algn="l"/>
              </a:tabLst>
            </a:pPr>
            <a:r>
              <a:rPr lang="en-GB" u="sng" kern="0" spc="15" dirty="0"/>
              <a:t>Aims</a:t>
            </a:r>
          </a:p>
          <a:p>
            <a:pPr marL="1017269" indent="-229235">
              <a:buFont typeface="Symbol"/>
              <a:buChar char=""/>
              <a:tabLst>
                <a:tab pos="1017269" algn="l"/>
                <a:tab pos="1017905" algn="l"/>
              </a:tabLst>
            </a:pPr>
            <a:r>
              <a:rPr lang="en-GB" b="1" kern="0" spc="15" dirty="0"/>
              <a:t>Improve outcomes </a:t>
            </a:r>
            <a:r>
              <a:rPr lang="en-GB" kern="0" spc="15" dirty="0"/>
              <a:t>in population health and healthcare;</a:t>
            </a:r>
          </a:p>
          <a:p>
            <a:pPr marL="1017269" indent="-229235">
              <a:buFont typeface="Symbol"/>
              <a:buChar char=""/>
              <a:tabLst>
                <a:tab pos="1017269" algn="l"/>
                <a:tab pos="1017905" algn="l"/>
              </a:tabLst>
            </a:pPr>
            <a:r>
              <a:rPr lang="en-GB" b="1" kern="0" spc="15" dirty="0"/>
              <a:t>Tackle inequalities </a:t>
            </a:r>
            <a:r>
              <a:rPr lang="en-GB" kern="0" spc="15" dirty="0"/>
              <a:t>in outcomes, experiences and access;</a:t>
            </a:r>
          </a:p>
          <a:p>
            <a:pPr marL="1017269" indent="-229235">
              <a:buFont typeface="Symbol"/>
              <a:buChar char=""/>
              <a:tabLst>
                <a:tab pos="1017269" algn="l"/>
                <a:tab pos="1017905" algn="l"/>
              </a:tabLst>
            </a:pPr>
            <a:r>
              <a:rPr lang="en-GB" kern="0" spc="15" dirty="0"/>
              <a:t>Enhance </a:t>
            </a:r>
            <a:r>
              <a:rPr lang="en-GB" b="1" kern="0" spc="15" dirty="0"/>
              <a:t>productivity and value for money</a:t>
            </a:r>
            <a:r>
              <a:rPr lang="en-GB" kern="0" spc="15" dirty="0"/>
              <a:t>;</a:t>
            </a:r>
            <a:endParaRPr lang="en-GB" b="1" kern="0" spc="15" dirty="0"/>
          </a:p>
          <a:p>
            <a:pPr marL="1017269" indent="-229235">
              <a:buFont typeface="Symbol"/>
              <a:buChar char=""/>
              <a:tabLst>
                <a:tab pos="1017269" algn="l"/>
                <a:tab pos="1017905" algn="l"/>
              </a:tabLst>
            </a:pPr>
            <a:r>
              <a:rPr lang="en-GB" kern="0" spc="15" dirty="0"/>
              <a:t>Support broader </a:t>
            </a:r>
            <a:r>
              <a:rPr lang="en-GB" b="1" kern="0" spc="15" dirty="0"/>
              <a:t>social and economic development.</a:t>
            </a:r>
            <a:endParaRPr lang="en-GB" kern="0" dirty="0"/>
          </a:p>
        </p:txBody>
      </p:sp>
      <p:sp>
        <p:nvSpPr>
          <p:cNvPr id="11" name="object 2">
            <a:extLst>
              <a:ext uri="{FF2B5EF4-FFF2-40B4-BE49-F238E27FC236}">
                <a16:creationId xmlns:a16="http://schemas.microsoft.com/office/drawing/2014/main" id="{A73C41ED-6787-41C2-E02C-677F1AED7AA5}"/>
              </a:ext>
            </a:extLst>
          </p:cNvPr>
          <p:cNvSpPr txBox="1"/>
          <p:nvPr/>
        </p:nvSpPr>
        <p:spPr>
          <a:xfrm>
            <a:off x="10258960" y="6337252"/>
            <a:ext cx="1416685" cy="193675"/>
          </a:xfrm>
          <a:prstGeom prst="rect">
            <a:avLst/>
          </a:prstGeom>
        </p:spPr>
        <p:txBody>
          <a:bodyPr vert="horz" wrap="square" lIns="0" tIns="12700" rIns="0" bIns="0" rtlCol="0">
            <a:spAutoFit/>
          </a:bodyPr>
          <a:lstStyle/>
          <a:p>
            <a:pPr marL="12700">
              <a:lnSpc>
                <a:spcPct val="100000"/>
              </a:lnSpc>
              <a:spcBef>
                <a:spcPts val="100"/>
              </a:spcBef>
            </a:pPr>
            <a:r>
              <a:rPr sz="1100" i="1" spc="-5" dirty="0">
                <a:solidFill>
                  <a:srgbClr val="00AF50"/>
                </a:solidFill>
                <a:latin typeface="Arial"/>
                <a:cs typeface="Arial"/>
              </a:rPr>
              <a:t>#TogetherWeAreNotts</a:t>
            </a:r>
            <a:endParaRPr sz="1100" dirty="0">
              <a:latin typeface="Arial"/>
              <a:cs typeface="Arial"/>
            </a:endParaRPr>
          </a:p>
        </p:txBody>
      </p:sp>
      <p:sp>
        <p:nvSpPr>
          <p:cNvPr id="12" name="object 6">
            <a:extLst>
              <a:ext uri="{FF2B5EF4-FFF2-40B4-BE49-F238E27FC236}">
                <a16:creationId xmlns:a16="http://schemas.microsoft.com/office/drawing/2014/main" id="{92973099-4DD9-258E-1D16-55F9612F6A85}"/>
              </a:ext>
            </a:extLst>
          </p:cNvPr>
          <p:cNvSpPr/>
          <p:nvPr/>
        </p:nvSpPr>
        <p:spPr>
          <a:xfrm>
            <a:off x="401294" y="6075000"/>
            <a:ext cx="1454149" cy="736130"/>
          </a:xfrm>
          <a:prstGeom prst="rect">
            <a:avLst/>
          </a:prstGeom>
          <a:blipFill>
            <a:blip r:embed="rId3"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80BA67CC-7D70-CC2D-9B73-A20F1694A229}"/>
              </a:ext>
            </a:extLst>
          </p:cNvPr>
          <p:cNvSpPr/>
          <p:nvPr/>
        </p:nvSpPr>
        <p:spPr>
          <a:xfrm>
            <a:off x="1933040" y="6075000"/>
            <a:ext cx="1374139" cy="736130"/>
          </a:xfrm>
          <a:prstGeom prst="rect">
            <a:avLst/>
          </a:prstGeom>
          <a:blipFill>
            <a:blip r:embed="rId4" cstate="print"/>
            <a:stretch>
              <a:fillRect/>
            </a:stretch>
          </a:blipFill>
        </p:spPr>
        <p:txBody>
          <a:bodyPr wrap="square" lIns="0" tIns="0" rIns="0" bIns="0" rtlCol="0"/>
          <a:lstStyle/>
          <a:p>
            <a:endParaRPr/>
          </a:p>
        </p:txBody>
      </p:sp>
      <p:sp>
        <p:nvSpPr>
          <p:cNvPr id="14" name="object 8">
            <a:extLst>
              <a:ext uri="{FF2B5EF4-FFF2-40B4-BE49-F238E27FC236}">
                <a16:creationId xmlns:a16="http://schemas.microsoft.com/office/drawing/2014/main" id="{62607F74-1E81-9728-9BDE-58CD131275FB}"/>
              </a:ext>
            </a:extLst>
          </p:cNvPr>
          <p:cNvSpPr/>
          <p:nvPr/>
        </p:nvSpPr>
        <p:spPr>
          <a:xfrm>
            <a:off x="3384777" y="6075000"/>
            <a:ext cx="1568069" cy="734428"/>
          </a:xfrm>
          <a:prstGeom prst="rect">
            <a:avLst/>
          </a:prstGeom>
          <a:blipFill>
            <a:blip r:embed="rId5" cstate="print"/>
            <a:stretch>
              <a:fillRect/>
            </a:stretch>
          </a:blipFill>
        </p:spPr>
        <p:txBody>
          <a:bodyPr wrap="square" lIns="0" tIns="0" rIns="0" bIns="0" rtlCol="0"/>
          <a:lstStyle/>
          <a:p>
            <a:endParaRPr/>
          </a:p>
        </p:txBody>
      </p:sp>
      <p:sp>
        <p:nvSpPr>
          <p:cNvPr id="15" name="object 9">
            <a:extLst>
              <a:ext uri="{FF2B5EF4-FFF2-40B4-BE49-F238E27FC236}">
                <a16:creationId xmlns:a16="http://schemas.microsoft.com/office/drawing/2014/main" id="{86353119-B810-2094-20DF-BF39AF77176D}"/>
              </a:ext>
            </a:extLst>
          </p:cNvPr>
          <p:cNvSpPr/>
          <p:nvPr/>
        </p:nvSpPr>
        <p:spPr>
          <a:xfrm>
            <a:off x="5030951" y="6087433"/>
            <a:ext cx="1599565" cy="729754"/>
          </a:xfrm>
          <a:prstGeom prst="rect">
            <a:avLst/>
          </a:prstGeom>
          <a:blipFill>
            <a:blip r:embed="rId6" cstate="print"/>
            <a:stretch>
              <a:fillRect/>
            </a:stretch>
          </a:blipFill>
        </p:spPr>
        <p:txBody>
          <a:bodyPr wrap="square" lIns="0" tIns="0" rIns="0" bIns="0" rtlCol="0"/>
          <a:lstStyle/>
          <a:p>
            <a:endParaRPr/>
          </a:p>
        </p:txBody>
      </p:sp>
      <p:sp>
        <p:nvSpPr>
          <p:cNvPr id="16" name="object 10">
            <a:extLst>
              <a:ext uri="{FF2B5EF4-FFF2-40B4-BE49-F238E27FC236}">
                <a16:creationId xmlns:a16="http://schemas.microsoft.com/office/drawing/2014/main" id="{40FF0E8A-2ECF-556C-E68E-775EC220A39B}"/>
              </a:ext>
            </a:extLst>
          </p:cNvPr>
          <p:cNvSpPr/>
          <p:nvPr/>
        </p:nvSpPr>
        <p:spPr>
          <a:xfrm>
            <a:off x="6697879" y="6075000"/>
            <a:ext cx="1592706" cy="741413"/>
          </a:xfrm>
          <a:prstGeom prst="rect">
            <a:avLst/>
          </a:prstGeom>
          <a:blipFill>
            <a:blip r:embed="rId7" cstate="print"/>
            <a:stretch>
              <a:fillRect/>
            </a:stretch>
          </a:blipFill>
        </p:spPr>
        <p:txBody>
          <a:bodyPr wrap="square" lIns="0" tIns="0" rIns="0" bIns="0" rtlCol="0"/>
          <a:lstStyle/>
          <a:p>
            <a:endParaRPr/>
          </a:p>
        </p:txBody>
      </p:sp>
      <p:sp>
        <p:nvSpPr>
          <p:cNvPr id="17" name="object 11">
            <a:extLst>
              <a:ext uri="{FF2B5EF4-FFF2-40B4-BE49-F238E27FC236}">
                <a16:creationId xmlns:a16="http://schemas.microsoft.com/office/drawing/2014/main" id="{F66736E3-57A2-2824-FE86-895159AAF7D6}"/>
              </a:ext>
            </a:extLst>
          </p:cNvPr>
          <p:cNvSpPr/>
          <p:nvPr/>
        </p:nvSpPr>
        <p:spPr>
          <a:xfrm>
            <a:off x="8360490" y="6046740"/>
            <a:ext cx="1568450" cy="774700"/>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4898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3"/>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2812036780"/>
              </p:ext>
            </p:extLst>
          </p:nvPr>
        </p:nvGraphicFramePr>
        <p:xfrm>
          <a:off x="419466" y="1766127"/>
          <a:ext cx="11577768" cy="3994362"/>
        </p:xfrm>
        <a:graphic>
          <a:graphicData uri="http://schemas.openxmlformats.org/drawingml/2006/table">
            <a:tbl>
              <a:tblPr firstRow="1" bandRow="1">
                <a:tableStyleId>{F2DE63D5-997A-4646-A377-4702673A728D}</a:tableStyleId>
              </a:tblPr>
              <a:tblGrid>
                <a:gridCol w="3859256">
                  <a:extLst>
                    <a:ext uri="{9D8B030D-6E8A-4147-A177-3AD203B41FA5}">
                      <a16:colId xmlns:a16="http://schemas.microsoft.com/office/drawing/2014/main" val="4137804737"/>
                    </a:ext>
                  </a:extLst>
                </a:gridCol>
                <a:gridCol w="3859256">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66572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Simon Cartwright, Chief Officer</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Shearer West, President and Vice Chancellor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8883227"/>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Dr Rebecca Foljambe, Founder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281838"/>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584597"/>
                  </a:ext>
                </a:extLst>
              </a:tr>
            </a:tbl>
          </a:graphicData>
        </a:graphic>
      </p:graphicFrame>
      <p:pic>
        <p:nvPicPr>
          <p:cNvPr id="9" name="Picture 8">
            <a:extLst>
              <a:ext uri="{FF2B5EF4-FFF2-40B4-BE49-F238E27FC236}">
                <a16:creationId xmlns:a16="http://schemas.microsoft.com/office/drawing/2014/main" id="{ACBB37A2-E92C-4461-D063-505AE6B5D6BF}"/>
              </a:ext>
            </a:extLst>
          </p:cNvPr>
          <p:cNvPicPr>
            <a:picLocks noChangeAspect="1"/>
          </p:cNvPicPr>
          <p:nvPr/>
        </p:nvPicPr>
        <p:blipFill>
          <a:blip r:embed="rId4"/>
          <a:stretch>
            <a:fillRect/>
          </a:stretch>
        </p:blipFill>
        <p:spPr>
          <a:xfrm>
            <a:off x="1056881" y="2471273"/>
            <a:ext cx="1752600" cy="514985"/>
          </a:xfrm>
          <a:prstGeom prst="rect">
            <a:avLst/>
          </a:prstGeom>
        </p:spPr>
      </p:pic>
      <p:pic>
        <p:nvPicPr>
          <p:cNvPr id="10" name="Picture 9">
            <a:extLst>
              <a:ext uri="{FF2B5EF4-FFF2-40B4-BE49-F238E27FC236}">
                <a16:creationId xmlns:a16="http://schemas.microsoft.com/office/drawing/2014/main" id="{C8D7A485-169E-F825-CD4C-497CE44B4F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8119" y="2475083"/>
            <a:ext cx="1215390" cy="511175"/>
          </a:xfrm>
          <a:prstGeom prst="rect">
            <a:avLst/>
          </a:prstGeom>
        </p:spPr>
      </p:pic>
      <p:pic>
        <p:nvPicPr>
          <p:cNvPr id="12" name="Picture 11" descr="A blue and purple text&#10;&#10;Description automatically generated">
            <a:extLst>
              <a:ext uri="{FF2B5EF4-FFF2-40B4-BE49-F238E27FC236}">
                <a16:creationId xmlns:a16="http://schemas.microsoft.com/office/drawing/2014/main" id="{41447E6D-9A7C-0F98-403D-8797D30DE095}"/>
              </a:ext>
            </a:extLst>
          </p:cNvPr>
          <p:cNvPicPr>
            <a:picLocks noChangeAspect="1"/>
          </p:cNvPicPr>
          <p:nvPr/>
        </p:nvPicPr>
        <p:blipFill>
          <a:blip r:embed="rId6"/>
          <a:stretch>
            <a:fillRect/>
          </a:stretch>
        </p:blipFill>
        <p:spPr>
          <a:xfrm>
            <a:off x="1334279" y="3794026"/>
            <a:ext cx="1103181" cy="604290"/>
          </a:xfrm>
          <a:prstGeom prst="rect">
            <a:avLst/>
          </a:prstGeom>
        </p:spPr>
      </p:pic>
      <p:pic>
        <p:nvPicPr>
          <p:cNvPr id="13" name="Picture 12">
            <a:extLst>
              <a:ext uri="{FF2B5EF4-FFF2-40B4-BE49-F238E27FC236}">
                <a16:creationId xmlns:a16="http://schemas.microsoft.com/office/drawing/2014/main" id="{8E183295-21A4-CC53-6D37-B0677709A777}"/>
              </a:ext>
            </a:extLst>
          </p:cNvPr>
          <p:cNvPicPr>
            <a:picLocks noChangeAspect="1"/>
          </p:cNvPicPr>
          <p:nvPr/>
        </p:nvPicPr>
        <p:blipFill>
          <a:blip r:embed="rId7"/>
          <a:stretch>
            <a:fillRect/>
          </a:stretch>
        </p:blipFill>
        <p:spPr>
          <a:xfrm>
            <a:off x="9121499" y="3805898"/>
            <a:ext cx="1311218" cy="614633"/>
          </a:xfrm>
          <a:prstGeom prst="rect">
            <a:avLst/>
          </a:prstGeom>
        </p:spPr>
      </p:pic>
      <p:pic>
        <p:nvPicPr>
          <p:cNvPr id="14" name="Picture 13">
            <a:extLst>
              <a:ext uri="{FF2B5EF4-FFF2-40B4-BE49-F238E27FC236}">
                <a16:creationId xmlns:a16="http://schemas.microsoft.com/office/drawing/2014/main" id="{A0F67F89-D1BA-79E9-AC5B-093AAD63CE27}"/>
              </a:ext>
            </a:extLst>
          </p:cNvPr>
          <p:cNvPicPr>
            <a:picLocks noChangeAspect="1"/>
          </p:cNvPicPr>
          <p:nvPr/>
        </p:nvPicPr>
        <p:blipFill>
          <a:blip r:embed="rId8"/>
          <a:stretch>
            <a:fillRect/>
          </a:stretch>
        </p:blipFill>
        <p:spPr>
          <a:xfrm>
            <a:off x="1056881" y="3128438"/>
            <a:ext cx="1657979" cy="627947"/>
          </a:xfrm>
          <a:prstGeom prst="rect">
            <a:avLst/>
          </a:prstGeom>
        </p:spPr>
      </p:pic>
      <p:pic>
        <p:nvPicPr>
          <p:cNvPr id="15" name="Picture 14">
            <a:extLst>
              <a:ext uri="{FF2B5EF4-FFF2-40B4-BE49-F238E27FC236}">
                <a16:creationId xmlns:a16="http://schemas.microsoft.com/office/drawing/2014/main" id="{977B14CA-1A49-0410-7290-BD85574D0011}"/>
              </a:ext>
            </a:extLst>
          </p:cNvPr>
          <p:cNvPicPr>
            <a:picLocks noChangeAspect="1"/>
          </p:cNvPicPr>
          <p:nvPr/>
        </p:nvPicPr>
        <p:blipFill>
          <a:blip r:embed="rId9"/>
          <a:stretch>
            <a:fillRect/>
          </a:stretch>
        </p:blipFill>
        <p:spPr>
          <a:xfrm>
            <a:off x="8948119" y="3200400"/>
            <a:ext cx="1657978" cy="457200"/>
          </a:xfrm>
          <a:prstGeom prst="rect">
            <a:avLst/>
          </a:prstGeom>
        </p:spPr>
      </p:pic>
    </p:spTree>
    <p:extLst>
      <p:ext uri="{BB962C8B-B14F-4D97-AF65-F5344CB8AC3E}">
        <p14:creationId xmlns:p14="http://schemas.microsoft.com/office/powerpoint/2010/main" val="56517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17122F-50B7-178F-B49C-B193BEADFAE2}"/>
              </a:ext>
            </a:extLst>
          </p:cNvPr>
          <p:cNvPicPr>
            <a:picLocks noChangeAspect="1"/>
          </p:cNvPicPr>
          <p:nvPr/>
        </p:nvPicPr>
        <p:blipFill>
          <a:blip r:embed="rId2"/>
          <a:stretch>
            <a:fillRect/>
          </a:stretch>
        </p:blipFill>
        <p:spPr>
          <a:xfrm>
            <a:off x="8869625" y="2102185"/>
            <a:ext cx="547097" cy="658641"/>
          </a:xfrm>
          <a:prstGeom prst="rect">
            <a:avLst/>
          </a:prstGeom>
        </p:spPr>
      </p:pic>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4"/>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415117001"/>
              </p:ext>
            </p:extLst>
          </p:nvPr>
        </p:nvGraphicFramePr>
        <p:xfrm>
          <a:off x="297526" y="1623947"/>
          <a:ext cx="11577768" cy="4424999"/>
        </p:xfrm>
        <a:graphic>
          <a:graphicData uri="http://schemas.openxmlformats.org/drawingml/2006/table">
            <a:tbl>
              <a:tblPr firstRow="1" bandRow="1">
                <a:tableStyleId>{F2DE63D5-997A-4646-A377-4702673A728D}</a:tableStyleId>
              </a:tblPr>
              <a:tblGrid>
                <a:gridCol w="3859256">
                  <a:extLst>
                    <a:ext uri="{9D8B030D-6E8A-4147-A177-3AD203B41FA5}">
                      <a16:colId xmlns:a16="http://schemas.microsoft.com/office/drawing/2014/main" val="4137804737"/>
                    </a:ext>
                  </a:extLst>
                </a:gridCol>
                <a:gridCol w="3859256">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43063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kern="1200" dirty="0">
                          <a:solidFill>
                            <a:schemeClr val="tx1"/>
                          </a:solidFill>
                          <a:effectLst/>
                          <a:latin typeface="+mn-lt"/>
                          <a:ea typeface="+mn-ea"/>
                          <a:cs typeface="+mn-cs"/>
                        </a:rPr>
                        <a:t>Helen Davis, Strategic Lead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7930982"/>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kern="1200" dirty="0">
                          <a:solidFill>
                            <a:schemeClr val="tx1"/>
                          </a:solidFill>
                          <a:effectLst/>
                          <a:latin typeface="+mn-lt"/>
                          <a:ea typeface="+mn-ea"/>
                          <a:cs typeface="+mn-cs"/>
                        </a:rPr>
                        <a:t>Carol Burkitt, </a:t>
                      </a:r>
                      <a:r>
                        <a:rPr lang="en-GB" dirty="0"/>
                        <a:t>Chief Executive</a:t>
                      </a:r>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A Place To Call Our Own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52137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Umar Ahmad, </a:t>
                      </a:r>
                      <a:r>
                        <a:rPr lang="en-GB" sz="1800" kern="1200" dirty="0">
                          <a:solidFill>
                            <a:schemeClr val="tx1"/>
                          </a:solidFill>
                          <a:effectLst/>
                          <a:latin typeface="+mn-lt"/>
                          <a:ea typeface="+mn-ea"/>
                          <a:cs typeface="+mn-cs"/>
                        </a:rPr>
                        <a:t>Clinical Director </a:t>
                      </a:r>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John Bennett, Executive Director – Place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kern="1200" dirty="0">
                          <a:solidFill>
                            <a:schemeClr val="tx1"/>
                          </a:solidFill>
                          <a:effectLst/>
                          <a:latin typeface="+mn-lt"/>
                          <a:ea typeface="+mn-ea"/>
                          <a:cs typeface="+mn-cs"/>
                        </a:rPr>
                        <a:t>Teresa Jackson, Interim Chief Executive officer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14366"/>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Debra </a:t>
                      </a:r>
                      <a:r>
                        <a:rPr lang="en-GB" sz="1800" kern="1200" dirty="0" err="1">
                          <a:solidFill>
                            <a:schemeClr val="tx1"/>
                          </a:solidFill>
                          <a:effectLst/>
                          <a:latin typeface="+mn-lt"/>
                          <a:ea typeface="+mn-ea"/>
                          <a:cs typeface="+mn-cs"/>
                        </a:rPr>
                        <a:t>Fores</a:t>
                      </a:r>
                      <a:r>
                        <a:rPr lang="en-GB" sz="1800" kern="1200" dirty="0">
                          <a:solidFill>
                            <a:schemeClr val="tx1"/>
                          </a:solidFill>
                          <a:effectLst/>
                          <a:latin typeface="+mn-lt"/>
                          <a:ea typeface="+mn-ea"/>
                          <a:cs typeface="+mn-cs"/>
                        </a:rPr>
                        <a:t>, General Manager</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947988"/>
                  </a:ext>
                </a:extLst>
              </a:tr>
            </a:tbl>
          </a:graphicData>
        </a:graphic>
      </p:graphicFrame>
      <p:pic>
        <p:nvPicPr>
          <p:cNvPr id="13" name="Picture 12">
            <a:extLst>
              <a:ext uri="{FF2B5EF4-FFF2-40B4-BE49-F238E27FC236}">
                <a16:creationId xmlns:a16="http://schemas.microsoft.com/office/drawing/2014/main" id="{F1BAF150-AF46-4405-D181-10213963BCDD}"/>
              </a:ext>
            </a:extLst>
          </p:cNvPr>
          <p:cNvPicPr>
            <a:picLocks noChangeAspect="1"/>
          </p:cNvPicPr>
          <p:nvPr/>
        </p:nvPicPr>
        <p:blipFill>
          <a:blip r:embed="rId5"/>
          <a:stretch>
            <a:fillRect/>
          </a:stretch>
        </p:blipFill>
        <p:spPr>
          <a:xfrm>
            <a:off x="1037765" y="5411204"/>
            <a:ext cx="1792707" cy="591387"/>
          </a:xfrm>
          <a:prstGeom prst="rect">
            <a:avLst/>
          </a:prstGeom>
        </p:spPr>
      </p:pic>
      <p:pic>
        <p:nvPicPr>
          <p:cNvPr id="2" name="Picture 1">
            <a:extLst>
              <a:ext uri="{FF2B5EF4-FFF2-40B4-BE49-F238E27FC236}">
                <a16:creationId xmlns:a16="http://schemas.microsoft.com/office/drawing/2014/main" id="{7BA9612D-B05B-6594-C52A-972307A5A56C}"/>
              </a:ext>
            </a:extLst>
          </p:cNvPr>
          <p:cNvPicPr>
            <a:picLocks noChangeAspect="1"/>
          </p:cNvPicPr>
          <p:nvPr/>
        </p:nvPicPr>
        <p:blipFill>
          <a:blip r:embed="rId6"/>
          <a:stretch>
            <a:fillRect/>
          </a:stretch>
        </p:blipFill>
        <p:spPr>
          <a:xfrm>
            <a:off x="1008917" y="2071538"/>
            <a:ext cx="1393021" cy="596613"/>
          </a:xfrm>
          <a:prstGeom prst="rect">
            <a:avLst/>
          </a:prstGeom>
        </p:spPr>
      </p:pic>
      <p:pic>
        <p:nvPicPr>
          <p:cNvPr id="10" name="Picture 9" descr="A logo with a cartoon character&#10;&#10;Description automatically generated">
            <a:extLst>
              <a:ext uri="{FF2B5EF4-FFF2-40B4-BE49-F238E27FC236}">
                <a16:creationId xmlns:a16="http://schemas.microsoft.com/office/drawing/2014/main" id="{3EDE5206-A0C7-7AE5-9355-E4B9CA17A19E}"/>
              </a:ext>
            </a:extLst>
          </p:cNvPr>
          <p:cNvPicPr>
            <a:picLocks noChangeAspect="1"/>
          </p:cNvPicPr>
          <p:nvPr/>
        </p:nvPicPr>
        <p:blipFill>
          <a:blip r:embed="rId7"/>
          <a:stretch>
            <a:fillRect/>
          </a:stretch>
        </p:blipFill>
        <p:spPr>
          <a:xfrm>
            <a:off x="1270778" y="2732323"/>
            <a:ext cx="894056" cy="628587"/>
          </a:xfrm>
          <a:prstGeom prst="rect">
            <a:avLst/>
          </a:prstGeom>
        </p:spPr>
      </p:pic>
      <p:pic>
        <p:nvPicPr>
          <p:cNvPr id="12" name="Picture 11" descr="A close-up of a signature&#10;&#10;Description automatically generated">
            <a:extLst>
              <a:ext uri="{FF2B5EF4-FFF2-40B4-BE49-F238E27FC236}">
                <a16:creationId xmlns:a16="http://schemas.microsoft.com/office/drawing/2014/main" id="{3DBB3C8E-833C-5A73-483B-F5D8932FA5D7}"/>
              </a:ext>
            </a:extLst>
          </p:cNvPr>
          <p:cNvPicPr>
            <a:picLocks noChangeAspect="1"/>
          </p:cNvPicPr>
          <p:nvPr/>
        </p:nvPicPr>
        <p:blipFill>
          <a:blip r:embed="rId8"/>
          <a:stretch>
            <a:fillRect/>
          </a:stretch>
        </p:blipFill>
        <p:spPr>
          <a:xfrm>
            <a:off x="8721147" y="2744079"/>
            <a:ext cx="1391149" cy="612793"/>
          </a:xfrm>
          <a:prstGeom prst="rect">
            <a:avLst/>
          </a:prstGeom>
        </p:spPr>
      </p:pic>
      <p:pic>
        <p:nvPicPr>
          <p:cNvPr id="24" name="Picture 23" descr="A close-up of a sign&#10;&#10;Description automatically generated">
            <a:extLst>
              <a:ext uri="{FF2B5EF4-FFF2-40B4-BE49-F238E27FC236}">
                <a16:creationId xmlns:a16="http://schemas.microsoft.com/office/drawing/2014/main" id="{E67BAF43-9470-BBDE-275D-FC273D5F0FF6}"/>
              </a:ext>
            </a:extLst>
          </p:cNvPr>
          <p:cNvPicPr>
            <a:picLocks noChangeAspect="1"/>
          </p:cNvPicPr>
          <p:nvPr/>
        </p:nvPicPr>
        <p:blipFill>
          <a:blip r:embed="rId9"/>
          <a:stretch>
            <a:fillRect/>
          </a:stretch>
        </p:blipFill>
        <p:spPr>
          <a:xfrm>
            <a:off x="8575509" y="5524239"/>
            <a:ext cx="1580014" cy="505824"/>
          </a:xfrm>
          <a:prstGeom prst="rect">
            <a:avLst/>
          </a:prstGeom>
        </p:spPr>
      </p:pic>
      <p:pic>
        <p:nvPicPr>
          <p:cNvPr id="26" name="Picture 25">
            <a:extLst>
              <a:ext uri="{FF2B5EF4-FFF2-40B4-BE49-F238E27FC236}">
                <a16:creationId xmlns:a16="http://schemas.microsoft.com/office/drawing/2014/main" id="{8350FC39-7B79-E7BA-0B24-851E24B6BFB2}"/>
              </a:ext>
            </a:extLst>
          </p:cNvPr>
          <p:cNvPicPr>
            <a:picLocks noChangeAspect="1"/>
          </p:cNvPicPr>
          <p:nvPr/>
        </p:nvPicPr>
        <p:blipFill>
          <a:blip r:embed="rId10"/>
          <a:stretch>
            <a:fillRect/>
          </a:stretch>
        </p:blipFill>
        <p:spPr>
          <a:xfrm>
            <a:off x="900429" y="3422292"/>
            <a:ext cx="1587716" cy="611463"/>
          </a:xfrm>
          <a:prstGeom prst="rect">
            <a:avLst/>
          </a:prstGeom>
        </p:spPr>
      </p:pic>
      <p:pic>
        <p:nvPicPr>
          <p:cNvPr id="27" name="Picture 26">
            <a:extLst>
              <a:ext uri="{FF2B5EF4-FFF2-40B4-BE49-F238E27FC236}">
                <a16:creationId xmlns:a16="http://schemas.microsoft.com/office/drawing/2014/main" id="{1936B194-8052-C200-88FE-334298484A32}"/>
              </a:ext>
            </a:extLst>
          </p:cNvPr>
          <p:cNvPicPr>
            <a:picLocks noChangeAspect="1"/>
          </p:cNvPicPr>
          <p:nvPr/>
        </p:nvPicPr>
        <p:blipFill>
          <a:blip r:embed="rId11"/>
          <a:stretch>
            <a:fillRect/>
          </a:stretch>
        </p:blipFill>
        <p:spPr>
          <a:xfrm>
            <a:off x="8807121" y="3518498"/>
            <a:ext cx="1219200" cy="482600"/>
          </a:xfrm>
          <a:prstGeom prst="rect">
            <a:avLst/>
          </a:prstGeom>
        </p:spPr>
      </p:pic>
      <p:pic>
        <p:nvPicPr>
          <p:cNvPr id="28" name="Picture 27">
            <a:extLst>
              <a:ext uri="{FF2B5EF4-FFF2-40B4-BE49-F238E27FC236}">
                <a16:creationId xmlns:a16="http://schemas.microsoft.com/office/drawing/2014/main" id="{79DEE1E4-11C3-F776-B626-04C0F9B0AE80}"/>
              </a:ext>
            </a:extLst>
          </p:cNvPr>
          <p:cNvPicPr>
            <a:picLocks noChangeAspect="1"/>
          </p:cNvPicPr>
          <p:nvPr/>
        </p:nvPicPr>
        <p:blipFill>
          <a:blip r:embed="rId12"/>
          <a:stretch>
            <a:fillRect/>
          </a:stretch>
        </p:blipFill>
        <p:spPr>
          <a:xfrm>
            <a:off x="1085504" y="4065877"/>
            <a:ext cx="1402641" cy="614209"/>
          </a:xfrm>
          <a:prstGeom prst="rect">
            <a:avLst/>
          </a:prstGeom>
        </p:spPr>
      </p:pic>
      <p:pic>
        <p:nvPicPr>
          <p:cNvPr id="29" name="Picture 28">
            <a:extLst>
              <a:ext uri="{FF2B5EF4-FFF2-40B4-BE49-F238E27FC236}">
                <a16:creationId xmlns:a16="http://schemas.microsoft.com/office/drawing/2014/main" id="{10643E10-3EF0-B1E3-AE27-8193A0F5B1F2}"/>
              </a:ext>
            </a:extLst>
          </p:cNvPr>
          <p:cNvPicPr>
            <a:picLocks noChangeAspect="1"/>
          </p:cNvPicPr>
          <p:nvPr/>
        </p:nvPicPr>
        <p:blipFill>
          <a:blip r:embed="rId13"/>
          <a:stretch>
            <a:fillRect/>
          </a:stretch>
        </p:blipFill>
        <p:spPr>
          <a:xfrm>
            <a:off x="8721147" y="4089174"/>
            <a:ext cx="1504794" cy="629681"/>
          </a:xfrm>
          <a:prstGeom prst="rect">
            <a:avLst/>
          </a:prstGeom>
        </p:spPr>
      </p:pic>
      <p:pic>
        <p:nvPicPr>
          <p:cNvPr id="30" name="Picture 29">
            <a:extLst>
              <a:ext uri="{FF2B5EF4-FFF2-40B4-BE49-F238E27FC236}">
                <a16:creationId xmlns:a16="http://schemas.microsoft.com/office/drawing/2014/main" id="{2E871DC4-404F-D3A3-13FC-465DBBA3FAB3}"/>
              </a:ext>
            </a:extLst>
          </p:cNvPr>
          <p:cNvPicPr>
            <a:picLocks noChangeAspect="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977948" y="4798649"/>
            <a:ext cx="1663700" cy="511175"/>
          </a:xfrm>
          <a:prstGeom prst="rect">
            <a:avLst/>
          </a:prstGeom>
          <a:noFill/>
          <a:ln>
            <a:noFill/>
          </a:ln>
        </p:spPr>
      </p:pic>
      <p:pic>
        <p:nvPicPr>
          <p:cNvPr id="31" name="Picture 30">
            <a:extLst>
              <a:ext uri="{FF2B5EF4-FFF2-40B4-BE49-F238E27FC236}">
                <a16:creationId xmlns:a16="http://schemas.microsoft.com/office/drawing/2014/main" id="{AC318DB0-98E9-5329-27A7-A63A64C2B4D5}"/>
              </a:ext>
            </a:extLst>
          </p:cNvPr>
          <p:cNvPicPr>
            <a:picLocks noChangeAspect="1"/>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8789704" y="4798649"/>
            <a:ext cx="1111250" cy="571500"/>
          </a:xfrm>
          <a:prstGeom prst="rect">
            <a:avLst/>
          </a:prstGeom>
          <a:noFill/>
          <a:ln>
            <a:noFill/>
          </a:ln>
        </p:spPr>
      </p:pic>
    </p:spTree>
    <p:extLst>
      <p:ext uri="{BB962C8B-B14F-4D97-AF65-F5344CB8AC3E}">
        <p14:creationId xmlns:p14="http://schemas.microsoft.com/office/powerpoint/2010/main" val="311212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3"/>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3670883545"/>
              </p:ext>
            </p:extLst>
          </p:nvPr>
        </p:nvGraphicFramePr>
        <p:xfrm>
          <a:off x="297526" y="1623947"/>
          <a:ext cx="11577768" cy="4007945"/>
        </p:xfrm>
        <a:graphic>
          <a:graphicData uri="http://schemas.openxmlformats.org/drawingml/2006/table">
            <a:tbl>
              <a:tblPr firstRow="1" bandRow="1">
                <a:tableStyleId>{F2DE63D5-997A-4646-A377-4702673A728D}</a:tableStyleId>
              </a:tblPr>
              <a:tblGrid>
                <a:gridCol w="3859256">
                  <a:extLst>
                    <a:ext uri="{9D8B030D-6E8A-4147-A177-3AD203B41FA5}">
                      <a16:colId xmlns:a16="http://schemas.microsoft.com/office/drawing/2014/main" val="4137804737"/>
                    </a:ext>
                  </a:extLst>
                </a:gridCol>
                <a:gridCol w="3859256">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43063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Lynn </a:t>
                      </a:r>
                      <a:r>
                        <a:rPr lang="en-GB" sz="1800" kern="1200" dirty="0" err="1">
                          <a:solidFill>
                            <a:schemeClr val="tx1"/>
                          </a:solidFill>
                          <a:effectLst/>
                          <a:latin typeface="+mn-lt"/>
                          <a:ea typeface="+mn-ea"/>
                          <a:cs typeface="+mn-cs"/>
                        </a:rPr>
                        <a:t>Tupling</a:t>
                      </a:r>
                      <a:r>
                        <a:rPr lang="en-GB" sz="1800" kern="1200" dirty="0">
                          <a:solidFill>
                            <a:schemeClr val="tx1"/>
                          </a:solidFill>
                          <a:effectLst/>
                          <a:latin typeface="+mn-lt"/>
                          <a:ea typeface="+mn-ea"/>
                          <a:cs typeface="+mn-cs"/>
                        </a:rPr>
                        <a:t>, Chief Executive</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7930982"/>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Karen Whitlam, </a:t>
                      </a:r>
                      <a:r>
                        <a:rPr lang="en-GB" dirty="0"/>
                        <a:t>Chief Executive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52137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Andria Birch, Chief Executive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Councillor Lynne Schuller, Portfolio Holder for Health and Wellbeing</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kern="1200" dirty="0">
                          <a:solidFill>
                            <a:schemeClr val="tx1"/>
                          </a:solidFill>
                          <a:effectLst/>
                          <a:latin typeface="+mn-lt"/>
                          <a:ea typeface="+mn-ea"/>
                          <a:cs typeface="+mn-cs"/>
                        </a:rPr>
                        <a:t>Robert Garland, Food Bank Manager</a:t>
                      </a:r>
                    </a:p>
                    <a:p>
                      <a:r>
                        <a:rPr lang="en-GB" sz="1800" kern="1200" dirty="0">
                          <a:solidFill>
                            <a:schemeClr val="tx1"/>
                          </a:solidFill>
                          <a:effectLst/>
                          <a:latin typeface="+mn-lt"/>
                          <a:ea typeface="+mn-ea"/>
                          <a:cs typeface="+mn-cs"/>
                        </a:rPr>
                        <a:t>Bassetlaw Food Bank</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14366"/>
                  </a:ext>
                </a:extLst>
              </a:tr>
            </a:tbl>
          </a:graphicData>
        </a:graphic>
      </p:graphicFrame>
      <p:pic>
        <p:nvPicPr>
          <p:cNvPr id="15" name="Picture 14" descr="A green and white sign&#10;&#10;Description automatically generated">
            <a:extLst>
              <a:ext uri="{FF2B5EF4-FFF2-40B4-BE49-F238E27FC236}">
                <a16:creationId xmlns:a16="http://schemas.microsoft.com/office/drawing/2014/main" id="{81233F40-815C-A5D7-29DC-8AE564FA936D}"/>
              </a:ext>
            </a:extLst>
          </p:cNvPr>
          <p:cNvPicPr>
            <a:picLocks noChangeAspect="1"/>
          </p:cNvPicPr>
          <p:nvPr/>
        </p:nvPicPr>
        <p:blipFill>
          <a:blip r:embed="rId4"/>
          <a:stretch>
            <a:fillRect/>
          </a:stretch>
        </p:blipFill>
        <p:spPr>
          <a:xfrm>
            <a:off x="646191" y="1975949"/>
            <a:ext cx="2285461" cy="644826"/>
          </a:xfrm>
          <a:prstGeom prst="rect">
            <a:avLst/>
          </a:prstGeom>
        </p:spPr>
      </p:pic>
      <p:pic>
        <p:nvPicPr>
          <p:cNvPr id="16" name="Picture 15">
            <a:extLst>
              <a:ext uri="{FF2B5EF4-FFF2-40B4-BE49-F238E27FC236}">
                <a16:creationId xmlns:a16="http://schemas.microsoft.com/office/drawing/2014/main" id="{D2475F6F-267A-D200-717C-07AA10D2A1F6}"/>
              </a:ext>
            </a:extLst>
          </p:cNvPr>
          <p:cNvPicPr>
            <a:picLocks noChangeAspect="1"/>
          </p:cNvPicPr>
          <p:nvPr/>
        </p:nvPicPr>
        <p:blipFill>
          <a:blip r:embed="rId5"/>
          <a:stretch>
            <a:fillRect/>
          </a:stretch>
        </p:blipFill>
        <p:spPr>
          <a:xfrm>
            <a:off x="8683132" y="2197386"/>
            <a:ext cx="1285898" cy="502252"/>
          </a:xfrm>
          <a:prstGeom prst="rect">
            <a:avLst/>
          </a:prstGeom>
        </p:spPr>
      </p:pic>
      <p:pic>
        <p:nvPicPr>
          <p:cNvPr id="17" name="Picture 16" descr="A blue circle with text on it&#10;&#10;Description automatically generated">
            <a:extLst>
              <a:ext uri="{FF2B5EF4-FFF2-40B4-BE49-F238E27FC236}">
                <a16:creationId xmlns:a16="http://schemas.microsoft.com/office/drawing/2014/main" id="{13732220-2139-A762-3160-991F3FE6DEA5}"/>
              </a:ext>
            </a:extLst>
          </p:cNvPr>
          <p:cNvPicPr>
            <a:picLocks noChangeAspect="1"/>
          </p:cNvPicPr>
          <p:nvPr/>
        </p:nvPicPr>
        <p:blipFill>
          <a:blip r:embed="rId6"/>
          <a:stretch>
            <a:fillRect/>
          </a:stretch>
        </p:blipFill>
        <p:spPr>
          <a:xfrm>
            <a:off x="981528" y="2754044"/>
            <a:ext cx="1755752" cy="619677"/>
          </a:xfrm>
          <a:prstGeom prst="rect">
            <a:avLst/>
          </a:prstGeom>
        </p:spPr>
      </p:pic>
      <p:pic>
        <p:nvPicPr>
          <p:cNvPr id="18" name="Picture 17">
            <a:extLst>
              <a:ext uri="{FF2B5EF4-FFF2-40B4-BE49-F238E27FC236}">
                <a16:creationId xmlns:a16="http://schemas.microsoft.com/office/drawing/2014/main" id="{9F253FF5-8AF3-009C-63FF-9FA5A9C6C4FE}"/>
              </a:ext>
            </a:extLst>
          </p:cNvPr>
          <p:cNvPicPr>
            <a:picLocks noChangeAspect="1"/>
          </p:cNvPicPr>
          <p:nvPr/>
        </p:nvPicPr>
        <p:blipFill>
          <a:blip r:embed="rId7"/>
          <a:stretch>
            <a:fillRect/>
          </a:stretch>
        </p:blipFill>
        <p:spPr>
          <a:xfrm>
            <a:off x="8683132" y="2754044"/>
            <a:ext cx="1186577" cy="550672"/>
          </a:xfrm>
          <a:prstGeom prst="rect">
            <a:avLst/>
          </a:prstGeom>
        </p:spPr>
      </p:pic>
      <p:pic>
        <p:nvPicPr>
          <p:cNvPr id="19" name="Picture 18" descr="A green and blue logo&#10;&#10;Description automatically generated">
            <a:extLst>
              <a:ext uri="{FF2B5EF4-FFF2-40B4-BE49-F238E27FC236}">
                <a16:creationId xmlns:a16="http://schemas.microsoft.com/office/drawing/2014/main" id="{05797F2A-B517-642C-F8DA-2F454B1896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10" y="3506990"/>
            <a:ext cx="2012042" cy="511048"/>
          </a:xfrm>
          <a:prstGeom prst="rect">
            <a:avLst/>
          </a:prstGeom>
        </p:spPr>
      </p:pic>
      <p:pic>
        <p:nvPicPr>
          <p:cNvPr id="20" name="Picture 19">
            <a:extLst>
              <a:ext uri="{FF2B5EF4-FFF2-40B4-BE49-F238E27FC236}">
                <a16:creationId xmlns:a16="http://schemas.microsoft.com/office/drawing/2014/main" id="{F24BF0D2-7801-7647-8759-A9E1327A2581}"/>
              </a:ext>
            </a:extLst>
          </p:cNvPr>
          <p:cNvPicPr>
            <a:picLocks noChangeAspect="1"/>
          </p:cNvPicPr>
          <p:nvPr/>
        </p:nvPicPr>
        <p:blipFill>
          <a:blip r:embed="rId9"/>
          <a:stretch>
            <a:fillRect/>
          </a:stretch>
        </p:blipFill>
        <p:spPr>
          <a:xfrm>
            <a:off x="8385633" y="3407982"/>
            <a:ext cx="1880895" cy="614170"/>
          </a:xfrm>
          <a:prstGeom prst="rect">
            <a:avLst/>
          </a:prstGeom>
        </p:spPr>
      </p:pic>
      <p:pic>
        <p:nvPicPr>
          <p:cNvPr id="21" name="Picture 20" descr="A logo for a district council&#10;&#10;Description automatically generated">
            <a:extLst>
              <a:ext uri="{FF2B5EF4-FFF2-40B4-BE49-F238E27FC236}">
                <a16:creationId xmlns:a16="http://schemas.microsoft.com/office/drawing/2014/main" id="{8ACBE6CB-104B-1970-F239-C29DB0EE66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7897" y="4058309"/>
            <a:ext cx="727066" cy="606060"/>
          </a:xfrm>
          <a:prstGeom prst="rect">
            <a:avLst/>
          </a:prstGeom>
        </p:spPr>
      </p:pic>
      <p:pic>
        <p:nvPicPr>
          <p:cNvPr id="22" name="Picture 21">
            <a:extLst>
              <a:ext uri="{FF2B5EF4-FFF2-40B4-BE49-F238E27FC236}">
                <a16:creationId xmlns:a16="http://schemas.microsoft.com/office/drawing/2014/main" id="{CE177267-EA8C-FD1F-6CC0-4C468256B03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683132" y="4158065"/>
            <a:ext cx="1432857" cy="464660"/>
          </a:xfrm>
          <a:prstGeom prst="rect">
            <a:avLst/>
          </a:prstGeom>
          <a:noFill/>
        </p:spPr>
      </p:pic>
      <p:pic>
        <p:nvPicPr>
          <p:cNvPr id="23" name="Picture 22" descr="A green basket with text and objects in it&#10;&#10;Description automatically generated">
            <a:extLst>
              <a:ext uri="{FF2B5EF4-FFF2-40B4-BE49-F238E27FC236}">
                <a16:creationId xmlns:a16="http://schemas.microsoft.com/office/drawing/2014/main" id="{64B49108-BAE4-BFE1-3B48-D1871D4AC879}"/>
              </a:ext>
            </a:extLst>
          </p:cNvPr>
          <p:cNvPicPr>
            <a:picLocks noChangeAspect="1"/>
          </p:cNvPicPr>
          <p:nvPr/>
        </p:nvPicPr>
        <p:blipFill>
          <a:blip r:embed="rId12"/>
          <a:stretch>
            <a:fillRect/>
          </a:stretch>
        </p:blipFill>
        <p:spPr>
          <a:xfrm>
            <a:off x="1208819" y="4904253"/>
            <a:ext cx="886144" cy="735311"/>
          </a:xfrm>
          <a:prstGeom prst="rect">
            <a:avLst/>
          </a:prstGeom>
        </p:spPr>
      </p:pic>
      <p:sp>
        <p:nvSpPr>
          <p:cNvPr id="25" name="TextBox 24">
            <a:extLst>
              <a:ext uri="{FF2B5EF4-FFF2-40B4-BE49-F238E27FC236}">
                <a16:creationId xmlns:a16="http://schemas.microsoft.com/office/drawing/2014/main" id="{3C4A1AE1-6326-761C-B9F9-3885AB40E9DE}"/>
              </a:ext>
            </a:extLst>
          </p:cNvPr>
          <p:cNvSpPr txBox="1"/>
          <p:nvPr/>
        </p:nvSpPr>
        <p:spPr>
          <a:xfrm>
            <a:off x="8669025" y="5206584"/>
            <a:ext cx="2260619" cy="377924"/>
          </a:xfrm>
          <a:prstGeom prst="rect">
            <a:avLst/>
          </a:prstGeom>
          <a:noFill/>
        </p:spPr>
        <p:txBody>
          <a:bodyPr wrap="square">
            <a:spAutoFit/>
          </a:bodyPr>
          <a:lstStyle/>
          <a:p>
            <a:pPr>
              <a:lnSpc>
                <a:spcPct val="107000"/>
              </a:lnSpc>
              <a:spcAft>
                <a:spcPts val="800"/>
              </a:spcAft>
            </a:pPr>
            <a:r>
              <a:rPr lang="en-GB" sz="1800" dirty="0">
                <a:effectLst/>
                <a:latin typeface="Baguet Script" panose="00000500000000000000" pitchFamily="2" charset="0"/>
                <a:ea typeface="Calibri" panose="020F0502020204030204" pitchFamily="34" charset="0"/>
                <a:cs typeface="Times New Roman" panose="02020603050405020304" pitchFamily="18" charset="0"/>
              </a:rPr>
              <a:t>Robert Garland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74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3"/>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2926763250"/>
              </p:ext>
            </p:extLst>
          </p:nvPr>
        </p:nvGraphicFramePr>
        <p:xfrm>
          <a:off x="441297" y="1623947"/>
          <a:ext cx="11577768" cy="4424999"/>
        </p:xfrm>
        <a:graphic>
          <a:graphicData uri="http://schemas.openxmlformats.org/drawingml/2006/table">
            <a:tbl>
              <a:tblPr firstRow="1" bandRow="1">
                <a:tableStyleId>{F2DE63D5-997A-4646-A377-4702673A728D}</a:tableStyleId>
              </a:tblPr>
              <a:tblGrid>
                <a:gridCol w="3182747">
                  <a:extLst>
                    <a:ext uri="{9D8B030D-6E8A-4147-A177-3AD203B41FA5}">
                      <a16:colId xmlns:a16="http://schemas.microsoft.com/office/drawing/2014/main" val="4137804737"/>
                    </a:ext>
                  </a:extLst>
                </a:gridCol>
                <a:gridCol w="4535765">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43063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kern="1200" dirty="0">
                          <a:solidFill>
                            <a:schemeClr val="tx1"/>
                          </a:solidFill>
                          <a:effectLst/>
                          <a:latin typeface="+mn-lt"/>
                          <a:ea typeface="+mn-ea"/>
                          <a:cs typeface="+mn-cs"/>
                        </a:rPr>
                        <a:t>Richard Roberts, Chairman</a:t>
                      </a:r>
                    </a:p>
                    <a:p>
                      <a:r>
                        <a:rPr lang="en-GB" sz="1800" kern="1200" dirty="0">
                          <a:solidFill>
                            <a:schemeClr val="tx1"/>
                          </a:solidFill>
                          <a:effectLst/>
                          <a:latin typeface="+mn-lt"/>
                          <a:ea typeface="+mn-ea"/>
                          <a:cs typeface="+mn-cs"/>
                        </a:rPr>
                        <a:t>Bearded Fishermen (mental health charity)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7930982"/>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Glyn Davies, Contracts Manager South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Barnsley Premier Leisure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52137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Ruth E Hyde OBE, Chief Executive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Georgia Crossland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(young people’s charity)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Kate Baxter, Chief Executive</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14366"/>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Louise Bainbridge, Chief Executive</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947988"/>
                  </a:ext>
                </a:extLst>
              </a:tr>
            </a:tbl>
          </a:graphicData>
        </a:graphic>
      </p:graphicFrame>
      <p:pic>
        <p:nvPicPr>
          <p:cNvPr id="6" name="Picture 5">
            <a:extLst>
              <a:ext uri="{FF2B5EF4-FFF2-40B4-BE49-F238E27FC236}">
                <a16:creationId xmlns:a16="http://schemas.microsoft.com/office/drawing/2014/main" id="{E004ECD3-3E63-CB5E-FDF6-3B9C139523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2442" y="2083685"/>
            <a:ext cx="654472" cy="604294"/>
          </a:xfrm>
          <a:prstGeom prst="rect">
            <a:avLst/>
          </a:prstGeom>
          <a:noFill/>
          <a:ln>
            <a:noFill/>
          </a:ln>
        </p:spPr>
      </p:pic>
      <p:pic>
        <p:nvPicPr>
          <p:cNvPr id="7" name="Picture 6">
            <a:extLst>
              <a:ext uri="{FF2B5EF4-FFF2-40B4-BE49-F238E27FC236}">
                <a16:creationId xmlns:a16="http://schemas.microsoft.com/office/drawing/2014/main" id="{E87C87AC-A541-9E6D-ED74-AE0175A9AC5F}"/>
              </a:ext>
            </a:extLst>
          </p:cNvPr>
          <p:cNvPicPr>
            <a:picLocks noChangeAspect="1"/>
          </p:cNvPicPr>
          <p:nvPr/>
        </p:nvPicPr>
        <p:blipFill>
          <a:blip r:embed="rId5"/>
          <a:stretch>
            <a:fillRect/>
          </a:stretch>
        </p:blipFill>
        <p:spPr>
          <a:xfrm>
            <a:off x="8405768" y="2113998"/>
            <a:ext cx="1984607" cy="573980"/>
          </a:xfrm>
          <a:prstGeom prst="rect">
            <a:avLst/>
          </a:prstGeom>
        </p:spPr>
      </p:pic>
      <p:pic>
        <p:nvPicPr>
          <p:cNvPr id="10" name="Picture 9" descr="A blue and white logo&#10;&#10;Description automatically generated">
            <a:extLst>
              <a:ext uri="{FF2B5EF4-FFF2-40B4-BE49-F238E27FC236}">
                <a16:creationId xmlns:a16="http://schemas.microsoft.com/office/drawing/2014/main" id="{8470D5B5-3E4F-9E65-E115-B88A2AC49EBD}"/>
              </a:ext>
            </a:extLst>
          </p:cNvPr>
          <p:cNvPicPr>
            <a:picLocks noChangeAspect="1"/>
          </p:cNvPicPr>
          <p:nvPr/>
        </p:nvPicPr>
        <p:blipFill>
          <a:blip r:embed="rId6"/>
          <a:stretch>
            <a:fillRect/>
          </a:stretch>
        </p:blipFill>
        <p:spPr>
          <a:xfrm>
            <a:off x="1336174" y="2813645"/>
            <a:ext cx="976974" cy="562893"/>
          </a:xfrm>
          <a:prstGeom prst="rect">
            <a:avLst/>
          </a:prstGeom>
        </p:spPr>
      </p:pic>
      <p:sp>
        <p:nvSpPr>
          <p:cNvPr id="14" name="TextBox 13">
            <a:extLst>
              <a:ext uri="{FF2B5EF4-FFF2-40B4-BE49-F238E27FC236}">
                <a16:creationId xmlns:a16="http://schemas.microsoft.com/office/drawing/2014/main" id="{6E70F6B3-FF85-5559-2CA4-9225DB1E862F}"/>
              </a:ext>
            </a:extLst>
          </p:cNvPr>
          <p:cNvSpPr txBox="1"/>
          <p:nvPr/>
        </p:nvSpPr>
        <p:spPr>
          <a:xfrm>
            <a:off x="8575440" y="2949564"/>
            <a:ext cx="1667312" cy="377989"/>
          </a:xfrm>
          <a:prstGeom prst="rect">
            <a:avLst/>
          </a:prstGeom>
          <a:noFill/>
        </p:spPr>
        <p:txBody>
          <a:bodyPr wrap="square">
            <a:spAutoFit/>
          </a:bodyPr>
          <a:lstStyle/>
          <a:p>
            <a:pPr>
              <a:lnSpc>
                <a:spcPct val="107000"/>
              </a:lnSpc>
              <a:spcAft>
                <a:spcPts val="800"/>
              </a:spcAft>
            </a:pPr>
            <a:r>
              <a:rPr lang="en-GB" sz="1800" dirty="0">
                <a:effectLst/>
                <a:latin typeface="Baguet Script" panose="00000500000000000000" pitchFamily="2" charset="0"/>
                <a:ea typeface="Calibri" panose="020F0502020204030204" pitchFamily="34" charset="0"/>
                <a:cs typeface="Calibri" panose="020F0502020204030204" pitchFamily="34" charset="0"/>
              </a:rPr>
              <a:t>Glyn Davies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A black and red rectangle with black text&#10;&#10;Description automatically generated">
            <a:extLst>
              <a:ext uri="{FF2B5EF4-FFF2-40B4-BE49-F238E27FC236}">
                <a16:creationId xmlns:a16="http://schemas.microsoft.com/office/drawing/2014/main" id="{F8F801F5-2930-298A-580D-5230A3A3358B}"/>
              </a:ext>
            </a:extLst>
          </p:cNvPr>
          <p:cNvPicPr>
            <a:picLocks noChangeAspect="1"/>
          </p:cNvPicPr>
          <p:nvPr/>
        </p:nvPicPr>
        <p:blipFill>
          <a:blip r:embed="rId7"/>
          <a:stretch>
            <a:fillRect/>
          </a:stretch>
        </p:blipFill>
        <p:spPr>
          <a:xfrm>
            <a:off x="745284" y="4106563"/>
            <a:ext cx="2158754" cy="533714"/>
          </a:xfrm>
          <a:prstGeom prst="rect">
            <a:avLst/>
          </a:prstGeom>
        </p:spPr>
      </p:pic>
      <p:sp>
        <p:nvSpPr>
          <p:cNvPr id="17" name="TextBox 16">
            <a:extLst>
              <a:ext uri="{FF2B5EF4-FFF2-40B4-BE49-F238E27FC236}">
                <a16:creationId xmlns:a16="http://schemas.microsoft.com/office/drawing/2014/main" id="{88E8121E-D674-A74D-5AB4-DC563C1A1755}"/>
              </a:ext>
            </a:extLst>
          </p:cNvPr>
          <p:cNvSpPr txBox="1"/>
          <p:nvPr/>
        </p:nvSpPr>
        <p:spPr>
          <a:xfrm>
            <a:off x="8718636" y="4193456"/>
            <a:ext cx="1449198" cy="376129"/>
          </a:xfrm>
          <a:prstGeom prst="rect">
            <a:avLst/>
          </a:prstGeom>
          <a:noFill/>
        </p:spPr>
        <p:txBody>
          <a:bodyPr wrap="square">
            <a:spAutoFit/>
          </a:bodyPr>
          <a:lstStyle/>
          <a:p>
            <a:pPr>
              <a:lnSpc>
                <a:spcPct val="107000"/>
              </a:lnSpc>
              <a:spcAft>
                <a:spcPts val="800"/>
              </a:spcAft>
            </a:pPr>
            <a:r>
              <a:rPr lang="en-GB" sz="1800" dirty="0" err="1">
                <a:effectLst/>
                <a:latin typeface="Baguet Script" panose="00000500000000000000" pitchFamily="2" charset="0"/>
                <a:ea typeface="Calibri" panose="020F0502020204030204" pitchFamily="34" charset="0"/>
                <a:cs typeface="Times New Roman" panose="02020603050405020304" pitchFamily="18" charset="0"/>
              </a:rPr>
              <a:t>G.Crossland</a:t>
            </a:r>
            <a:r>
              <a:rPr lang="en-GB" sz="1800" dirty="0">
                <a:effectLst/>
                <a:latin typeface="Cambria" panose="02040503050406030204" pitchFamily="18" charset="0"/>
                <a:ea typeface="Calibri" panose="020F0502020204030204" pitchFamily="34" charset="0"/>
                <a:cs typeface="Cambria" panose="020405030504060302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027D3C08-574B-836A-6ED5-7284F783684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778" y="4696585"/>
            <a:ext cx="1013206" cy="716804"/>
          </a:xfrm>
          <a:prstGeom prst="rect">
            <a:avLst/>
          </a:prstGeom>
          <a:noFill/>
          <a:ln>
            <a:noFill/>
          </a:ln>
        </p:spPr>
      </p:pic>
      <p:pic>
        <p:nvPicPr>
          <p:cNvPr id="19" name="Picture 18">
            <a:extLst>
              <a:ext uri="{FF2B5EF4-FFF2-40B4-BE49-F238E27FC236}">
                <a16:creationId xmlns:a16="http://schemas.microsoft.com/office/drawing/2014/main" id="{1CE1F633-E588-D232-42B2-85B4E0DE61FD}"/>
              </a:ext>
            </a:extLst>
          </p:cNvPr>
          <p:cNvPicPr>
            <a:picLocks noChangeAspect="1"/>
          </p:cNvPicPr>
          <p:nvPr/>
        </p:nvPicPr>
        <p:blipFill>
          <a:blip r:embed="rId9"/>
          <a:stretch>
            <a:fillRect/>
          </a:stretch>
        </p:blipFill>
        <p:spPr>
          <a:xfrm>
            <a:off x="8718636" y="4793413"/>
            <a:ext cx="1199585" cy="504915"/>
          </a:xfrm>
          <a:prstGeom prst="rect">
            <a:avLst/>
          </a:prstGeom>
        </p:spPr>
      </p:pic>
      <p:pic>
        <p:nvPicPr>
          <p:cNvPr id="20" name="Picture 19" descr="A purple text on a black background&#10;&#10;Description automatically generated">
            <a:extLst>
              <a:ext uri="{FF2B5EF4-FFF2-40B4-BE49-F238E27FC236}">
                <a16:creationId xmlns:a16="http://schemas.microsoft.com/office/drawing/2014/main" id="{D108EAAF-EDE0-2362-C7BD-8D7C6B66CE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020" y="5460140"/>
            <a:ext cx="1696722" cy="513959"/>
          </a:xfrm>
          <a:prstGeom prst="rect">
            <a:avLst/>
          </a:prstGeom>
        </p:spPr>
      </p:pic>
      <p:pic>
        <p:nvPicPr>
          <p:cNvPr id="21" name="Picture 20" descr="A close-up of a signature&#10;&#10;Description automatically generated">
            <a:extLst>
              <a:ext uri="{FF2B5EF4-FFF2-40B4-BE49-F238E27FC236}">
                <a16:creationId xmlns:a16="http://schemas.microsoft.com/office/drawing/2014/main" id="{363708B2-0662-7235-59B2-7015A64CD1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2423" y="5460140"/>
            <a:ext cx="1667312" cy="588806"/>
          </a:xfrm>
          <a:prstGeom prst="rect">
            <a:avLst/>
          </a:prstGeom>
        </p:spPr>
      </p:pic>
      <p:pic>
        <p:nvPicPr>
          <p:cNvPr id="2" name="Picture 1">
            <a:extLst>
              <a:ext uri="{FF2B5EF4-FFF2-40B4-BE49-F238E27FC236}">
                <a16:creationId xmlns:a16="http://schemas.microsoft.com/office/drawing/2014/main" id="{FE794C0C-FC66-5BD5-ADFE-7B0E88D75BC1}"/>
              </a:ext>
            </a:extLst>
          </p:cNvPr>
          <p:cNvPicPr>
            <a:picLocks noChangeAspect="1"/>
          </p:cNvPicPr>
          <p:nvPr/>
        </p:nvPicPr>
        <p:blipFill>
          <a:blip r:embed="rId12"/>
          <a:stretch>
            <a:fillRect/>
          </a:stretch>
        </p:blipFill>
        <p:spPr>
          <a:xfrm>
            <a:off x="1053526" y="3429000"/>
            <a:ext cx="1432250" cy="618041"/>
          </a:xfrm>
          <a:prstGeom prst="rect">
            <a:avLst/>
          </a:prstGeom>
        </p:spPr>
      </p:pic>
      <p:pic>
        <p:nvPicPr>
          <p:cNvPr id="3" name="Picture 2" descr="ruth_hyde">
            <a:extLst>
              <a:ext uri="{FF2B5EF4-FFF2-40B4-BE49-F238E27FC236}">
                <a16:creationId xmlns:a16="http://schemas.microsoft.com/office/drawing/2014/main" id="{B5155576-7CAA-67F4-EBC6-DB6F3405C6F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589379" y="3479628"/>
            <a:ext cx="1362075" cy="485775"/>
          </a:xfrm>
          <a:prstGeom prst="rect">
            <a:avLst/>
          </a:prstGeom>
          <a:noFill/>
        </p:spPr>
      </p:pic>
    </p:spTree>
    <p:extLst>
      <p:ext uri="{BB962C8B-B14F-4D97-AF65-F5344CB8AC3E}">
        <p14:creationId xmlns:p14="http://schemas.microsoft.com/office/powerpoint/2010/main" val="165302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3"/>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615117092"/>
              </p:ext>
            </p:extLst>
          </p:nvPr>
        </p:nvGraphicFramePr>
        <p:xfrm>
          <a:off x="441297" y="1623947"/>
          <a:ext cx="11577768" cy="4424999"/>
        </p:xfrm>
        <a:graphic>
          <a:graphicData uri="http://schemas.openxmlformats.org/drawingml/2006/table">
            <a:tbl>
              <a:tblPr firstRow="1" bandRow="1">
                <a:tableStyleId>{F2DE63D5-997A-4646-A377-4702673A728D}</a:tableStyleId>
              </a:tblPr>
              <a:tblGrid>
                <a:gridCol w="3182747">
                  <a:extLst>
                    <a:ext uri="{9D8B030D-6E8A-4147-A177-3AD203B41FA5}">
                      <a16:colId xmlns:a16="http://schemas.microsoft.com/office/drawing/2014/main" val="4137804737"/>
                    </a:ext>
                  </a:extLst>
                </a:gridCol>
                <a:gridCol w="4535765">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43063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Richard Henderson, Chief Executive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7930982"/>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Volt Sacco, Chief Executive, </a:t>
                      </a:r>
                      <a:r>
                        <a:rPr lang="en-GB" sz="1800" kern="1200" dirty="0">
                          <a:solidFill>
                            <a:schemeClr val="tx1"/>
                          </a:solidFill>
                          <a:effectLst/>
                          <a:latin typeface="+mn-lt"/>
                          <a:ea typeface="+mn-ea"/>
                          <a:cs typeface="+mn-cs"/>
                        </a:rPr>
                        <a:t>Partner Member of Integrated Care Partnership</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52137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Andrew Redfern, Chief Executive, Partner Member of Integrated Care Partnership</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Jane Laughton, Chief Executive</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14366"/>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Dr Kathy McLean, Chair of the Nottingham and Nottinghamshire Integrated Care Partnership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947988"/>
                  </a:ext>
                </a:extLst>
              </a:tr>
            </a:tbl>
          </a:graphicData>
        </a:graphic>
      </p:graphicFrame>
      <p:pic>
        <p:nvPicPr>
          <p:cNvPr id="12" name="Picture 11">
            <a:extLst>
              <a:ext uri="{FF2B5EF4-FFF2-40B4-BE49-F238E27FC236}">
                <a16:creationId xmlns:a16="http://schemas.microsoft.com/office/drawing/2014/main" id="{E4D28A39-2C12-075E-3440-8619612B9369}"/>
              </a:ext>
            </a:extLst>
          </p:cNvPr>
          <p:cNvPicPr>
            <a:picLocks noChangeAspect="1"/>
          </p:cNvPicPr>
          <p:nvPr/>
        </p:nvPicPr>
        <p:blipFill>
          <a:blip r:embed="rId4"/>
          <a:stretch>
            <a:fillRect/>
          </a:stretch>
        </p:blipFill>
        <p:spPr>
          <a:xfrm>
            <a:off x="8861029" y="2813807"/>
            <a:ext cx="1075733" cy="488172"/>
          </a:xfrm>
          <a:prstGeom prst="rect">
            <a:avLst/>
          </a:prstGeom>
        </p:spPr>
      </p:pic>
      <p:pic>
        <p:nvPicPr>
          <p:cNvPr id="16" name="Picture 15">
            <a:extLst>
              <a:ext uri="{FF2B5EF4-FFF2-40B4-BE49-F238E27FC236}">
                <a16:creationId xmlns:a16="http://schemas.microsoft.com/office/drawing/2014/main" id="{6451704E-1DD3-A585-F8EF-EFC4B27056A5}"/>
              </a:ext>
            </a:extLst>
          </p:cNvPr>
          <p:cNvPicPr>
            <a:picLocks noChangeAspect="1"/>
          </p:cNvPicPr>
          <p:nvPr/>
        </p:nvPicPr>
        <p:blipFill>
          <a:blip r:embed="rId5"/>
          <a:stretch>
            <a:fillRect/>
          </a:stretch>
        </p:blipFill>
        <p:spPr>
          <a:xfrm>
            <a:off x="748191" y="2766447"/>
            <a:ext cx="1540795" cy="582893"/>
          </a:xfrm>
          <a:prstGeom prst="rect">
            <a:avLst/>
          </a:prstGeom>
        </p:spPr>
      </p:pic>
      <p:pic>
        <p:nvPicPr>
          <p:cNvPr id="13" name="Picture 12">
            <a:extLst>
              <a:ext uri="{FF2B5EF4-FFF2-40B4-BE49-F238E27FC236}">
                <a16:creationId xmlns:a16="http://schemas.microsoft.com/office/drawing/2014/main" id="{DFCEC896-A979-CBFB-0E3E-E03E443BBF02}"/>
              </a:ext>
            </a:extLst>
          </p:cNvPr>
          <p:cNvPicPr>
            <a:picLocks noChangeAspect="1"/>
          </p:cNvPicPr>
          <p:nvPr/>
        </p:nvPicPr>
        <p:blipFill>
          <a:blip r:embed="rId6"/>
          <a:stretch>
            <a:fillRect/>
          </a:stretch>
        </p:blipFill>
        <p:spPr>
          <a:xfrm>
            <a:off x="8861029" y="2094420"/>
            <a:ext cx="1412536" cy="619074"/>
          </a:xfrm>
          <a:prstGeom prst="rect">
            <a:avLst/>
          </a:prstGeom>
        </p:spPr>
      </p:pic>
      <p:pic>
        <p:nvPicPr>
          <p:cNvPr id="23" name="Picture 22" descr="A close-up of a logo&#10;&#10;Description automatically generated">
            <a:extLst>
              <a:ext uri="{FF2B5EF4-FFF2-40B4-BE49-F238E27FC236}">
                <a16:creationId xmlns:a16="http://schemas.microsoft.com/office/drawing/2014/main" id="{0675049A-5A27-C47D-0406-8CFF18FF00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450" y="2133843"/>
            <a:ext cx="1412536" cy="540228"/>
          </a:xfrm>
          <a:prstGeom prst="rect">
            <a:avLst/>
          </a:prstGeom>
        </p:spPr>
      </p:pic>
      <p:pic>
        <p:nvPicPr>
          <p:cNvPr id="2" name="Picture 1" descr="A logo with text and colorful lines&#10;&#10;Description automatically generated with medium confidence">
            <a:extLst>
              <a:ext uri="{FF2B5EF4-FFF2-40B4-BE49-F238E27FC236}">
                <a16:creationId xmlns:a16="http://schemas.microsoft.com/office/drawing/2014/main" id="{A355FE31-2F63-38C5-CD24-253D27193753}"/>
              </a:ext>
            </a:extLst>
          </p:cNvPr>
          <p:cNvPicPr>
            <a:picLocks noChangeAspect="1"/>
          </p:cNvPicPr>
          <p:nvPr/>
        </p:nvPicPr>
        <p:blipFill>
          <a:blip r:embed="rId8"/>
          <a:stretch>
            <a:fillRect/>
          </a:stretch>
        </p:blipFill>
        <p:spPr>
          <a:xfrm>
            <a:off x="1040235" y="3441716"/>
            <a:ext cx="1028560" cy="587807"/>
          </a:xfrm>
          <a:prstGeom prst="rect">
            <a:avLst/>
          </a:prstGeom>
        </p:spPr>
      </p:pic>
      <p:pic>
        <p:nvPicPr>
          <p:cNvPr id="3" name="Picture 2">
            <a:extLst>
              <a:ext uri="{FF2B5EF4-FFF2-40B4-BE49-F238E27FC236}">
                <a16:creationId xmlns:a16="http://schemas.microsoft.com/office/drawing/2014/main" id="{C2143530-831A-8D5E-4013-ABC1D7D8A551}"/>
              </a:ext>
            </a:extLst>
          </p:cNvPr>
          <p:cNvPicPr>
            <a:picLocks noChangeAspect="1"/>
          </p:cNvPicPr>
          <p:nvPr/>
        </p:nvPicPr>
        <p:blipFill>
          <a:blip r:embed="rId9"/>
          <a:stretch>
            <a:fillRect/>
          </a:stretch>
        </p:blipFill>
        <p:spPr>
          <a:xfrm>
            <a:off x="8723092" y="3464460"/>
            <a:ext cx="2003425" cy="469900"/>
          </a:xfrm>
          <a:prstGeom prst="rect">
            <a:avLst/>
          </a:prstGeom>
        </p:spPr>
      </p:pic>
      <p:pic>
        <p:nvPicPr>
          <p:cNvPr id="9" name="Picture 8" descr="A blue and green text&#10;&#10;Description automatically generated">
            <a:extLst>
              <a:ext uri="{FF2B5EF4-FFF2-40B4-BE49-F238E27FC236}">
                <a16:creationId xmlns:a16="http://schemas.microsoft.com/office/drawing/2014/main" id="{CF0D2125-3339-4A6C-BF83-04DE5670CF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191" y="4745494"/>
            <a:ext cx="2182368" cy="573024"/>
          </a:xfrm>
          <a:prstGeom prst="rect">
            <a:avLst/>
          </a:prstGeom>
        </p:spPr>
      </p:pic>
      <p:pic>
        <p:nvPicPr>
          <p:cNvPr id="22" name="Picture 21" descr="A close up of a handwritten text&#10;&#10;Description automatically generated">
            <a:extLst>
              <a:ext uri="{FF2B5EF4-FFF2-40B4-BE49-F238E27FC236}">
                <a16:creationId xmlns:a16="http://schemas.microsoft.com/office/drawing/2014/main" id="{191E8F47-0E5B-D94C-5489-209F33073C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5427" y="4784156"/>
            <a:ext cx="2158754" cy="515643"/>
          </a:xfrm>
          <a:prstGeom prst="rect">
            <a:avLst/>
          </a:prstGeom>
        </p:spPr>
      </p:pic>
      <p:pic>
        <p:nvPicPr>
          <p:cNvPr id="24" name="Picture 23" descr="A colorful logo with text&#10;&#10;Description automatically generated">
            <a:extLst>
              <a:ext uri="{FF2B5EF4-FFF2-40B4-BE49-F238E27FC236}">
                <a16:creationId xmlns:a16="http://schemas.microsoft.com/office/drawing/2014/main" id="{DB406867-8D3D-EF1C-404E-293413838E1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8191" y="4761593"/>
            <a:ext cx="1927897" cy="1927897"/>
          </a:xfrm>
          <a:prstGeom prst="rect">
            <a:avLst/>
          </a:prstGeom>
        </p:spPr>
      </p:pic>
      <p:pic>
        <p:nvPicPr>
          <p:cNvPr id="25" name="Picture 24">
            <a:extLst>
              <a:ext uri="{FF2B5EF4-FFF2-40B4-BE49-F238E27FC236}">
                <a16:creationId xmlns:a16="http://schemas.microsoft.com/office/drawing/2014/main" id="{E26D90AE-7AF1-8D29-C8A3-46DFB1B84BE6}"/>
              </a:ext>
            </a:extLst>
          </p:cNvPr>
          <p:cNvPicPr/>
          <p:nvPr/>
        </p:nvPicPr>
        <p:blipFill>
          <a:blip r:embed="rId13" cstate="print">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959615" y="5487406"/>
            <a:ext cx="1551792" cy="515643"/>
          </a:xfrm>
          <a:prstGeom prst="rect">
            <a:avLst/>
          </a:prstGeom>
          <a:noFill/>
          <a:ln>
            <a:noFill/>
          </a:ln>
        </p:spPr>
      </p:pic>
    </p:spTree>
    <p:extLst>
      <p:ext uri="{BB962C8B-B14F-4D97-AF65-F5344CB8AC3E}">
        <p14:creationId xmlns:p14="http://schemas.microsoft.com/office/powerpoint/2010/main" val="375714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logo&#10;&#10;Description automatically generated">
            <a:extLst>
              <a:ext uri="{FF2B5EF4-FFF2-40B4-BE49-F238E27FC236}">
                <a16:creationId xmlns:a16="http://schemas.microsoft.com/office/drawing/2014/main" id="{0897DFB3-7A85-6BCA-5A41-252CA89C5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95" y="4756933"/>
            <a:ext cx="1580546" cy="710179"/>
          </a:xfrm>
          <a:prstGeom prst="rect">
            <a:avLst/>
          </a:prstGeom>
        </p:spPr>
      </p:pic>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4"/>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4193096273"/>
              </p:ext>
            </p:extLst>
          </p:nvPr>
        </p:nvGraphicFramePr>
        <p:xfrm>
          <a:off x="257628" y="1632043"/>
          <a:ext cx="11577768" cy="4424999"/>
        </p:xfrm>
        <a:graphic>
          <a:graphicData uri="http://schemas.openxmlformats.org/drawingml/2006/table">
            <a:tbl>
              <a:tblPr firstRow="1" bandRow="1">
                <a:tableStyleId>{F2DE63D5-997A-4646-A377-4702673A728D}</a:tableStyleId>
              </a:tblPr>
              <a:tblGrid>
                <a:gridCol w="3859256">
                  <a:extLst>
                    <a:ext uri="{9D8B030D-6E8A-4147-A177-3AD203B41FA5}">
                      <a16:colId xmlns:a16="http://schemas.microsoft.com/office/drawing/2014/main" val="4137804737"/>
                    </a:ext>
                  </a:extLst>
                </a:gridCol>
                <a:gridCol w="3859256">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43063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kern="1200" dirty="0">
                          <a:solidFill>
                            <a:schemeClr val="tx1"/>
                          </a:solidFill>
                          <a:effectLst/>
                          <a:latin typeface="+mn-lt"/>
                          <a:ea typeface="+mn-ea"/>
                          <a:cs typeface="+mn-cs"/>
                        </a:rPr>
                        <a:t>Dr </a:t>
                      </a:r>
                      <a:r>
                        <a:rPr lang="en-GB" sz="1800" kern="1200" dirty="0" err="1">
                          <a:solidFill>
                            <a:schemeClr val="tx1"/>
                          </a:solidFill>
                          <a:effectLst/>
                          <a:latin typeface="+mn-lt"/>
                          <a:ea typeface="+mn-ea"/>
                          <a:cs typeface="+mn-cs"/>
                        </a:rPr>
                        <a:t>Nanthakumar</a:t>
                      </a:r>
                      <a:r>
                        <a:rPr lang="en-GB" sz="1800" kern="1200" dirty="0">
                          <a:solidFill>
                            <a:schemeClr val="tx1"/>
                          </a:solidFill>
                          <a:effectLst/>
                          <a:latin typeface="+mn-lt"/>
                          <a:ea typeface="+mn-ea"/>
                          <a:cs typeface="+mn-cs"/>
                        </a:rPr>
                        <a:t> </a:t>
                      </a:r>
                      <a:r>
                        <a:rPr lang="en-GB" sz="1800" kern="1200" dirty="0" err="1">
                          <a:solidFill>
                            <a:schemeClr val="tx1"/>
                          </a:solidFill>
                          <a:effectLst/>
                          <a:latin typeface="+mn-lt"/>
                          <a:ea typeface="+mn-ea"/>
                          <a:cs typeface="+mn-cs"/>
                        </a:rPr>
                        <a:t>Vaithilingam</a:t>
                      </a:r>
                      <a:r>
                        <a:rPr lang="en-GB" sz="1800" kern="1200" dirty="0">
                          <a:solidFill>
                            <a:schemeClr val="tx1"/>
                          </a:solidFill>
                          <a:effectLst/>
                          <a:latin typeface="+mn-lt"/>
                          <a:ea typeface="+mn-ea"/>
                          <a:cs typeface="+mn-cs"/>
                        </a:rPr>
                        <a:t>, Clinical Director, Larwood and Bawtry PCN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7930982"/>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Rob Holder, General Manager, North Nottinghamshire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52137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Arwel</a:t>
                      </a:r>
                      <a:r>
                        <a:rPr lang="en-GB" dirty="0"/>
                        <a:t> Griffiths, Chief Executive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Richard Parker, Chief Executive</a:t>
                      </a:r>
                    </a:p>
                    <a:p>
                      <a:endParaRPr lang="en-GB" sz="18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Ifti Majid, Chief Executive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14366"/>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Amanda Sullivan, Chief Executive</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947988"/>
                  </a:ext>
                </a:extLst>
              </a:tr>
            </a:tbl>
          </a:graphicData>
        </a:graphic>
      </p:graphicFrame>
      <p:pic>
        <p:nvPicPr>
          <p:cNvPr id="15" name="Picture 14">
            <a:extLst>
              <a:ext uri="{FF2B5EF4-FFF2-40B4-BE49-F238E27FC236}">
                <a16:creationId xmlns:a16="http://schemas.microsoft.com/office/drawing/2014/main" id="{473A9202-31E5-0164-5D1F-A6E95CAF60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79214" y="2072350"/>
            <a:ext cx="1052428" cy="636992"/>
          </a:xfrm>
          <a:prstGeom prst="rect">
            <a:avLst/>
          </a:prstGeom>
          <a:noFill/>
          <a:ln>
            <a:noFill/>
          </a:ln>
        </p:spPr>
      </p:pic>
      <p:pic>
        <p:nvPicPr>
          <p:cNvPr id="16" name="Picture 15" descr="A close up of a signature&#10;&#10;Description automatically generated">
            <a:extLst>
              <a:ext uri="{FF2B5EF4-FFF2-40B4-BE49-F238E27FC236}">
                <a16:creationId xmlns:a16="http://schemas.microsoft.com/office/drawing/2014/main" id="{2D545549-890B-34D3-7539-3C637162C766}"/>
              </a:ext>
            </a:extLst>
          </p:cNvPr>
          <p:cNvPicPr>
            <a:picLocks noChangeAspect="1"/>
          </p:cNvPicPr>
          <p:nvPr/>
        </p:nvPicPr>
        <p:blipFill rotWithShape="1">
          <a:blip r:embed="rId6"/>
          <a:srcRect l="-94" t="127" r="-182" b="-33"/>
          <a:stretch/>
        </p:blipFill>
        <p:spPr>
          <a:xfrm>
            <a:off x="8455706" y="2072350"/>
            <a:ext cx="2158755" cy="606493"/>
          </a:xfrm>
          <a:prstGeom prst="rect">
            <a:avLst/>
          </a:prstGeom>
        </p:spPr>
      </p:pic>
      <p:pic>
        <p:nvPicPr>
          <p:cNvPr id="17" name="Picture 16" descr="A rainbow flag with a white leaf&#10;&#10;Description automatically generated">
            <a:extLst>
              <a:ext uri="{FF2B5EF4-FFF2-40B4-BE49-F238E27FC236}">
                <a16:creationId xmlns:a16="http://schemas.microsoft.com/office/drawing/2014/main" id="{38BA3941-8A91-AD30-4703-4ACDC563BC7D}"/>
              </a:ext>
            </a:extLst>
          </p:cNvPr>
          <p:cNvPicPr>
            <a:picLocks noChangeAspect="1"/>
          </p:cNvPicPr>
          <p:nvPr/>
        </p:nvPicPr>
        <p:blipFill>
          <a:blip r:embed="rId7"/>
          <a:stretch>
            <a:fillRect/>
          </a:stretch>
        </p:blipFill>
        <p:spPr>
          <a:xfrm>
            <a:off x="1389291" y="2734494"/>
            <a:ext cx="632274" cy="636992"/>
          </a:xfrm>
          <a:prstGeom prst="rect">
            <a:avLst/>
          </a:prstGeom>
        </p:spPr>
      </p:pic>
      <p:pic>
        <p:nvPicPr>
          <p:cNvPr id="18" name="Picture 17" descr="A black line drawing of a plane&#10;&#10;Description automatically generated">
            <a:extLst>
              <a:ext uri="{FF2B5EF4-FFF2-40B4-BE49-F238E27FC236}">
                <a16:creationId xmlns:a16="http://schemas.microsoft.com/office/drawing/2014/main" id="{0E315845-D592-1786-5F18-4CAEF1729ACA}"/>
              </a:ext>
            </a:extLst>
          </p:cNvPr>
          <p:cNvPicPr>
            <a:picLocks noChangeAspect="1"/>
          </p:cNvPicPr>
          <p:nvPr/>
        </p:nvPicPr>
        <p:blipFill>
          <a:blip r:embed="rId8"/>
          <a:stretch>
            <a:fillRect/>
          </a:stretch>
        </p:blipFill>
        <p:spPr>
          <a:xfrm>
            <a:off x="8937534" y="2836582"/>
            <a:ext cx="852230" cy="552450"/>
          </a:xfrm>
          <a:prstGeom prst="rect">
            <a:avLst/>
          </a:prstGeom>
        </p:spPr>
      </p:pic>
      <p:pic>
        <p:nvPicPr>
          <p:cNvPr id="19" name="Picture 18" descr="A logo with a building silhouette&#10;&#10;Description automatically generated">
            <a:extLst>
              <a:ext uri="{FF2B5EF4-FFF2-40B4-BE49-F238E27FC236}">
                <a16:creationId xmlns:a16="http://schemas.microsoft.com/office/drawing/2014/main" id="{972B5F6C-557D-F9C5-0922-BC0CEE7D6F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723" y="3396638"/>
            <a:ext cx="2182368" cy="560463"/>
          </a:xfrm>
          <a:prstGeom prst="rect">
            <a:avLst/>
          </a:prstGeom>
        </p:spPr>
      </p:pic>
      <p:pic>
        <p:nvPicPr>
          <p:cNvPr id="20" name="Picture 19" descr="A close-up of a signature&#10;&#10;Description automatically generated">
            <a:extLst>
              <a:ext uri="{FF2B5EF4-FFF2-40B4-BE49-F238E27FC236}">
                <a16:creationId xmlns:a16="http://schemas.microsoft.com/office/drawing/2014/main" id="{9DBF567C-7D2F-748F-C67B-FD15B96F53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63490" y="3429000"/>
            <a:ext cx="1200318" cy="522661"/>
          </a:xfrm>
          <a:prstGeom prst="rect">
            <a:avLst/>
          </a:prstGeom>
        </p:spPr>
      </p:pic>
      <p:pic>
        <p:nvPicPr>
          <p:cNvPr id="2" name="Picture 1" descr="A black text on a white background&#10;&#10;Description automatically generated">
            <a:extLst>
              <a:ext uri="{FF2B5EF4-FFF2-40B4-BE49-F238E27FC236}">
                <a16:creationId xmlns:a16="http://schemas.microsoft.com/office/drawing/2014/main" id="{AD040A3D-9ADC-322F-9F65-E356D22006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154" y="4099909"/>
            <a:ext cx="1580547" cy="544488"/>
          </a:xfrm>
          <a:prstGeom prst="rect">
            <a:avLst/>
          </a:prstGeom>
        </p:spPr>
      </p:pic>
      <p:pic>
        <p:nvPicPr>
          <p:cNvPr id="3" name="Picture 2" descr="A signature on a white background&#10;&#10;Description automatically generated">
            <a:extLst>
              <a:ext uri="{FF2B5EF4-FFF2-40B4-BE49-F238E27FC236}">
                <a16:creationId xmlns:a16="http://schemas.microsoft.com/office/drawing/2014/main" id="{D47EB1B2-DD7A-610D-C960-5F72A141787B}"/>
              </a:ext>
            </a:extLst>
          </p:cNvPr>
          <p:cNvPicPr>
            <a:picLocks noChangeAspect="1"/>
          </p:cNvPicPr>
          <p:nvPr/>
        </p:nvPicPr>
        <p:blipFill>
          <a:blip r:embed="rId12"/>
          <a:stretch>
            <a:fillRect/>
          </a:stretch>
        </p:blipFill>
        <p:spPr>
          <a:xfrm>
            <a:off x="8820021" y="4099909"/>
            <a:ext cx="1087256" cy="569515"/>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0E43567E-13CA-97F8-EB5A-9043B2C8BC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8389" y="5214291"/>
            <a:ext cx="1382297" cy="977616"/>
          </a:xfrm>
          <a:prstGeom prst="rect">
            <a:avLst/>
          </a:prstGeom>
        </p:spPr>
      </p:pic>
      <p:pic>
        <p:nvPicPr>
          <p:cNvPr id="9" name="Picture 2">
            <a:extLst>
              <a:ext uri="{FF2B5EF4-FFF2-40B4-BE49-F238E27FC236}">
                <a16:creationId xmlns:a16="http://schemas.microsoft.com/office/drawing/2014/main" id="{CB3A7E5B-275D-670E-C1DE-AB7F38708A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55706" y="5426874"/>
            <a:ext cx="23907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black and white drawing of a feather&#10;&#10;Description automatically generated">
            <a:extLst>
              <a:ext uri="{FF2B5EF4-FFF2-40B4-BE49-F238E27FC236}">
                <a16:creationId xmlns:a16="http://schemas.microsoft.com/office/drawing/2014/main" id="{9E7793D2-5775-B94B-936C-D5F50F49C88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63490" y="4756933"/>
            <a:ext cx="1104900" cy="483972"/>
          </a:xfrm>
          <a:prstGeom prst="rect">
            <a:avLst/>
          </a:prstGeom>
        </p:spPr>
      </p:pic>
    </p:spTree>
    <p:extLst>
      <p:ext uri="{BB962C8B-B14F-4D97-AF65-F5344CB8AC3E}">
        <p14:creationId xmlns:p14="http://schemas.microsoft.com/office/powerpoint/2010/main" val="286781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ogo for a university hospital&#10;&#10;Description automatically generated">
            <a:extLst>
              <a:ext uri="{FF2B5EF4-FFF2-40B4-BE49-F238E27FC236}">
                <a16:creationId xmlns:a16="http://schemas.microsoft.com/office/drawing/2014/main" id="{E0AB5BAC-5A27-E712-8E13-F64B1E0A4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44" y="2045792"/>
            <a:ext cx="1580767" cy="710279"/>
          </a:xfrm>
          <a:prstGeom prst="rect">
            <a:avLst/>
          </a:prstGeom>
        </p:spPr>
      </p:pic>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4"/>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3166655137"/>
              </p:ext>
            </p:extLst>
          </p:nvPr>
        </p:nvGraphicFramePr>
        <p:xfrm>
          <a:off x="307116" y="1618398"/>
          <a:ext cx="11577768" cy="4424999"/>
        </p:xfrm>
        <a:graphic>
          <a:graphicData uri="http://schemas.openxmlformats.org/drawingml/2006/table">
            <a:tbl>
              <a:tblPr firstRow="1" bandRow="1">
                <a:tableStyleId>{F2DE63D5-997A-4646-A377-4702673A728D}</a:tableStyleId>
              </a:tblPr>
              <a:tblGrid>
                <a:gridCol w="3859256">
                  <a:extLst>
                    <a:ext uri="{9D8B030D-6E8A-4147-A177-3AD203B41FA5}">
                      <a16:colId xmlns:a16="http://schemas.microsoft.com/office/drawing/2014/main" val="4137804737"/>
                    </a:ext>
                  </a:extLst>
                </a:gridCol>
                <a:gridCol w="3859256">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43063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Anthony May, Chief Executive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7930982"/>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Paul Robinson, Chief Executive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52137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kern="1200" dirty="0" err="1">
                          <a:solidFill>
                            <a:schemeClr val="tx1"/>
                          </a:solidFill>
                          <a:effectLst/>
                          <a:latin typeface="+mn-lt"/>
                          <a:ea typeface="+mn-ea"/>
                          <a:cs typeface="+mn-cs"/>
                        </a:rPr>
                        <a:t>Dr.</a:t>
                      </a:r>
                      <a:r>
                        <a:rPr lang="en-GB" sz="1800" kern="1200" dirty="0">
                          <a:solidFill>
                            <a:schemeClr val="tx1"/>
                          </a:solidFill>
                          <a:effectLst/>
                          <a:latin typeface="+mn-lt"/>
                          <a:ea typeface="+mn-ea"/>
                          <a:cs typeface="+mn-cs"/>
                        </a:rPr>
                        <a:t> D. </a:t>
                      </a:r>
                      <a:r>
                        <a:rPr lang="en-GB" sz="1800" kern="1200" dirty="0" err="1">
                          <a:solidFill>
                            <a:schemeClr val="tx1"/>
                          </a:solidFill>
                          <a:effectLst/>
                          <a:latin typeface="+mn-lt"/>
                          <a:ea typeface="+mn-ea"/>
                          <a:cs typeface="+mn-cs"/>
                        </a:rPr>
                        <a:t>Bartholomeuz</a:t>
                      </a:r>
                      <a:r>
                        <a:rPr lang="en-GB" sz="1800" kern="1200" dirty="0">
                          <a:solidFill>
                            <a:schemeClr val="tx1"/>
                          </a:solidFill>
                          <a:effectLst/>
                          <a:latin typeface="+mn-lt"/>
                          <a:ea typeface="+mn-ea"/>
                          <a:cs typeface="+mn-cs"/>
                        </a:rPr>
                        <a:t> , Clinical Director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Mel Barrett, Chief Executive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Mel Barrett, Nottingham City Place Based Partnership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14366"/>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Melanie Williams, Corporate Director</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947988"/>
                  </a:ext>
                </a:extLst>
              </a:tr>
            </a:tbl>
          </a:graphicData>
        </a:graphic>
      </p:graphicFrame>
      <p:pic>
        <p:nvPicPr>
          <p:cNvPr id="14" name="Picture 13" descr="A close-up of a signature&#10;&#10;Description automatically generated">
            <a:extLst>
              <a:ext uri="{FF2B5EF4-FFF2-40B4-BE49-F238E27FC236}">
                <a16:creationId xmlns:a16="http://schemas.microsoft.com/office/drawing/2014/main" id="{CF30C75D-DAAF-680B-EC25-3EACE8445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1684" y="2061539"/>
            <a:ext cx="911557" cy="616591"/>
          </a:xfrm>
          <a:prstGeom prst="rect">
            <a:avLst/>
          </a:prstGeom>
        </p:spPr>
      </p:pic>
      <p:pic>
        <p:nvPicPr>
          <p:cNvPr id="15" name="Picture 14">
            <a:extLst>
              <a:ext uri="{FF2B5EF4-FFF2-40B4-BE49-F238E27FC236}">
                <a16:creationId xmlns:a16="http://schemas.microsoft.com/office/drawing/2014/main" id="{0D2F304D-21CD-CE70-F5ED-789187FA85AA}"/>
              </a:ext>
            </a:extLst>
          </p:cNvPr>
          <p:cNvPicPr>
            <a:picLocks noChangeAspect="1"/>
          </p:cNvPicPr>
          <p:nvPr/>
        </p:nvPicPr>
        <p:blipFill>
          <a:blip r:embed="rId6"/>
          <a:stretch>
            <a:fillRect/>
          </a:stretch>
        </p:blipFill>
        <p:spPr>
          <a:xfrm>
            <a:off x="713081" y="3442423"/>
            <a:ext cx="2533459" cy="544731"/>
          </a:xfrm>
          <a:prstGeom prst="rect">
            <a:avLst/>
          </a:prstGeom>
        </p:spPr>
      </p:pic>
      <p:pic>
        <p:nvPicPr>
          <p:cNvPr id="16" name="Picture 15" descr="A signature on a white background&#10;&#10;Description automatically generated">
            <a:extLst>
              <a:ext uri="{FF2B5EF4-FFF2-40B4-BE49-F238E27FC236}">
                <a16:creationId xmlns:a16="http://schemas.microsoft.com/office/drawing/2014/main" id="{6B9346D2-BC7E-E323-0860-894BF481F9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4765" y="3406492"/>
            <a:ext cx="1687027" cy="616591"/>
          </a:xfrm>
          <a:prstGeom prst="rect">
            <a:avLst/>
          </a:prstGeom>
        </p:spPr>
      </p:pic>
      <p:pic>
        <p:nvPicPr>
          <p:cNvPr id="17" name="Picture 16" descr="A logo for a city&#10;&#10;Description automatically generated">
            <a:extLst>
              <a:ext uri="{FF2B5EF4-FFF2-40B4-BE49-F238E27FC236}">
                <a16:creationId xmlns:a16="http://schemas.microsoft.com/office/drawing/2014/main" id="{7DFE4620-A28B-F128-740E-4021B4D8B2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8986" y="4170484"/>
            <a:ext cx="1436573" cy="476024"/>
          </a:xfrm>
          <a:prstGeom prst="rect">
            <a:avLst/>
          </a:prstGeom>
        </p:spPr>
      </p:pic>
      <p:pic>
        <p:nvPicPr>
          <p:cNvPr id="18" name="Picture 17">
            <a:extLst>
              <a:ext uri="{FF2B5EF4-FFF2-40B4-BE49-F238E27FC236}">
                <a16:creationId xmlns:a16="http://schemas.microsoft.com/office/drawing/2014/main" id="{9B57B9B4-A8FA-B494-3436-CC26F462A62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7970" y="4107347"/>
            <a:ext cx="700616" cy="556518"/>
          </a:xfrm>
          <a:prstGeom prst="rect">
            <a:avLst/>
          </a:prstGeom>
          <a:noFill/>
          <a:ln>
            <a:noFill/>
          </a:ln>
        </p:spPr>
      </p:pic>
      <p:pic>
        <p:nvPicPr>
          <p:cNvPr id="9" name="Picture 8">
            <a:extLst>
              <a:ext uri="{FF2B5EF4-FFF2-40B4-BE49-F238E27FC236}">
                <a16:creationId xmlns:a16="http://schemas.microsoft.com/office/drawing/2014/main" id="{9FC5F511-CAF6-C281-71C6-C079513DCD04}"/>
              </a:ext>
            </a:extLst>
          </p:cNvPr>
          <p:cNvPicPr>
            <a:picLocks noChangeAspect="1"/>
          </p:cNvPicPr>
          <p:nvPr/>
        </p:nvPicPr>
        <p:blipFill>
          <a:blip r:embed="rId10"/>
          <a:stretch>
            <a:fillRect/>
          </a:stretch>
        </p:blipFill>
        <p:spPr>
          <a:xfrm>
            <a:off x="8755433" y="2761822"/>
            <a:ext cx="1175558" cy="600465"/>
          </a:xfrm>
          <a:prstGeom prst="rect">
            <a:avLst/>
          </a:prstGeom>
        </p:spPr>
      </p:pic>
      <p:pic>
        <p:nvPicPr>
          <p:cNvPr id="20" name="Picture 19" descr="A close-up of a logo&#10;&#10;Description automatically generated">
            <a:extLst>
              <a:ext uri="{FF2B5EF4-FFF2-40B4-BE49-F238E27FC236}">
                <a16:creationId xmlns:a16="http://schemas.microsoft.com/office/drawing/2014/main" id="{D55E6C68-7077-4D97-21CE-274873CBDD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0526" y="2875435"/>
            <a:ext cx="1522906" cy="408584"/>
          </a:xfrm>
          <a:prstGeom prst="rect">
            <a:avLst/>
          </a:prstGeom>
        </p:spPr>
      </p:pic>
      <p:pic>
        <p:nvPicPr>
          <p:cNvPr id="3" name="Picture 2" descr="A green text on a black background&#10;&#10;Description automatically generated">
            <a:extLst>
              <a:ext uri="{FF2B5EF4-FFF2-40B4-BE49-F238E27FC236}">
                <a16:creationId xmlns:a16="http://schemas.microsoft.com/office/drawing/2014/main" id="{D735B9D5-55C1-B33C-178B-0ADCD6B37D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1528" y="4746793"/>
            <a:ext cx="1764052" cy="543338"/>
          </a:xfrm>
          <a:prstGeom prst="rect">
            <a:avLst/>
          </a:prstGeom>
        </p:spPr>
      </p:pic>
      <p:pic>
        <p:nvPicPr>
          <p:cNvPr id="19" name="Picture 18">
            <a:extLst>
              <a:ext uri="{FF2B5EF4-FFF2-40B4-BE49-F238E27FC236}">
                <a16:creationId xmlns:a16="http://schemas.microsoft.com/office/drawing/2014/main" id="{F2FD0748-1F9D-61D2-D53B-4430B474956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7970" y="4748129"/>
            <a:ext cx="700616" cy="556518"/>
          </a:xfrm>
          <a:prstGeom prst="rect">
            <a:avLst/>
          </a:prstGeom>
          <a:noFill/>
          <a:ln>
            <a:noFill/>
          </a:ln>
        </p:spPr>
      </p:pic>
      <p:pic>
        <p:nvPicPr>
          <p:cNvPr id="21" name="Picture 20" descr="A green text on a black background&#10;&#10;Description automatically generated">
            <a:extLst>
              <a:ext uri="{FF2B5EF4-FFF2-40B4-BE49-F238E27FC236}">
                <a16:creationId xmlns:a16="http://schemas.microsoft.com/office/drawing/2014/main" id="{773E4DB9-8FBD-3B13-D2A0-6D4E839901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1373" y="5458035"/>
            <a:ext cx="2435167" cy="417457"/>
          </a:xfrm>
          <a:prstGeom prst="rect">
            <a:avLst/>
          </a:prstGeom>
        </p:spPr>
      </p:pic>
      <p:pic>
        <p:nvPicPr>
          <p:cNvPr id="22" name="Picture 21">
            <a:extLst>
              <a:ext uri="{FF2B5EF4-FFF2-40B4-BE49-F238E27FC236}">
                <a16:creationId xmlns:a16="http://schemas.microsoft.com/office/drawing/2014/main" id="{E7136907-9440-26DF-EA3F-EF578C4F602A}"/>
              </a:ext>
            </a:extLst>
          </p:cNvPr>
          <p:cNvPicPr>
            <a:picLocks noChangeAspect="1"/>
          </p:cNvPicPr>
          <p:nvPr/>
        </p:nvPicPr>
        <p:blipFill>
          <a:blip r:embed="rId14"/>
          <a:stretch>
            <a:fillRect/>
          </a:stretch>
        </p:blipFill>
        <p:spPr>
          <a:xfrm rot="16200000">
            <a:off x="9193994" y="4959301"/>
            <a:ext cx="560695" cy="1437817"/>
          </a:xfrm>
          <a:prstGeom prst="rect">
            <a:avLst/>
          </a:prstGeom>
        </p:spPr>
      </p:pic>
    </p:spTree>
    <p:extLst>
      <p:ext uri="{BB962C8B-B14F-4D97-AF65-F5344CB8AC3E}">
        <p14:creationId xmlns:p14="http://schemas.microsoft.com/office/powerpoint/2010/main" val="144581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3CE7E8-18C5-D4A2-23AB-4C922962C582}"/>
              </a:ext>
            </a:extLst>
          </p:cNvPr>
          <p:cNvPicPr>
            <a:picLocks noChangeAspect="1"/>
          </p:cNvPicPr>
          <p:nvPr/>
        </p:nvPicPr>
        <p:blipFill>
          <a:blip r:embed="rId2"/>
          <a:stretch>
            <a:fillRect/>
          </a:stretch>
        </p:blipFill>
        <p:spPr>
          <a:xfrm>
            <a:off x="1182651" y="3089363"/>
            <a:ext cx="1045552" cy="733177"/>
          </a:xfrm>
          <a:prstGeom prst="rect">
            <a:avLst/>
          </a:prstGeom>
        </p:spPr>
      </p:pic>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4"/>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4282777951"/>
              </p:ext>
            </p:extLst>
          </p:nvPr>
        </p:nvGraphicFramePr>
        <p:xfrm>
          <a:off x="307116" y="1766127"/>
          <a:ext cx="11577768" cy="3994362"/>
        </p:xfrm>
        <a:graphic>
          <a:graphicData uri="http://schemas.openxmlformats.org/drawingml/2006/table">
            <a:tbl>
              <a:tblPr firstRow="1" bandRow="1">
                <a:tableStyleId>{F2DE63D5-997A-4646-A377-4702673A728D}</a:tableStyleId>
              </a:tblPr>
              <a:tblGrid>
                <a:gridCol w="3859256">
                  <a:extLst>
                    <a:ext uri="{9D8B030D-6E8A-4147-A177-3AD203B41FA5}">
                      <a16:colId xmlns:a16="http://schemas.microsoft.com/office/drawing/2014/main" val="4137804737"/>
                    </a:ext>
                  </a:extLst>
                </a:gridCol>
                <a:gridCol w="3859256">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66572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Professor Edward Peck, Vice-Chancellor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Karen Frankland, Managing Director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8883227"/>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Dr Eric Kelly, Clinical Director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281838"/>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Anita </a:t>
                      </a:r>
                      <a:r>
                        <a:rPr lang="en-GB" sz="1800" kern="1200" dirty="0" err="1">
                          <a:solidFill>
                            <a:schemeClr val="tx1"/>
                          </a:solidFill>
                          <a:effectLst/>
                          <a:latin typeface="+mn-lt"/>
                          <a:ea typeface="+mn-ea"/>
                          <a:cs typeface="+mn-cs"/>
                        </a:rPr>
                        <a:t>Ollerenshaw</a:t>
                      </a:r>
                      <a:r>
                        <a:rPr lang="en-GB" sz="1800" kern="1200" dirty="0">
                          <a:solidFill>
                            <a:schemeClr val="tx1"/>
                          </a:solidFill>
                          <a:effectLst/>
                          <a:latin typeface="+mn-lt"/>
                          <a:ea typeface="+mn-ea"/>
                          <a:cs typeface="+mn-cs"/>
                        </a:rPr>
                        <a:t>, Farm Manager</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Sarah Bray, Operations Manager</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584597"/>
                  </a:ext>
                </a:extLst>
              </a:tr>
            </a:tbl>
          </a:graphicData>
        </a:graphic>
      </p:graphicFrame>
      <p:pic>
        <p:nvPicPr>
          <p:cNvPr id="7" name="Picture 6">
            <a:extLst>
              <a:ext uri="{FF2B5EF4-FFF2-40B4-BE49-F238E27FC236}">
                <a16:creationId xmlns:a16="http://schemas.microsoft.com/office/drawing/2014/main" id="{5404CFD5-F062-9AD8-A013-6F1FDCCF1896}"/>
              </a:ext>
            </a:extLst>
          </p:cNvPr>
          <p:cNvPicPr>
            <a:picLocks noChangeAspect="1"/>
          </p:cNvPicPr>
          <p:nvPr/>
        </p:nvPicPr>
        <p:blipFill>
          <a:blip r:embed="rId5"/>
          <a:stretch>
            <a:fillRect/>
          </a:stretch>
        </p:blipFill>
        <p:spPr>
          <a:xfrm>
            <a:off x="8369634" y="2478147"/>
            <a:ext cx="2385052" cy="536789"/>
          </a:xfrm>
          <a:prstGeom prst="rect">
            <a:avLst/>
          </a:prstGeom>
        </p:spPr>
      </p:pic>
      <p:pic>
        <p:nvPicPr>
          <p:cNvPr id="10" name="Graphic 9">
            <a:extLst>
              <a:ext uri="{FF2B5EF4-FFF2-40B4-BE49-F238E27FC236}">
                <a16:creationId xmlns:a16="http://schemas.microsoft.com/office/drawing/2014/main" id="{ED318D08-D792-4A39-0E72-ABE7135F52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45" y="2503165"/>
            <a:ext cx="1895896" cy="554550"/>
          </a:xfrm>
          <a:prstGeom prst="rect">
            <a:avLst/>
          </a:prstGeom>
        </p:spPr>
      </p:pic>
      <p:pic>
        <p:nvPicPr>
          <p:cNvPr id="14" name="Picture 13" descr="A logo with a plant&#10;&#10;Description automatically generated">
            <a:extLst>
              <a:ext uri="{FF2B5EF4-FFF2-40B4-BE49-F238E27FC236}">
                <a16:creationId xmlns:a16="http://schemas.microsoft.com/office/drawing/2014/main" id="{557C9AAE-5C3E-7365-05EA-B1848763F1CA}"/>
              </a:ext>
            </a:extLst>
          </p:cNvPr>
          <p:cNvPicPr>
            <a:picLocks noChangeAspect="1"/>
          </p:cNvPicPr>
          <p:nvPr/>
        </p:nvPicPr>
        <p:blipFill>
          <a:blip r:embed="rId8"/>
          <a:stretch>
            <a:fillRect/>
          </a:stretch>
        </p:blipFill>
        <p:spPr>
          <a:xfrm>
            <a:off x="1009478" y="3814445"/>
            <a:ext cx="1148359" cy="618347"/>
          </a:xfrm>
          <a:prstGeom prst="rect">
            <a:avLst/>
          </a:prstGeom>
        </p:spPr>
      </p:pic>
      <p:pic>
        <p:nvPicPr>
          <p:cNvPr id="16" name="Picture 15">
            <a:extLst>
              <a:ext uri="{FF2B5EF4-FFF2-40B4-BE49-F238E27FC236}">
                <a16:creationId xmlns:a16="http://schemas.microsoft.com/office/drawing/2014/main" id="{AE16DC9A-C700-49AD-4473-22896A3D0BBB}"/>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8579209" y="3950140"/>
            <a:ext cx="1708150" cy="457200"/>
          </a:xfrm>
          <a:prstGeom prst="rect">
            <a:avLst/>
          </a:prstGeom>
          <a:noFill/>
          <a:ln>
            <a:noFill/>
          </a:ln>
        </p:spPr>
      </p:pic>
      <p:pic>
        <p:nvPicPr>
          <p:cNvPr id="17" name="Picture 16" descr="A close-up of a logo&#10;&#10;Description automatically generated">
            <a:extLst>
              <a:ext uri="{FF2B5EF4-FFF2-40B4-BE49-F238E27FC236}">
                <a16:creationId xmlns:a16="http://schemas.microsoft.com/office/drawing/2014/main" id="{FFC7C2AC-5125-4158-96BE-4D7729F3B671}"/>
              </a:ext>
            </a:extLst>
          </p:cNvPr>
          <p:cNvPicPr>
            <a:picLocks noChangeAspect="1"/>
          </p:cNvPicPr>
          <p:nvPr/>
        </p:nvPicPr>
        <p:blipFill>
          <a:blip r:embed="rId11"/>
          <a:stretch>
            <a:fillRect/>
          </a:stretch>
        </p:blipFill>
        <p:spPr>
          <a:xfrm>
            <a:off x="948567" y="4574972"/>
            <a:ext cx="1829974" cy="442494"/>
          </a:xfrm>
          <a:prstGeom prst="rect">
            <a:avLst/>
          </a:prstGeom>
        </p:spPr>
      </p:pic>
      <p:pic>
        <p:nvPicPr>
          <p:cNvPr id="21" name="Picture 20" descr="A black text on a white background&#10;&#10;Description automatically generated">
            <a:extLst>
              <a:ext uri="{FF2B5EF4-FFF2-40B4-BE49-F238E27FC236}">
                <a16:creationId xmlns:a16="http://schemas.microsoft.com/office/drawing/2014/main" id="{70CDA7D2-6A76-93A8-6E75-485A025A3378}"/>
              </a:ext>
            </a:extLst>
          </p:cNvPr>
          <p:cNvPicPr>
            <a:picLocks noChangeAspect="1"/>
          </p:cNvPicPr>
          <p:nvPr/>
        </p:nvPicPr>
        <p:blipFill>
          <a:blip r:embed="rId12"/>
          <a:stretch>
            <a:fillRect/>
          </a:stretch>
        </p:blipFill>
        <p:spPr>
          <a:xfrm>
            <a:off x="8579209" y="4452201"/>
            <a:ext cx="2324100" cy="581025"/>
          </a:xfrm>
          <a:prstGeom prst="rect">
            <a:avLst/>
          </a:prstGeom>
        </p:spPr>
      </p:pic>
      <p:pic>
        <p:nvPicPr>
          <p:cNvPr id="12" name="Picture 11">
            <a:extLst>
              <a:ext uri="{FF2B5EF4-FFF2-40B4-BE49-F238E27FC236}">
                <a16:creationId xmlns:a16="http://schemas.microsoft.com/office/drawing/2014/main" id="{22F9CAF2-0F54-810F-1D15-72AA04E35F3C}"/>
              </a:ext>
            </a:extLst>
          </p:cNvPr>
          <p:cNvPicPr>
            <a:picLocks noChangeAspect="1"/>
          </p:cNvPicPr>
          <p:nvPr/>
        </p:nvPicPr>
        <p:blipFill>
          <a:blip r:embed="rId13"/>
          <a:stretch>
            <a:fillRect/>
          </a:stretch>
        </p:blipFill>
        <p:spPr>
          <a:xfrm>
            <a:off x="8928526" y="3275519"/>
            <a:ext cx="1146810" cy="355600"/>
          </a:xfrm>
          <a:prstGeom prst="rect">
            <a:avLst/>
          </a:prstGeom>
        </p:spPr>
      </p:pic>
      <p:pic>
        <p:nvPicPr>
          <p:cNvPr id="19" name="Picture 18" descr="A red and white logo&#10;&#10;Description automatically generated">
            <a:extLst>
              <a:ext uri="{FF2B5EF4-FFF2-40B4-BE49-F238E27FC236}">
                <a16:creationId xmlns:a16="http://schemas.microsoft.com/office/drawing/2014/main" id="{4AA09FBC-47F1-4DB1-8853-CFA3C4E3DD54}"/>
              </a:ext>
            </a:extLst>
          </p:cNvPr>
          <p:cNvPicPr>
            <a:picLocks noChangeAspect="1"/>
          </p:cNvPicPr>
          <p:nvPr/>
        </p:nvPicPr>
        <p:blipFill>
          <a:blip r:embed="rId14"/>
          <a:stretch>
            <a:fillRect/>
          </a:stretch>
        </p:blipFill>
        <p:spPr>
          <a:xfrm>
            <a:off x="1430663" y="5131087"/>
            <a:ext cx="797540" cy="590753"/>
          </a:xfrm>
          <a:prstGeom prst="rect">
            <a:avLst/>
          </a:prstGeom>
        </p:spPr>
      </p:pic>
      <p:pic>
        <p:nvPicPr>
          <p:cNvPr id="20" name="Picture 19" descr="A black line drawing of a plane&#10;&#10;Description automatically generated">
            <a:extLst>
              <a:ext uri="{FF2B5EF4-FFF2-40B4-BE49-F238E27FC236}">
                <a16:creationId xmlns:a16="http://schemas.microsoft.com/office/drawing/2014/main" id="{10A88E9C-BFD9-0922-BC97-18F73E2B7E65}"/>
              </a:ext>
            </a:extLst>
          </p:cNvPr>
          <p:cNvPicPr>
            <a:picLocks noChangeAspect="1"/>
          </p:cNvPicPr>
          <p:nvPr/>
        </p:nvPicPr>
        <p:blipFill>
          <a:blip r:embed="rId15"/>
          <a:stretch>
            <a:fillRect/>
          </a:stretch>
        </p:blipFill>
        <p:spPr>
          <a:xfrm>
            <a:off x="8928526" y="5138967"/>
            <a:ext cx="916886" cy="590753"/>
          </a:xfrm>
          <a:prstGeom prst="rect">
            <a:avLst/>
          </a:prstGeom>
        </p:spPr>
      </p:pic>
    </p:spTree>
    <p:extLst>
      <p:ext uri="{BB962C8B-B14F-4D97-AF65-F5344CB8AC3E}">
        <p14:creationId xmlns:p14="http://schemas.microsoft.com/office/powerpoint/2010/main" val="423229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4D8FEF13-7528-382A-B0A1-8A7199BFB779}"/>
              </a:ext>
            </a:extLst>
          </p:cNvPr>
          <p:cNvSpPr/>
          <p:nvPr/>
        </p:nvSpPr>
        <p:spPr>
          <a:xfrm>
            <a:off x="257628" y="183111"/>
            <a:ext cx="1447800" cy="52705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B0E7CE9-3134-D932-1A75-13864A08DCB9}"/>
              </a:ext>
            </a:extLst>
          </p:cNvPr>
          <p:cNvSpPr txBox="1">
            <a:spLocks/>
          </p:cNvSpPr>
          <p:nvPr/>
        </p:nvSpPr>
        <p:spPr>
          <a:xfrm>
            <a:off x="1270778" y="295814"/>
            <a:ext cx="10168553" cy="588494"/>
          </a:xfrm>
          <a:prstGeom prst="rect">
            <a:avLst/>
          </a:prstGeom>
        </p:spPr>
        <p:txBody>
          <a:bodyPr vert="horz" wrap="square" lIns="0" tIns="31750" rIns="0" bIns="0" rtlCol="0">
            <a:spAutoFit/>
          </a:bodyPr>
          <a:lstStyle>
            <a:lvl1pPr>
              <a:defRPr sz="1800" b="1" i="0">
                <a:solidFill>
                  <a:srgbClr val="00AF50"/>
                </a:solidFill>
                <a:latin typeface="Arial"/>
                <a:ea typeface="+mj-ea"/>
                <a:cs typeface="Arial"/>
              </a:defRPr>
            </a:lvl1pPr>
          </a:lstStyle>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AF50"/>
                </a:solidFill>
                <a:effectLst/>
                <a:uLnTx/>
                <a:uFillTx/>
                <a:latin typeface="Arial"/>
                <a:ea typeface="+mj-ea"/>
                <a:cs typeface="Arial"/>
              </a:rPr>
              <a:t>Nottingham and</a:t>
            </a:r>
            <a:r>
              <a:rPr kumimoji="0" lang="en-GB" sz="1600" b="1" i="0" u="none" strike="noStrike" kern="0" cap="none" spc="0" normalizeH="0" baseline="0" noProof="0" dirty="0">
                <a:ln>
                  <a:noFill/>
                </a:ln>
                <a:solidFill>
                  <a:srgbClr val="00AF50"/>
                </a:solidFill>
                <a:effectLst/>
                <a:uLnTx/>
                <a:uFillTx/>
                <a:latin typeface="Arial"/>
                <a:ea typeface="+mj-ea"/>
                <a:cs typeface="Arial"/>
              </a:rPr>
              <a:t> </a:t>
            </a:r>
            <a:r>
              <a:rPr kumimoji="0" lang="en-GB" sz="1600" b="1" i="0" u="none" strike="noStrike" kern="0" cap="none" spc="-5" normalizeH="0" baseline="0" noProof="0" dirty="0">
                <a:ln>
                  <a:noFill/>
                </a:ln>
                <a:solidFill>
                  <a:srgbClr val="00AF50"/>
                </a:solidFill>
                <a:effectLst/>
                <a:uLnTx/>
                <a:uFillTx/>
                <a:latin typeface="Arial"/>
                <a:ea typeface="+mj-ea"/>
                <a:cs typeface="Arial"/>
              </a:rPr>
              <a:t>Nottinghamshire Integrated Care System </a:t>
            </a:r>
            <a:r>
              <a:rPr kumimoji="0" lang="en-GB" sz="1600" b="1" i="0" u="none" strike="noStrike" kern="0" cap="none" spc="0" normalizeH="0" baseline="0" noProof="0" dirty="0">
                <a:ln>
                  <a:noFill/>
                </a:ln>
                <a:solidFill>
                  <a:srgbClr val="00AF50"/>
                </a:solidFill>
                <a:effectLst/>
                <a:uLnTx/>
                <a:uFillTx/>
                <a:latin typeface="Arial"/>
                <a:ea typeface="+mj-ea"/>
                <a:cs typeface="Arial"/>
              </a:rPr>
              <a:t>(ICS)  </a:t>
            </a:r>
          </a:p>
          <a:p>
            <a:pPr marL="2049145" marR="5080" lvl="0" indent="-2036445" algn="ctr" defTabSz="914400" eaLnBrk="1" fontAlgn="auto" latinLnBrk="0" hangingPunct="1">
              <a:lnSpc>
                <a:spcPts val="2060"/>
              </a:lnSpc>
              <a:spcBef>
                <a:spcPts val="250"/>
              </a:spcBef>
              <a:spcAft>
                <a:spcPts val="0"/>
              </a:spcAft>
              <a:buClrTx/>
              <a:buSzTx/>
              <a:buFontTx/>
              <a:buNone/>
              <a:tabLst/>
              <a:defRPr/>
            </a:pPr>
            <a:r>
              <a:rPr kumimoji="0" lang="en-GB" sz="1600" b="1" i="0" u="none" strike="noStrike" kern="0" cap="none" spc="-5" normalizeH="0" baseline="0" noProof="0" dirty="0">
                <a:ln>
                  <a:noFill/>
                </a:ln>
                <a:solidFill>
                  <a:srgbClr val="000000"/>
                </a:solidFill>
                <a:effectLst/>
                <a:uLnTx/>
                <a:uFillTx/>
                <a:latin typeface="Arial"/>
                <a:ea typeface="+mj-ea"/>
                <a:cs typeface="Arial"/>
              </a:rPr>
              <a:t>Signatories</a:t>
            </a:r>
            <a:endParaRPr kumimoji="0" lang="en-GB" sz="1600" b="1" i="0" u="none" strike="noStrike" kern="0" cap="none" spc="-10" normalizeH="0" baseline="0" noProof="0" dirty="0">
              <a:ln>
                <a:noFill/>
              </a:ln>
              <a:solidFill>
                <a:srgbClr val="000000"/>
              </a:solidFill>
              <a:effectLst/>
              <a:uLnTx/>
              <a:uFillTx/>
              <a:latin typeface="Arial"/>
              <a:ea typeface="+mj-ea"/>
              <a:cs typeface="Arial"/>
            </a:endParaRPr>
          </a:p>
        </p:txBody>
      </p:sp>
      <p:sp>
        <p:nvSpPr>
          <p:cNvPr id="8" name="TextBox 7">
            <a:extLst>
              <a:ext uri="{FF2B5EF4-FFF2-40B4-BE49-F238E27FC236}">
                <a16:creationId xmlns:a16="http://schemas.microsoft.com/office/drawing/2014/main" id="{D97DDE48-0AB6-05F7-1262-43F955C72F84}"/>
              </a:ext>
            </a:extLst>
          </p:cNvPr>
          <p:cNvSpPr txBox="1"/>
          <p:nvPr/>
        </p:nvSpPr>
        <p:spPr>
          <a:xfrm>
            <a:off x="257628" y="977616"/>
            <a:ext cx="11657564"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following organisations and leaders are all equal peer signatories to the Partnership Agreement – they are listed here in alphabetical order to reflect that there is no hierarchy intended.  All organisations that work within the ICS are welcome to sign the Agreement and can do so at </a:t>
            </a:r>
            <a:r>
              <a:rPr lang="en-GB" sz="1200" dirty="0">
                <a:latin typeface="Arial" panose="020B0604020202020204" pitchFamily="34" charset="0"/>
                <a:cs typeface="Arial" panose="020B0604020202020204" pitchFamily="34" charset="0"/>
                <a:hlinkClick r:id="rId3"/>
              </a:rPr>
              <a:t>www.healthandcarenotts.co.uk</a:t>
            </a:r>
            <a:r>
              <a:rPr lang="en-GB" sz="1200" dirty="0">
                <a:latin typeface="Arial" panose="020B0604020202020204" pitchFamily="34" charset="0"/>
                <a:cs typeface="Arial" panose="020B0604020202020204" pitchFamily="34" charset="0"/>
              </a:rPr>
              <a:t> at any time.  It should also be noted that many of the organisations below also deliver services for a wider population than Nottingham and Nottinghamshire.  </a:t>
            </a:r>
          </a:p>
        </p:txBody>
      </p:sp>
      <p:graphicFrame>
        <p:nvGraphicFramePr>
          <p:cNvPr id="11" name="Table 11">
            <a:extLst>
              <a:ext uri="{FF2B5EF4-FFF2-40B4-BE49-F238E27FC236}">
                <a16:creationId xmlns:a16="http://schemas.microsoft.com/office/drawing/2014/main" id="{34B683A6-BD12-BFCD-B3F2-63A19F60998E}"/>
              </a:ext>
            </a:extLst>
          </p:cNvPr>
          <p:cNvGraphicFramePr>
            <a:graphicFrameLocks noGrp="1"/>
          </p:cNvGraphicFramePr>
          <p:nvPr>
            <p:extLst>
              <p:ext uri="{D42A27DB-BD31-4B8C-83A1-F6EECF244321}">
                <p14:modId xmlns:p14="http://schemas.microsoft.com/office/powerpoint/2010/main" val="4230516023"/>
              </p:ext>
            </p:extLst>
          </p:nvPr>
        </p:nvGraphicFramePr>
        <p:xfrm>
          <a:off x="419466" y="1766127"/>
          <a:ext cx="11577768" cy="3994362"/>
        </p:xfrm>
        <a:graphic>
          <a:graphicData uri="http://schemas.openxmlformats.org/drawingml/2006/table">
            <a:tbl>
              <a:tblPr firstRow="1" bandRow="1">
                <a:tableStyleId>{F2DE63D5-997A-4646-A377-4702673A728D}</a:tableStyleId>
              </a:tblPr>
              <a:tblGrid>
                <a:gridCol w="3859256">
                  <a:extLst>
                    <a:ext uri="{9D8B030D-6E8A-4147-A177-3AD203B41FA5}">
                      <a16:colId xmlns:a16="http://schemas.microsoft.com/office/drawing/2014/main" val="4137804737"/>
                    </a:ext>
                  </a:extLst>
                </a:gridCol>
                <a:gridCol w="3859256">
                  <a:extLst>
                    <a:ext uri="{9D8B030D-6E8A-4147-A177-3AD203B41FA5}">
                      <a16:colId xmlns:a16="http://schemas.microsoft.com/office/drawing/2014/main" val="581259182"/>
                    </a:ext>
                  </a:extLst>
                </a:gridCol>
                <a:gridCol w="3859256">
                  <a:extLst>
                    <a:ext uri="{9D8B030D-6E8A-4147-A177-3AD203B41FA5}">
                      <a16:colId xmlns:a16="http://schemas.microsoft.com/office/drawing/2014/main" val="2848434212"/>
                    </a:ext>
                  </a:extLst>
                </a:gridCol>
              </a:tblGrid>
              <a:tr h="665727">
                <a:tc>
                  <a:txBody>
                    <a:bodyPr/>
                    <a:lstStyle/>
                    <a:p>
                      <a:r>
                        <a:rPr lang="en-GB"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Name and job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352341"/>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Alex Raynor, Director</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8043675"/>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Dave Banks, Director - Neighbourhoods and Deputy Chief Executive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8883227"/>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Gurvinder Sahota, Clinical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281838"/>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Paddy Tipping, Non-Executive Director Nottinghamshire (Chair)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61653"/>
                  </a:ext>
                </a:extLst>
              </a:tr>
              <a:tr h="6657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584597"/>
                  </a:ext>
                </a:extLst>
              </a:tr>
            </a:tbl>
          </a:graphicData>
        </a:graphic>
      </p:graphicFrame>
      <p:pic>
        <p:nvPicPr>
          <p:cNvPr id="16" name="Picture 15">
            <a:extLst>
              <a:ext uri="{FF2B5EF4-FFF2-40B4-BE49-F238E27FC236}">
                <a16:creationId xmlns:a16="http://schemas.microsoft.com/office/drawing/2014/main" id="{08D0FCB9-4B99-E3E7-AE74-08337103A3F7}"/>
              </a:ext>
            </a:extLst>
          </p:cNvPr>
          <p:cNvPicPr>
            <a:picLocks noChangeAspect="1"/>
          </p:cNvPicPr>
          <p:nvPr/>
        </p:nvPicPr>
        <p:blipFill>
          <a:blip r:embed="rId4"/>
          <a:stretch>
            <a:fillRect/>
          </a:stretch>
        </p:blipFill>
        <p:spPr>
          <a:xfrm>
            <a:off x="8931954" y="2489297"/>
            <a:ext cx="1181504" cy="590752"/>
          </a:xfrm>
          <a:prstGeom prst="rect">
            <a:avLst/>
          </a:prstGeom>
        </p:spPr>
      </p:pic>
      <p:pic>
        <p:nvPicPr>
          <p:cNvPr id="17" name="Picture 16" descr="A logo for a community action&#10;&#10;Description automatically generated">
            <a:extLst>
              <a:ext uri="{FF2B5EF4-FFF2-40B4-BE49-F238E27FC236}">
                <a16:creationId xmlns:a16="http://schemas.microsoft.com/office/drawing/2014/main" id="{64D9A337-98E8-D2AC-6489-BC14A56535C8}"/>
              </a:ext>
            </a:extLst>
          </p:cNvPr>
          <p:cNvPicPr>
            <a:picLocks noChangeAspect="1"/>
          </p:cNvPicPr>
          <p:nvPr/>
        </p:nvPicPr>
        <p:blipFill>
          <a:blip r:embed="rId5"/>
          <a:stretch>
            <a:fillRect/>
          </a:stretch>
        </p:blipFill>
        <p:spPr>
          <a:xfrm>
            <a:off x="1147856" y="2447141"/>
            <a:ext cx="1204567" cy="632908"/>
          </a:xfrm>
          <a:prstGeom prst="rect">
            <a:avLst/>
          </a:prstGeom>
        </p:spPr>
      </p:pic>
      <p:pic>
        <p:nvPicPr>
          <p:cNvPr id="18" name="Picture 17">
            <a:extLst>
              <a:ext uri="{FF2B5EF4-FFF2-40B4-BE49-F238E27FC236}">
                <a16:creationId xmlns:a16="http://schemas.microsoft.com/office/drawing/2014/main" id="{A78F016C-4A36-104F-7202-964EFA036EBA}"/>
              </a:ext>
            </a:extLst>
          </p:cNvPr>
          <p:cNvPicPr>
            <a:picLocks noChangeAspect="1"/>
          </p:cNvPicPr>
          <p:nvPr/>
        </p:nvPicPr>
        <p:blipFill>
          <a:blip r:embed="rId6"/>
          <a:stretch>
            <a:fillRect/>
          </a:stretch>
        </p:blipFill>
        <p:spPr>
          <a:xfrm>
            <a:off x="1367561" y="3104217"/>
            <a:ext cx="641260" cy="632909"/>
          </a:xfrm>
          <a:prstGeom prst="rect">
            <a:avLst/>
          </a:prstGeom>
        </p:spPr>
      </p:pic>
      <p:pic>
        <p:nvPicPr>
          <p:cNvPr id="21" name="Picture 20">
            <a:extLst>
              <a:ext uri="{FF2B5EF4-FFF2-40B4-BE49-F238E27FC236}">
                <a16:creationId xmlns:a16="http://schemas.microsoft.com/office/drawing/2014/main" id="{44A6D0EC-2D06-CF21-FD4B-E0A48BBAF9D6}"/>
              </a:ext>
            </a:extLst>
          </p:cNvPr>
          <p:cNvPicPr>
            <a:picLocks noChangeAspect="1"/>
          </p:cNvPicPr>
          <p:nvPr/>
        </p:nvPicPr>
        <p:blipFill>
          <a:blip r:embed="rId7"/>
          <a:stretch>
            <a:fillRect/>
          </a:stretch>
        </p:blipFill>
        <p:spPr>
          <a:xfrm>
            <a:off x="8992944" y="3136901"/>
            <a:ext cx="1181504" cy="586989"/>
          </a:xfrm>
          <a:prstGeom prst="rect">
            <a:avLst/>
          </a:prstGeom>
        </p:spPr>
      </p:pic>
      <p:pic>
        <p:nvPicPr>
          <p:cNvPr id="22" name="Picture 21">
            <a:extLst>
              <a:ext uri="{FF2B5EF4-FFF2-40B4-BE49-F238E27FC236}">
                <a16:creationId xmlns:a16="http://schemas.microsoft.com/office/drawing/2014/main" id="{C1193DB3-44D2-5716-F5DB-9E7A7523CDF4}"/>
              </a:ext>
            </a:extLst>
          </p:cNvPr>
          <p:cNvPicPr>
            <a:picLocks noChangeAspect="1"/>
          </p:cNvPicPr>
          <p:nvPr/>
        </p:nvPicPr>
        <p:blipFill>
          <a:blip r:embed="rId8"/>
          <a:stretch>
            <a:fillRect/>
          </a:stretch>
        </p:blipFill>
        <p:spPr>
          <a:xfrm>
            <a:off x="979507" y="3777952"/>
            <a:ext cx="1560019" cy="632908"/>
          </a:xfrm>
          <a:prstGeom prst="rect">
            <a:avLst/>
          </a:prstGeom>
        </p:spPr>
      </p:pic>
      <p:pic>
        <p:nvPicPr>
          <p:cNvPr id="23" name="Picture 22">
            <a:extLst>
              <a:ext uri="{FF2B5EF4-FFF2-40B4-BE49-F238E27FC236}">
                <a16:creationId xmlns:a16="http://schemas.microsoft.com/office/drawing/2014/main" id="{EDFA8535-9DD7-F8F0-42D4-3801CD661D5E}"/>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8931954" y="3831711"/>
            <a:ext cx="1786593" cy="518586"/>
          </a:xfrm>
          <a:prstGeom prst="rect">
            <a:avLst/>
          </a:prstGeom>
          <a:noFill/>
          <a:ln>
            <a:noFill/>
          </a:ln>
        </p:spPr>
      </p:pic>
      <p:pic>
        <p:nvPicPr>
          <p:cNvPr id="24" name="Picture 23">
            <a:extLst>
              <a:ext uri="{FF2B5EF4-FFF2-40B4-BE49-F238E27FC236}">
                <a16:creationId xmlns:a16="http://schemas.microsoft.com/office/drawing/2014/main" id="{F83C5B32-7A29-79D5-FE14-13924E42438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6955" y="4474816"/>
            <a:ext cx="1689100" cy="494665"/>
          </a:xfrm>
          <a:prstGeom prst="rect">
            <a:avLst/>
          </a:prstGeom>
          <a:noFill/>
          <a:ln>
            <a:noFill/>
          </a:ln>
        </p:spPr>
      </p:pic>
      <p:pic>
        <p:nvPicPr>
          <p:cNvPr id="26" name="Picture 25">
            <a:extLst>
              <a:ext uri="{FF2B5EF4-FFF2-40B4-BE49-F238E27FC236}">
                <a16:creationId xmlns:a16="http://schemas.microsoft.com/office/drawing/2014/main" id="{FDFC8AAA-55CE-9D03-48E0-CE3C7EB2E7F5}"/>
              </a:ext>
            </a:extLst>
          </p:cNvPr>
          <p:cNvPicPr>
            <a:picLocks noChangeAspect="1"/>
          </p:cNvPicPr>
          <p:nvPr/>
        </p:nvPicPr>
        <p:blipFill>
          <a:blip r:embed="rId12"/>
          <a:stretch>
            <a:fillRect/>
          </a:stretch>
        </p:blipFill>
        <p:spPr>
          <a:xfrm>
            <a:off x="9095901" y="4474816"/>
            <a:ext cx="1078547" cy="589899"/>
          </a:xfrm>
          <a:prstGeom prst="rect">
            <a:avLst/>
          </a:prstGeom>
        </p:spPr>
      </p:pic>
    </p:spTree>
    <p:extLst>
      <p:ext uri="{BB962C8B-B14F-4D97-AF65-F5344CB8AC3E}">
        <p14:creationId xmlns:p14="http://schemas.microsoft.com/office/powerpoint/2010/main" val="3243185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1621</Words>
  <Application>Microsoft Office PowerPoint</Application>
  <PresentationFormat>Widescreen</PresentationFormat>
  <Paragraphs>139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Baguet Script</vt:lpstr>
      <vt:lpstr>Calibri</vt:lpstr>
      <vt:lpstr>Calibri Light</vt:lpstr>
      <vt:lpstr>Cambria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 Alex (NHS NOTTINGHAM AND NOTTINGHAMSHIRE ICB - 52R)</dc:creator>
  <cp:lastModifiedBy>CUTHBERT, Julie (NHS NOTTINGHAM AND NOTTINGHAMSHIRE ICB - 52R)</cp:lastModifiedBy>
  <cp:revision>31</cp:revision>
  <dcterms:created xsi:type="dcterms:W3CDTF">2023-09-15T07:07:13Z</dcterms:created>
  <dcterms:modified xsi:type="dcterms:W3CDTF">2023-12-19T16:42:37Z</dcterms:modified>
</cp:coreProperties>
</file>