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1" r:id="rId2"/>
    <p:sldId id="262" r:id="rId3"/>
    <p:sldId id="290" r:id="rId4"/>
    <p:sldId id="266" r:id="rId5"/>
    <p:sldId id="293" r:id="rId6"/>
    <p:sldId id="260" r:id="rId7"/>
    <p:sldId id="265" r:id="rId8"/>
    <p:sldId id="279" r:id="rId9"/>
    <p:sldId id="294" r:id="rId10"/>
    <p:sldId id="263" r:id="rId11"/>
    <p:sldId id="296" r:id="rId12"/>
    <p:sldId id="278" r:id="rId13"/>
    <p:sldId id="259" r:id="rId14"/>
    <p:sldId id="280" r:id="rId15"/>
    <p:sldId id="283" r:id="rId16"/>
    <p:sldId id="264" r:id="rId17"/>
    <p:sldId id="285" r:id="rId18"/>
    <p:sldId id="277" r:id="rId19"/>
    <p:sldId id="284" r:id="rId20"/>
    <p:sldId id="288" r:id="rId21"/>
    <p:sldId id="289"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6DE"/>
    <a:srgbClr val="D40C52"/>
    <a:srgbClr val="37A6DE"/>
    <a:srgbClr val="585857"/>
    <a:srgbClr val="D3D5E4"/>
    <a:srgbClr val="2B317F"/>
    <a:srgbClr val="C98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3" autoAdjust="0"/>
    <p:restoredTop sz="94714"/>
  </p:normalViewPr>
  <p:slideViewPr>
    <p:cSldViewPr snapToGrid="0" snapToObjects="1">
      <p:cViewPr varScale="1">
        <p:scale>
          <a:sx n="62" d="100"/>
          <a:sy n="62" d="100"/>
        </p:scale>
        <p:origin x="91"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8176F-5ED0-45FB-8704-3013BE1C9D17}" type="datetimeFigureOut">
              <a:rPr lang="en-GB" smtClean="0"/>
              <a:t>30/06/2022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5E609-8422-4F80-A32E-A824E50C0647}" type="slidenum">
              <a:rPr lang="en-GB" smtClean="0"/>
              <a:t>‹#›</a:t>
            </a:fld>
            <a:endParaRPr lang="en-GB"/>
          </a:p>
        </p:txBody>
      </p:sp>
    </p:spTree>
    <p:extLst>
      <p:ext uri="{BB962C8B-B14F-4D97-AF65-F5344CB8AC3E}">
        <p14:creationId xmlns:p14="http://schemas.microsoft.com/office/powerpoint/2010/main" val="4018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6</a:t>
            </a:fld>
            <a:endParaRPr lang="en-GB"/>
          </a:p>
        </p:txBody>
      </p:sp>
    </p:spTree>
    <p:extLst>
      <p:ext uri="{BB962C8B-B14F-4D97-AF65-F5344CB8AC3E}">
        <p14:creationId xmlns:p14="http://schemas.microsoft.com/office/powerpoint/2010/main" val="93004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7</a:t>
            </a:fld>
            <a:endParaRPr lang="en-GB"/>
          </a:p>
        </p:txBody>
      </p:sp>
    </p:spTree>
    <p:extLst>
      <p:ext uri="{BB962C8B-B14F-4D97-AF65-F5344CB8AC3E}">
        <p14:creationId xmlns:p14="http://schemas.microsoft.com/office/powerpoint/2010/main" val="363927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12</a:t>
            </a:fld>
            <a:endParaRPr lang="en-GB"/>
          </a:p>
        </p:txBody>
      </p:sp>
    </p:spTree>
    <p:extLst>
      <p:ext uri="{BB962C8B-B14F-4D97-AF65-F5344CB8AC3E}">
        <p14:creationId xmlns:p14="http://schemas.microsoft.com/office/powerpoint/2010/main" val="294547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14</a:t>
            </a:fld>
            <a:endParaRPr lang="en-GB"/>
          </a:p>
        </p:txBody>
      </p:sp>
    </p:spTree>
    <p:extLst>
      <p:ext uri="{BB962C8B-B14F-4D97-AF65-F5344CB8AC3E}">
        <p14:creationId xmlns:p14="http://schemas.microsoft.com/office/powerpoint/2010/main" val="234247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16</a:t>
            </a:fld>
            <a:endParaRPr lang="en-GB"/>
          </a:p>
        </p:txBody>
      </p:sp>
    </p:spTree>
    <p:extLst>
      <p:ext uri="{BB962C8B-B14F-4D97-AF65-F5344CB8AC3E}">
        <p14:creationId xmlns:p14="http://schemas.microsoft.com/office/powerpoint/2010/main" val="267445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17</a:t>
            </a:fld>
            <a:endParaRPr lang="en-GB"/>
          </a:p>
        </p:txBody>
      </p:sp>
    </p:spTree>
    <p:extLst>
      <p:ext uri="{BB962C8B-B14F-4D97-AF65-F5344CB8AC3E}">
        <p14:creationId xmlns:p14="http://schemas.microsoft.com/office/powerpoint/2010/main" val="48001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05E609-8422-4F80-A32E-A824E50C0647}" type="slidenum">
              <a:rPr lang="en-GB" smtClean="0"/>
              <a:t>21</a:t>
            </a:fld>
            <a:endParaRPr lang="en-GB"/>
          </a:p>
        </p:txBody>
      </p:sp>
    </p:spTree>
    <p:extLst>
      <p:ext uri="{BB962C8B-B14F-4D97-AF65-F5344CB8AC3E}">
        <p14:creationId xmlns:p14="http://schemas.microsoft.com/office/powerpoint/2010/main" val="293008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60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220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3384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png"/><Relationship Id="rId7" Type="http://schemas.openxmlformats.org/officeDocument/2006/relationships/hyperlink" Target="http://www.healthandcarenotts.co.uk/"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twitter.com/nhsnotts" TargetMode="External"/><Relationship Id="rId5" Type="http://schemas.openxmlformats.org/officeDocument/2006/relationships/hyperlink" Target="https://twitter.com/Notts_ICS" TargetMode="External"/><Relationship Id="rId4" Type="http://schemas.openxmlformats.org/officeDocument/2006/relationships/hyperlink" Target="mailto:nnicb-nn.comm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ideo" Target="https://www.youtube.com/embed/blapgFKXv0I?feature=oembed" TargetMode="External"/><Relationship Id="rId6" Type="http://schemas.openxmlformats.org/officeDocument/2006/relationships/image" Target="../media/image10.jfi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3"/>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p:cNvSpPr>
          <p:nvPr/>
        </p:nvSpPr>
        <p:spPr>
          <a:xfrm>
            <a:off x="1249989" y="2977445"/>
            <a:ext cx="562186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rPr>
              <a:t>Our Integrated Care System</a:t>
            </a:r>
          </a:p>
        </p:txBody>
      </p:sp>
      <p:sp>
        <p:nvSpPr>
          <p:cNvPr id="10" name="Subtitle 2">
            <a:extLst>
              <a:ext uri="{FF2B5EF4-FFF2-40B4-BE49-F238E27FC236}">
                <a16:creationId xmlns:a16="http://schemas.microsoft.com/office/drawing/2014/main" id="{2A689963-4004-AA4E-B422-29975B8C250E}"/>
              </a:ext>
            </a:extLst>
          </p:cNvPr>
          <p:cNvSpPr txBox="1">
            <a:spLocks/>
          </p:cNvSpPr>
          <p:nvPr/>
        </p:nvSpPr>
        <p:spPr>
          <a:xfrm>
            <a:off x="1249989" y="4554184"/>
            <a:ext cx="373399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Montserrat" pitchFamily="2" charset="77"/>
              </a:rPr>
              <a:t>Working together for better health and care</a:t>
            </a:r>
          </a:p>
        </p:txBody>
      </p:sp>
      <p:pic>
        <p:nvPicPr>
          <p:cNvPr id="18" name="Picture 17">
            <a:extLst>
              <a:ext uri="{FF2B5EF4-FFF2-40B4-BE49-F238E27FC236}">
                <a16:creationId xmlns:a16="http://schemas.microsoft.com/office/drawing/2014/main" id="{0814B9BD-1B9C-B245-837B-1E0A70164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6933" y="545979"/>
            <a:ext cx="2625146" cy="922349"/>
          </a:xfrm>
          <a:prstGeom prst="rect">
            <a:avLst/>
          </a:prstGeom>
        </p:spPr>
      </p:pic>
      <p:sp>
        <p:nvSpPr>
          <p:cNvPr id="8" name="TextBox 7">
            <a:extLst>
              <a:ext uri="{FF2B5EF4-FFF2-40B4-BE49-F238E27FC236}">
                <a16:creationId xmlns:a16="http://schemas.microsoft.com/office/drawing/2014/main" id="{D83DD131-B0CC-4177-8087-3E93A7CD009A}"/>
              </a:ext>
            </a:extLst>
          </p:cNvPr>
          <p:cNvSpPr txBox="1"/>
          <p:nvPr/>
        </p:nvSpPr>
        <p:spPr>
          <a:xfrm>
            <a:off x="9157400" y="6433397"/>
            <a:ext cx="6405824" cy="369332"/>
          </a:xfrm>
          <a:prstGeom prst="rect">
            <a:avLst/>
          </a:prstGeom>
          <a:noFill/>
        </p:spPr>
        <p:txBody>
          <a:bodyPr wrap="square">
            <a:spAutoFit/>
          </a:bodyPr>
          <a:lstStyle/>
          <a:p>
            <a:pPr algn="l"/>
            <a:r>
              <a:rPr lang="en-US" sz="1800" b="1" dirty="0">
                <a:solidFill>
                  <a:schemeClr val="bg1"/>
                </a:solidFill>
                <a:latin typeface="Montserrat" pitchFamily="2" charset="77"/>
              </a:rPr>
              <a:t>#TogetherWeAreNotts</a:t>
            </a:r>
          </a:p>
        </p:txBody>
      </p:sp>
    </p:spTree>
    <p:extLst>
      <p:ext uri="{BB962C8B-B14F-4D97-AF65-F5344CB8AC3E}">
        <p14:creationId xmlns:p14="http://schemas.microsoft.com/office/powerpoint/2010/main" val="281013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9" y="373576"/>
            <a:ext cx="9112046" cy="1072585"/>
          </a:xfrm>
          <a:prstGeom prst="rect">
            <a:avLst/>
          </a:prstGeom>
        </p:spPr>
        <p:txBody>
          <a:bodyPr>
            <a:noAutofit/>
          </a:bodyPr>
          <a:lstStyle/>
          <a:p>
            <a:r>
              <a:rPr lang="en-GB" sz="4500" b="1" dirty="0">
                <a:solidFill>
                  <a:srgbClr val="36A6DE"/>
                </a:solidFill>
                <a:latin typeface="Montserrat SemiBold" pitchFamily="2" charset="77"/>
              </a:rPr>
              <a:t>Macauley’s story</a:t>
            </a:r>
            <a:endParaRPr lang="en-US" sz="4500" b="1" dirty="0">
              <a:solidFill>
                <a:srgbClr val="36A6DE"/>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86813" y="1785730"/>
            <a:ext cx="8193513" cy="4708981"/>
          </a:xfrm>
          <a:prstGeom prst="rect">
            <a:avLst/>
          </a:prstGeom>
          <a:noFill/>
        </p:spPr>
        <p:txBody>
          <a:bodyPr wrap="square" rtlCol="0">
            <a:spAutoFit/>
          </a:bodyPr>
          <a:lstStyle/>
          <a:p>
            <a:r>
              <a:rPr lang="en-GB" sz="2000" b="1" dirty="0">
                <a:solidFill>
                  <a:srgbClr val="585857"/>
                </a:solidFill>
                <a:latin typeface="Montserrat SemiBold" pitchFamily="2" charset="77"/>
              </a:rPr>
              <a:t>With help from the Rushcliffe social prescribing service, Macauley </a:t>
            </a:r>
            <a:r>
              <a:rPr lang="en-GB" sz="2000" b="1" dirty="0" err="1">
                <a:solidFill>
                  <a:srgbClr val="585857"/>
                </a:solidFill>
                <a:latin typeface="Montserrat SemiBold" pitchFamily="2" charset="77"/>
              </a:rPr>
              <a:t>Diuk</a:t>
            </a:r>
            <a:r>
              <a:rPr lang="en-GB" sz="2000" b="1" dirty="0">
                <a:solidFill>
                  <a:srgbClr val="585857"/>
                </a:solidFill>
                <a:latin typeface="Montserrat SemiBold" pitchFamily="2" charset="77"/>
              </a:rPr>
              <a:t>, 27, has embarked on an exciting new life after being homeless for four years.</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His GP referred him to the service which, along with charities, helped him to move into his own home.</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Macauley said: “The support I’ve received has been incredible. They have saved me. The chips were down, but they’ve lifted me up.”</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Across our ICS, Link Workers are taking a holistic approach to people’s health and wellbeing. They connect people to community groups and statutory services for practical and emotional support.</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1028" name="Picture 4">
            <a:extLst>
              <a:ext uri="{FF2B5EF4-FFF2-40B4-BE49-F238E27FC236}">
                <a16:creationId xmlns:a16="http://schemas.microsoft.com/office/drawing/2014/main" id="{CD6739F8-5F59-4FE0-9BDA-1E89E33B414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640394" y="1873616"/>
            <a:ext cx="3451123" cy="3871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7CEFD2-29AA-4FF9-B449-E47E08B68845}"/>
              </a:ext>
            </a:extLst>
          </p:cNvPr>
          <p:cNvSpPr txBox="1"/>
          <p:nvPr/>
        </p:nvSpPr>
        <p:spPr>
          <a:xfrm>
            <a:off x="8772211" y="5838092"/>
            <a:ext cx="3547068" cy="646331"/>
          </a:xfrm>
          <a:prstGeom prst="rect">
            <a:avLst/>
          </a:prstGeom>
          <a:noFill/>
        </p:spPr>
        <p:txBody>
          <a:bodyPr wrap="square" rtlCol="0">
            <a:spAutoFit/>
          </a:bodyPr>
          <a:lstStyle/>
          <a:p>
            <a:r>
              <a:rPr lang="en-GB" b="1" dirty="0">
                <a:solidFill>
                  <a:srgbClr val="36A6DE"/>
                </a:solidFill>
              </a:rPr>
              <a:t>Macauley and Morgan Sharpe, Social Prescribing Link Worker</a:t>
            </a:r>
          </a:p>
        </p:txBody>
      </p:sp>
    </p:spTree>
    <p:extLst>
      <p:ext uri="{BB962C8B-B14F-4D97-AF65-F5344CB8AC3E}">
        <p14:creationId xmlns:p14="http://schemas.microsoft.com/office/powerpoint/2010/main" val="318354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8" y="451219"/>
            <a:ext cx="9742715" cy="1344753"/>
          </a:xfrm>
          <a:prstGeom prst="rect">
            <a:avLst/>
          </a:prstGeom>
        </p:spPr>
        <p:txBody>
          <a:bodyPr>
            <a:noAutofit/>
          </a:bodyPr>
          <a:lstStyle/>
          <a:p>
            <a:r>
              <a:rPr lang="en-GB" sz="4500" b="1" dirty="0">
                <a:solidFill>
                  <a:srgbClr val="36A6DE"/>
                </a:solidFill>
                <a:latin typeface="Montserrat SemiBold" pitchFamily="2" charset="77"/>
              </a:rPr>
              <a:t>Frances’ story</a:t>
            </a:r>
            <a:endParaRPr lang="en-US" sz="4500" b="1" dirty="0">
              <a:solidFill>
                <a:srgbClr val="36A6DE"/>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00483" y="1873616"/>
            <a:ext cx="7992485" cy="4708981"/>
          </a:xfrm>
          <a:prstGeom prst="rect">
            <a:avLst/>
          </a:prstGeom>
          <a:noFill/>
        </p:spPr>
        <p:txBody>
          <a:bodyPr wrap="square" rtlCol="0">
            <a:spAutoFit/>
          </a:bodyPr>
          <a:lstStyle/>
          <a:p>
            <a:r>
              <a:rPr lang="en-GB" sz="2000" b="1" dirty="0">
                <a:solidFill>
                  <a:srgbClr val="585857"/>
                </a:solidFill>
                <a:latin typeface="Montserrat SemiBold" pitchFamily="2" charset="77"/>
              </a:rPr>
              <a:t>Frances </a:t>
            </a:r>
            <a:r>
              <a:rPr lang="en-GB" sz="2000" b="1" dirty="0" err="1">
                <a:solidFill>
                  <a:srgbClr val="585857"/>
                </a:solidFill>
                <a:latin typeface="Montserrat SemiBold" pitchFamily="2" charset="77"/>
              </a:rPr>
              <a:t>Latty</a:t>
            </a:r>
            <a:r>
              <a:rPr lang="en-GB" sz="2000" b="1" dirty="0">
                <a:solidFill>
                  <a:srgbClr val="585857"/>
                </a:solidFill>
                <a:latin typeface="Montserrat SemiBold" pitchFamily="2" charset="77"/>
              </a:rPr>
              <a:t>, 76, from East Bridgford, was standing on a stool trying to change a lightbulb when she fell and suffered a stress fracture in her spine. </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After hospital stay, Frances received support from the Home First Response Service which is contracted by Nottinghamshire County Council. Carers went in to support Frances with showering, dressing, shopping, support with medication and meal and drink preparation. The council also helped with equipment for her home. </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Frances said: “The support has been excellent. I can put my jeans on myself now. It’s amazing, as I couldn’t do that a week ago. My brothers were amazed at the difference in my mobility and ability to care for myself.”</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sp>
        <p:nvSpPr>
          <p:cNvPr id="3" name="TextBox 2">
            <a:extLst>
              <a:ext uri="{FF2B5EF4-FFF2-40B4-BE49-F238E27FC236}">
                <a16:creationId xmlns:a16="http://schemas.microsoft.com/office/drawing/2014/main" id="{EE7CEFD2-29AA-4FF9-B449-E47E08B68845}"/>
              </a:ext>
            </a:extLst>
          </p:cNvPr>
          <p:cNvSpPr txBox="1"/>
          <p:nvPr/>
        </p:nvSpPr>
        <p:spPr>
          <a:xfrm>
            <a:off x="9548959" y="5853892"/>
            <a:ext cx="3547068" cy="369332"/>
          </a:xfrm>
          <a:prstGeom prst="rect">
            <a:avLst/>
          </a:prstGeom>
          <a:noFill/>
        </p:spPr>
        <p:txBody>
          <a:bodyPr wrap="square" rtlCol="0">
            <a:spAutoFit/>
          </a:bodyPr>
          <a:lstStyle/>
          <a:p>
            <a:r>
              <a:rPr lang="en-GB" b="1" dirty="0">
                <a:solidFill>
                  <a:srgbClr val="36A6DE"/>
                </a:solidFill>
              </a:rPr>
              <a:t>Frances </a:t>
            </a:r>
            <a:r>
              <a:rPr lang="en-GB" b="1" dirty="0" err="1">
                <a:solidFill>
                  <a:srgbClr val="36A6DE"/>
                </a:solidFill>
              </a:rPr>
              <a:t>Latty</a:t>
            </a:r>
            <a:endParaRPr lang="en-GB" b="1" dirty="0">
              <a:solidFill>
                <a:srgbClr val="36A6DE"/>
              </a:solidFill>
            </a:endParaRPr>
          </a:p>
        </p:txBody>
      </p:sp>
      <p:pic>
        <p:nvPicPr>
          <p:cNvPr id="6" name="Picture 5" descr="A person pushing a stroller&#10;&#10;Description automatically generated with medium confidence">
            <a:extLst>
              <a:ext uri="{FF2B5EF4-FFF2-40B4-BE49-F238E27FC236}">
                <a16:creationId xmlns:a16="http://schemas.microsoft.com/office/drawing/2014/main" id="{DA17C334-B1B7-4DB4-BC0D-C5C92D2A21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3267" y="1596940"/>
            <a:ext cx="3334847" cy="4256952"/>
          </a:xfrm>
          <a:prstGeom prst="rect">
            <a:avLst/>
          </a:prstGeom>
        </p:spPr>
      </p:pic>
    </p:spTree>
    <p:extLst>
      <p:ext uri="{BB962C8B-B14F-4D97-AF65-F5344CB8AC3E}">
        <p14:creationId xmlns:p14="http://schemas.microsoft.com/office/powerpoint/2010/main" val="352533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200" y="469378"/>
            <a:ext cx="8068733" cy="408426"/>
          </a:xfrm>
          <a:prstGeom prst="rect">
            <a:avLst/>
          </a:prstGeom>
        </p:spPr>
        <p:txBody>
          <a:bodyPr>
            <a:noAutofit/>
          </a:bodyPr>
          <a:lstStyle/>
          <a:p>
            <a:r>
              <a:rPr lang="en-GB" sz="4500" dirty="0">
                <a:solidFill>
                  <a:srgbClr val="36A6DE"/>
                </a:solidFill>
                <a:latin typeface="Montserrat SemiBold" pitchFamily="2" charset="77"/>
              </a:rPr>
              <a:t>Sophia’s story</a:t>
            </a:r>
            <a:endParaRPr lang="en-US" sz="4500" dirty="0">
              <a:solidFill>
                <a:srgbClr val="36A6DE"/>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4"/>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46391" y="1753679"/>
            <a:ext cx="8760542" cy="5062924"/>
          </a:xfrm>
          <a:prstGeom prst="rect">
            <a:avLst/>
          </a:prstGeom>
          <a:noFill/>
        </p:spPr>
        <p:txBody>
          <a:bodyPr wrap="square" rtlCol="0">
            <a:spAutoFit/>
          </a:bodyPr>
          <a:lstStyle/>
          <a:p>
            <a:r>
              <a:rPr lang="en-GB" sz="1900" b="1" dirty="0">
                <a:solidFill>
                  <a:srgbClr val="585857"/>
                </a:solidFill>
                <a:latin typeface="Montserrat SemiBold" pitchFamily="2" charset="77"/>
              </a:rPr>
              <a:t>More than 1,000 people at the highest risk of becoming unwell with Covid-19 have been treated at a specialist unit. </a:t>
            </a:r>
          </a:p>
          <a:p>
            <a:endParaRPr lang="en-GB" sz="1900" b="1" dirty="0">
              <a:solidFill>
                <a:srgbClr val="585857"/>
              </a:solidFill>
              <a:latin typeface="Montserrat SemiBold" pitchFamily="2" charset="77"/>
            </a:endParaRPr>
          </a:p>
          <a:p>
            <a:r>
              <a:rPr lang="en-GB" sz="1900" b="1" dirty="0">
                <a:solidFill>
                  <a:srgbClr val="585857"/>
                </a:solidFill>
                <a:latin typeface="Montserrat SemiBold" pitchFamily="2" charset="77"/>
              </a:rPr>
              <a:t>The unit, based at Nottingham University Hospitals with an additional infusion centre at Sherwood Forest Hospitals, provides antiviral medication to high-risk Covid positive patients. </a:t>
            </a:r>
          </a:p>
          <a:p>
            <a:endParaRPr lang="en-GB" sz="1900" b="1" dirty="0">
              <a:solidFill>
                <a:srgbClr val="585857"/>
              </a:solidFill>
              <a:latin typeface="Montserrat SemiBold" pitchFamily="2" charset="77"/>
            </a:endParaRPr>
          </a:p>
          <a:p>
            <a:r>
              <a:rPr lang="en-GB" sz="1900" b="1" dirty="0">
                <a:solidFill>
                  <a:srgbClr val="585857"/>
                </a:solidFill>
                <a:latin typeface="Montserrat SemiBold" pitchFamily="2" charset="77"/>
              </a:rPr>
              <a:t>A shared system between primary care and acute hospitals flags up patients who are contacted to come forward for treatment.</a:t>
            </a:r>
          </a:p>
          <a:p>
            <a:endParaRPr lang="en-GB" sz="1900" b="1" dirty="0">
              <a:solidFill>
                <a:srgbClr val="585857"/>
              </a:solidFill>
              <a:latin typeface="Montserrat SemiBold" pitchFamily="2" charset="77"/>
            </a:endParaRPr>
          </a:p>
          <a:p>
            <a:r>
              <a:rPr lang="en-GB" sz="1900" b="1" dirty="0">
                <a:solidFill>
                  <a:srgbClr val="585857"/>
                </a:solidFill>
                <a:latin typeface="Montserrat SemiBold" pitchFamily="2" charset="77"/>
              </a:rPr>
              <a:t>Local patient, Sophia, who has Multiple Sclerosis, said about her experience: “The atmosphere that the team have created was liken to a family living room that I as a patient was joining, with jokes and laughter about who’s turn it was to make the tea. This was all alongside getting patients in, checked, canulated, monitored, answering questions and offering reassurance too. I can’t thank the team enough.”</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5" name="Picture 4" descr="A picture containing floor, ceiling, indoor, room&#10;&#10;Description automatically generated">
            <a:extLst>
              <a:ext uri="{FF2B5EF4-FFF2-40B4-BE49-F238E27FC236}">
                <a16:creationId xmlns:a16="http://schemas.microsoft.com/office/drawing/2014/main" id="{6CFE8E2B-8A6B-42B4-B074-ECFB937AB7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1733" y="2150279"/>
            <a:ext cx="2862280" cy="3018885"/>
          </a:xfrm>
          <a:prstGeom prst="rect">
            <a:avLst/>
          </a:prstGeom>
        </p:spPr>
      </p:pic>
      <p:sp>
        <p:nvSpPr>
          <p:cNvPr id="12" name="TextBox 11">
            <a:extLst>
              <a:ext uri="{FF2B5EF4-FFF2-40B4-BE49-F238E27FC236}">
                <a16:creationId xmlns:a16="http://schemas.microsoft.com/office/drawing/2014/main" id="{E3F2BEE9-9BEC-4848-B539-B133AFFC17B9}"/>
              </a:ext>
            </a:extLst>
          </p:cNvPr>
          <p:cNvSpPr txBox="1"/>
          <p:nvPr/>
        </p:nvSpPr>
        <p:spPr>
          <a:xfrm>
            <a:off x="9483794" y="5236141"/>
            <a:ext cx="2466735" cy="646331"/>
          </a:xfrm>
          <a:prstGeom prst="rect">
            <a:avLst/>
          </a:prstGeom>
          <a:noFill/>
        </p:spPr>
        <p:txBody>
          <a:bodyPr wrap="square">
            <a:spAutoFit/>
          </a:bodyPr>
          <a:lstStyle/>
          <a:p>
            <a:pPr algn="ctr"/>
            <a:r>
              <a:rPr lang="en-GB" b="1" dirty="0">
                <a:solidFill>
                  <a:srgbClr val="36A6DE"/>
                </a:solidFill>
              </a:rPr>
              <a:t>Covid Medicines Delivery Unit at NUH</a:t>
            </a:r>
          </a:p>
        </p:txBody>
      </p:sp>
    </p:spTree>
    <p:extLst>
      <p:ext uri="{BB962C8B-B14F-4D97-AF65-F5344CB8AC3E}">
        <p14:creationId xmlns:p14="http://schemas.microsoft.com/office/powerpoint/2010/main" val="772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08ADF-3EEC-6444-A87D-30465B45FAA8}"/>
              </a:ext>
            </a:extLst>
          </p:cNvPr>
          <p:cNvSpPr>
            <a:spLocks noGrp="1"/>
          </p:cNvSpPr>
          <p:nvPr>
            <p:ph idx="4294967295"/>
          </p:nvPr>
        </p:nvSpPr>
        <p:spPr>
          <a:xfrm>
            <a:off x="3283973" y="2241011"/>
            <a:ext cx="8327924" cy="2375978"/>
          </a:xfrm>
          <a:prstGeom prst="rect">
            <a:avLst/>
          </a:prstGeom>
        </p:spPr>
        <p:txBody>
          <a:bodyPr>
            <a:noAutofit/>
          </a:bodyPr>
          <a:lstStyle/>
          <a:p>
            <a:pPr marL="0" indent="0">
              <a:buNone/>
            </a:pP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I am ambitious for our citizens. They need the best possible health and care deal. We have all the talent between us to be one of the best systems.</a:t>
            </a:r>
          </a:p>
          <a:p>
            <a:pPr marL="0" indent="0">
              <a:buNone/>
            </a:pP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I see the ICS as a family and will set this tone for how we operate - all of us are equally important and we all have our roles to play. </a:t>
            </a:r>
          </a:p>
          <a:p>
            <a:pPr marL="0" indent="0">
              <a:buNone/>
            </a:pP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We will need to operate as one where it matters and make the best use of our collective resources. </a:t>
            </a:r>
          </a:p>
        </p:txBody>
      </p:sp>
      <p:pic>
        <p:nvPicPr>
          <p:cNvPr id="4" name="Picture 3">
            <a:extLst>
              <a:ext uri="{FF2B5EF4-FFF2-40B4-BE49-F238E27FC236}">
                <a16:creationId xmlns:a16="http://schemas.microsoft.com/office/drawing/2014/main" id="{4D8F12AD-9378-9E49-BA34-968057605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5" name="Picture 4">
            <a:extLst>
              <a:ext uri="{FF2B5EF4-FFF2-40B4-BE49-F238E27FC236}">
                <a16:creationId xmlns:a16="http://schemas.microsoft.com/office/drawing/2014/main" id="{53FE99AE-81B1-B14D-A457-4C078357F90C}"/>
              </a:ext>
            </a:extLst>
          </p:cNvPr>
          <p:cNvPicPr>
            <a:picLocks noChangeAspect="1"/>
          </p:cNvPicPr>
          <p:nvPr/>
        </p:nvPicPr>
        <p:blipFill>
          <a:blip r:embed="rId3"/>
          <a:stretch>
            <a:fillRect/>
          </a:stretch>
        </p:blipFill>
        <p:spPr>
          <a:xfrm>
            <a:off x="1" y="1"/>
            <a:ext cx="2359378" cy="1871686"/>
          </a:xfrm>
          <a:prstGeom prst="rect">
            <a:avLst/>
          </a:prstGeom>
        </p:spPr>
      </p:pic>
      <p:sp>
        <p:nvSpPr>
          <p:cNvPr id="7" name="Content Placeholder 2">
            <a:extLst>
              <a:ext uri="{FF2B5EF4-FFF2-40B4-BE49-F238E27FC236}">
                <a16:creationId xmlns:a16="http://schemas.microsoft.com/office/drawing/2014/main" id="{10B09F3E-8811-D647-8C9D-5F28208E4EA2}"/>
              </a:ext>
            </a:extLst>
          </p:cNvPr>
          <p:cNvSpPr txBox="1">
            <a:spLocks/>
          </p:cNvSpPr>
          <p:nvPr/>
        </p:nvSpPr>
        <p:spPr>
          <a:xfrm>
            <a:off x="158362" y="5397910"/>
            <a:ext cx="8691716" cy="859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rgbClr val="36A6DE"/>
                </a:solidFill>
                <a:latin typeface="Montserrat Light" pitchFamily="2" charset="77"/>
              </a:rPr>
              <a:t>Amanda Sullivan</a:t>
            </a:r>
            <a:br>
              <a:rPr lang="en-US" sz="1800" dirty="0">
                <a:solidFill>
                  <a:srgbClr val="36A6DE"/>
                </a:solidFill>
                <a:latin typeface="Montserrat Light" pitchFamily="2" charset="77"/>
              </a:rPr>
            </a:br>
            <a:r>
              <a:rPr lang="en-US" sz="1800" dirty="0">
                <a:solidFill>
                  <a:srgbClr val="36A6DE"/>
                </a:solidFill>
                <a:latin typeface="Montserrat Light" pitchFamily="2" charset="77"/>
              </a:rPr>
              <a:t>Chief Executive</a:t>
            </a:r>
          </a:p>
        </p:txBody>
      </p:sp>
      <p:pic>
        <p:nvPicPr>
          <p:cNvPr id="8" name="Picture 7">
            <a:extLst>
              <a:ext uri="{FF2B5EF4-FFF2-40B4-BE49-F238E27FC236}">
                <a16:creationId xmlns:a16="http://schemas.microsoft.com/office/drawing/2014/main" id="{26C4DB6C-C9BA-4944-899C-C74BAD77D2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10" name="Picture 9" descr="A picture containing person, person, smiling, lady&#10;&#10;Description automatically generated">
            <a:extLst>
              <a:ext uri="{FF2B5EF4-FFF2-40B4-BE49-F238E27FC236}">
                <a16:creationId xmlns:a16="http://schemas.microsoft.com/office/drawing/2014/main" id="{EC10A747-2E6F-4781-AEAD-97171F07F9F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2251722"/>
            <a:ext cx="3027291" cy="3041456"/>
          </a:xfrm>
          <a:prstGeom prst="rect">
            <a:avLst/>
          </a:prstGeom>
        </p:spPr>
      </p:pic>
    </p:spTree>
    <p:extLst>
      <p:ext uri="{BB962C8B-B14F-4D97-AF65-F5344CB8AC3E}">
        <p14:creationId xmlns:p14="http://schemas.microsoft.com/office/powerpoint/2010/main" val="223645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F2A70-6AE7-864E-811D-12866E69F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sp>
        <p:nvSpPr>
          <p:cNvPr id="14" name="TextBox 13">
            <a:extLst>
              <a:ext uri="{FF2B5EF4-FFF2-40B4-BE49-F238E27FC236}">
                <a16:creationId xmlns:a16="http://schemas.microsoft.com/office/drawing/2014/main" id="{A14850E7-DF47-4733-AF36-4225FFCBF9C2}"/>
              </a:ext>
            </a:extLst>
          </p:cNvPr>
          <p:cNvSpPr txBox="1"/>
          <p:nvPr/>
        </p:nvSpPr>
        <p:spPr>
          <a:xfrm>
            <a:off x="1099951" y="382697"/>
            <a:ext cx="6159908" cy="707886"/>
          </a:xfrm>
          <a:prstGeom prst="rect">
            <a:avLst/>
          </a:prstGeom>
          <a:noFill/>
        </p:spPr>
        <p:txBody>
          <a:bodyPr wrap="square">
            <a:spAutoFit/>
          </a:bodyPr>
          <a:lstStyle/>
          <a:p>
            <a:r>
              <a:rPr kumimoji="0" lang="en-GB" sz="4000" b="1" i="0" u="none" strike="noStrike" kern="1200" cap="none" spc="0" normalizeH="0" baseline="0" noProof="0" dirty="0">
                <a:ln>
                  <a:noFill/>
                </a:ln>
                <a:solidFill>
                  <a:srgbClr val="585857"/>
                </a:solidFill>
                <a:effectLst/>
                <a:uLnTx/>
                <a:uFillTx/>
                <a:latin typeface="Montserrat" pitchFamily="2" charset="77"/>
                <a:ea typeface="+mj-ea"/>
                <a:cs typeface="+mj-cs"/>
              </a:rPr>
              <a:t>Our vision</a:t>
            </a:r>
            <a:endParaRPr lang="en-GB" dirty="0"/>
          </a:p>
        </p:txBody>
      </p:sp>
      <p:pic>
        <p:nvPicPr>
          <p:cNvPr id="15" name="Picture 14">
            <a:extLst>
              <a:ext uri="{FF2B5EF4-FFF2-40B4-BE49-F238E27FC236}">
                <a16:creationId xmlns:a16="http://schemas.microsoft.com/office/drawing/2014/main" id="{A0B92D29-3CE0-4D00-B4FD-606B54044B57}"/>
              </a:ext>
            </a:extLst>
          </p:cNvPr>
          <p:cNvPicPr>
            <a:picLocks noChangeAspect="1"/>
          </p:cNvPicPr>
          <p:nvPr/>
        </p:nvPicPr>
        <p:blipFill>
          <a:blip r:embed="rId4"/>
          <a:stretch>
            <a:fillRect/>
          </a:stretch>
        </p:blipFill>
        <p:spPr>
          <a:xfrm flipV="1">
            <a:off x="0" y="1373658"/>
            <a:ext cx="4179905" cy="45719"/>
          </a:xfrm>
          <a:prstGeom prst="rect">
            <a:avLst/>
          </a:prstGeom>
        </p:spPr>
      </p:pic>
      <p:pic>
        <p:nvPicPr>
          <p:cNvPr id="18" name="Picture 17">
            <a:extLst>
              <a:ext uri="{FF2B5EF4-FFF2-40B4-BE49-F238E27FC236}">
                <a16:creationId xmlns:a16="http://schemas.microsoft.com/office/drawing/2014/main" id="{D2000E57-0938-4FB4-8D70-BC5A9F11BE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graphicFrame>
        <p:nvGraphicFramePr>
          <p:cNvPr id="2" name="Table 1">
            <a:extLst>
              <a:ext uri="{FF2B5EF4-FFF2-40B4-BE49-F238E27FC236}">
                <a16:creationId xmlns:a16="http://schemas.microsoft.com/office/drawing/2014/main" id="{DD77F695-B61F-42F3-BA03-0DF813702AB2}"/>
              </a:ext>
            </a:extLst>
          </p:cNvPr>
          <p:cNvGraphicFramePr>
            <a:graphicFrameLocks noGrp="1"/>
          </p:cNvGraphicFramePr>
          <p:nvPr>
            <p:extLst>
              <p:ext uri="{D42A27DB-BD31-4B8C-83A1-F6EECF244321}">
                <p14:modId xmlns:p14="http://schemas.microsoft.com/office/powerpoint/2010/main" val="1454485186"/>
              </p:ext>
            </p:extLst>
          </p:nvPr>
        </p:nvGraphicFramePr>
        <p:xfrm>
          <a:off x="0" y="0"/>
          <a:ext cx="12244216" cy="7414038"/>
        </p:xfrm>
        <a:graphic>
          <a:graphicData uri="http://schemas.openxmlformats.org/drawingml/2006/table">
            <a:tbl>
              <a:tblPr bandRow="1"/>
              <a:tblGrid>
                <a:gridCol w="3061060">
                  <a:extLst>
                    <a:ext uri="{9D8B030D-6E8A-4147-A177-3AD203B41FA5}">
                      <a16:colId xmlns:a16="http://schemas.microsoft.com/office/drawing/2014/main" val="584452982"/>
                    </a:ext>
                  </a:extLst>
                </a:gridCol>
                <a:gridCol w="1311878">
                  <a:extLst>
                    <a:ext uri="{9D8B030D-6E8A-4147-A177-3AD203B41FA5}">
                      <a16:colId xmlns:a16="http://schemas.microsoft.com/office/drawing/2014/main" val="199840895"/>
                    </a:ext>
                  </a:extLst>
                </a:gridCol>
                <a:gridCol w="1311878">
                  <a:extLst>
                    <a:ext uri="{9D8B030D-6E8A-4147-A177-3AD203B41FA5}">
                      <a16:colId xmlns:a16="http://schemas.microsoft.com/office/drawing/2014/main" val="3781245732"/>
                    </a:ext>
                  </a:extLst>
                </a:gridCol>
                <a:gridCol w="437295">
                  <a:extLst>
                    <a:ext uri="{9D8B030D-6E8A-4147-A177-3AD203B41FA5}">
                      <a16:colId xmlns:a16="http://schemas.microsoft.com/office/drawing/2014/main" val="1547833392"/>
                    </a:ext>
                  </a:extLst>
                </a:gridCol>
                <a:gridCol w="874586">
                  <a:extLst>
                    <a:ext uri="{9D8B030D-6E8A-4147-A177-3AD203B41FA5}">
                      <a16:colId xmlns:a16="http://schemas.microsoft.com/office/drawing/2014/main" val="4050301236"/>
                    </a:ext>
                  </a:extLst>
                </a:gridCol>
                <a:gridCol w="1311882">
                  <a:extLst>
                    <a:ext uri="{9D8B030D-6E8A-4147-A177-3AD203B41FA5}">
                      <a16:colId xmlns:a16="http://schemas.microsoft.com/office/drawing/2014/main" val="4187309214"/>
                    </a:ext>
                  </a:extLst>
                </a:gridCol>
                <a:gridCol w="874586">
                  <a:extLst>
                    <a:ext uri="{9D8B030D-6E8A-4147-A177-3AD203B41FA5}">
                      <a16:colId xmlns:a16="http://schemas.microsoft.com/office/drawing/2014/main" val="1193110500"/>
                    </a:ext>
                  </a:extLst>
                </a:gridCol>
                <a:gridCol w="437295">
                  <a:extLst>
                    <a:ext uri="{9D8B030D-6E8A-4147-A177-3AD203B41FA5}">
                      <a16:colId xmlns:a16="http://schemas.microsoft.com/office/drawing/2014/main" val="2182962028"/>
                    </a:ext>
                  </a:extLst>
                </a:gridCol>
                <a:gridCol w="1311878">
                  <a:extLst>
                    <a:ext uri="{9D8B030D-6E8A-4147-A177-3AD203B41FA5}">
                      <a16:colId xmlns:a16="http://schemas.microsoft.com/office/drawing/2014/main" val="2560962589"/>
                    </a:ext>
                  </a:extLst>
                </a:gridCol>
                <a:gridCol w="1311878">
                  <a:extLst>
                    <a:ext uri="{9D8B030D-6E8A-4147-A177-3AD203B41FA5}">
                      <a16:colId xmlns:a16="http://schemas.microsoft.com/office/drawing/2014/main" val="1850072016"/>
                    </a:ext>
                  </a:extLst>
                </a:gridCol>
              </a:tblGrid>
              <a:tr h="584163">
                <a:tc gridSpan="10">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Our family portrait - Nottingham and Nottinghamshire Integrated Care System (ICS) </a:t>
                      </a:r>
                    </a:p>
                  </a:txBody>
                  <a:tcPr marL="68580" marR="68580" marT="34290" marB="34290" anchor="ctr">
                    <a:lnL w="12700" cmpd="sng">
                      <a:solidFill>
                        <a:srgbClr val="FFFFFF"/>
                      </a:solidFill>
                    </a:lnL>
                    <a:lnR w="12700" cmpd="sng">
                      <a:solidFill>
                        <a:srgbClr val="FFFFFF"/>
                      </a:solidFill>
                    </a:lnR>
                    <a:lnT w="12700" cmpd="sng">
                      <a:solidFill>
                        <a:srgbClr val="FFFFFF"/>
                      </a:solid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095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0984866"/>
                  </a:ext>
                </a:extLst>
              </a:tr>
              <a:tr h="584163">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 City PBP 396,000 population</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South Nottinghamshire PBP 378,000 population</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Mid Nottinghamshire PBP 334,000 population</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Bassetlaw PBP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118,000 population</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1930673"/>
                  </a:ext>
                </a:extLst>
              </a:tr>
              <a:tr h="584163">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8 PCNs</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1A80"/>
                    </a:solidFill>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6 PCNs</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1A8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6 PCNs</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1A8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3 PCNs</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1A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0049789"/>
                  </a:ext>
                </a:extLst>
              </a:tr>
              <a:tr h="584163">
                <a:tc gridSpan="10">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NHS Nottingham and Nottinghamshire Integrated Care Board (ICB)</a:t>
                      </a:r>
                    </a:p>
                  </a:txBody>
                  <a:tcPr marL="68580" marR="68580" marT="34290" marB="34290" anchor="ctr">
                    <a:lnL w="12700" cmpd="sng">
                      <a:solidFill>
                        <a:srgbClr val="FFFFFF"/>
                      </a:solidFill>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3483211"/>
                  </a:ext>
                </a:extLst>
              </a:tr>
              <a:tr h="584163">
                <a:tc gridSpan="4">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 University Hospitals NHS Trust</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5A8E0"/>
                    </a:solidFill>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Sherwood Forest NHS Foundation Trust</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5A8E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Doncaster and Bassetlaw NHS Foundation Trust</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5A8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0882092"/>
                  </a:ext>
                </a:extLst>
              </a:tr>
              <a:tr h="584163">
                <a:tc gridSpan="10">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Nottinghamshire Healthcare NHS Foundation Trust (mental health)</a:t>
                      </a:r>
                    </a:p>
                  </a:txBody>
                  <a:tcPr marL="68580" marR="68580" marT="34290" marB="34290" anchor="ctr">
                    <a:lnL w="12700" cmpd="sng">
                      <a:solidFill>
                        <a:srgbClr val="FFFFFF"/>
                      </a:solidFill>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4683880"/>
                  </a:ext>
                </a:extLst>
              </a:tr>
              <a:tr h="720201">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 CityCare Partnership (community provider)</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E82"/>
                    </a:solidFill>
                  </a:tcPr>
                </a:tc>
                <a:tc gridSpan="9">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Nottinghamshire Healthcare NHS Foundation Trust (community provider)</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E82"/>
                    </a:solidFill>
                  </a:tcP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381549"/>
                  </a:ext>
                </a:extLst>
              </a:tr>
              <a:tr h="584163">
                <a:tc gridSpan="10">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East Midlands Ambulance NHS Trust</a:t>
                      </a:r>
                    </a:p>
                  </a:txBody>
                  <a:tcPr marL="68580" marR="68580" marT="34290" marB="34290" anchor="ctr">
                    <a:lnL w="12700" cmpd="sng">
                      <a:solidFill>
                        <a:srgbClr val="FFFFFF"/>
                      </a:solidFill>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7812631"/>
                  </a:ext>
                </a:extLst>
              </a:tr>
              <a:tr h="584163">
                <a:tc rowSpan="2">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 City Council (Unitary)</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AA35"/>
                    </a:solidFill>
                  </a:tcPr>
                </a:tc>
                <a:tc gridSpan="9">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Nottinghamshire County Council</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AA35"/>
                    </a:solidFill>
                  </a:tcP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992215"/>
                  </a:ext>
                </a:extLst>
              </a:tr>
              <a:tr h="816229">
                <a:tc vMerge="1">
                  <a:txBody>
                    <a:bodyPr/>
                    <a:lstStyle/>
                    <a:p>
                      <a:pPr algn="ctr"/>
                      <a:endParaRPr lang="en-US" sz="9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Broxtowe Borough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Gedling Borough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gridSpan="2">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Rushcliffe Borough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Ashfield District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gridSpan="2">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Mansfield District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hMerge="1">
                  <a:txBody>
                    <a:bodyPr/>
                    <a:lstStyle/>
                    <a:p>
                      <a:pPr algn="ctr"/>
                      <a:r>
                        <a:rPr lang="en-US" sz="900" dirty="0">
                          <a:latin typeface="Arial" panose="020B0604020202020204" pitchFamily="34" charset="0"/>
                          <a:cs typeface="Arial" panose="020B0604020202020204" pitchFamily="34" charset="0"/>
                        </a:rPr>
                        <a:t>Bassetlaw district Council</a:t>
                      </a:r>
                    </a:p>
                  </a:txBody>
                  <a:tcPr anchor="ct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Newark &amp; Sherwood District Council</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Bassetlaw District Council</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4042048959"/>
                  </a:ext>
                </a:extLst>
              </a:tr>
              <a:tr h="528147">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Voluntary and community sector input</a:t>
                      </a:r>
                    </a:p>
                  </a:txBody>
                  <a:tcPr marL="68580" marR="68580" marT="34290" marB="34290" anchor="ctr">
                    <a:lnL w="12700" cmpd="sng">
                      <a:solidFill>
                        <a:srgbClr val="FFFFFF"/>
                      </a:solid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3C11F"/>
                    </a:solidFill>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Voluntary and community sector input</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3C11F"/>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algn="ctr"/>
                      <a:r>
                        <a:rPr lang="en-US" sz="1800" b="1" dirty="0">
                          <a:solidFill>
                            <a:schemeClr val="bg1"/>
                          </a:solidFill>
                          <a:latin typeface="Arial" panose="020B0604020202020204" pitchFamily="34" charset="0"/>
                          <a:cs typeface="Arial" panose="020B0604020202020204" pitchFamily="34" charset="0"/>
                        </a:rPr>
                        <a:t>Voluntary and community sector input</a:t>
                      </a:r>
                    </a:p>
                  </a:txBody>
                  <a:tcPr marL="68580" marR="68580"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3C11F"/>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Voluntary and community sector input</a:t>
                      </a:r>
                    </a:p>
                  </a:txBody>
                  <a:tcPr marL="68580" marR="68580" marT="34290" marB="34290" anchor="ctr">
                    <a:lnL w="19050" cap="flat" cmpd="sng" algn="ctr">
                      <a:solidFill>
                        <a:srgbClr val="FFFFFF"/>
                      </a:solidFill>
                      <a:prstDash val="solid"/>
                      <a:round/>
                      <a:headEnd type="none" w="med" len="med"/>
                      <a:tailEnd type="none" w="med" len="med"/>
                    </a:lnL>
                    <a:lnR w="12700" cmpd="sng">
                      <a:solidFill>
                        <a:srgbClr val="FFFFFF"/>
                      </a:solidFill>
                    </a:lnR>
                    <a:lnT w="1905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3C11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058410"/>
                  </a:ext>
                </a:extLst>
              </a:tr>
            </a:tbl>
          </a:graphicData>
        </a:graphic>
      </p:graphicFrame>
    </p:spTree>
    <p:extLst>
      <p:ext uri="{BB962C8B-B14F-4D97-AF65-F5344CB8AC3E}">
        <p14:creationId xmlns:p14="http://schemas.microsoft.com/office/powerpoint/2010/main" val="184743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31EBA528-89C5-40EF-B84D-F4C6E9A7DC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702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F2A70-6AE7-864E-811D-12866E69F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5" name="Picture 4">
            <a:extLst>
              <a:ext uri="{FF2B5EF4-FFF2-40B4-BE49-F238E27FC236}">
                <a16:creationId xmlns:a16="http://schemas.microsoft.com/office/drawing/2014/main" id="{CBCE889E-64ED-4D7B-A7AF-847CB895C198}"/>
              </a:ext>
            </a:extLst>
          </p:cNvPr>
          <p:cNvPicPr>
            <a:picLocks noChangeAspect="1"/>
          </p:cNvPicPr>
          <p:nvPr/>
        </p:nvPicPr>
        <p:blipFill>
          <a:blip r:embed="rId4"/>
          <a:stretch>
            <a:fillRect/>
          </a:stretch>
        </p:blipFill>
        <p:spPr>
          <a:xfrm>
            <a:off x="1030729" y="2037541"/>
            <a:ext cx="9524382" cy="4700344"/>
          </a:xfrm>
          <a:prstGeom prst="rect">
            <a:avLst/>
          </a:prstGeom>
        </p:spPr>
      </p:pic>
      <p:sp>
        <p:nvSpPr>
          <p:cNvPr id="14" name="TextBox 13">
            <a:extLst>
              <a:ext uri="{FF2B5EF4-FFF2-40B4-BE49-F238E27FC236}">
                <a16:creationId xmlns:a16="http://schemas.microsoft.com/office/drawing/2014/main" id="{A14850E7-DF47-4733-AF36-4225FFCBF9C2}"/>
              </a:ext>
            </a:extLst>
          </p:cNvPr>
          <p:cNvSpPr txBox="1"/>
          <p:nvPr/>
        </p:nvSpPr>
        <p:spPr>
          <a:xfrm>
            <a:off x="1099951" y="382697"/>
            <a:ext cx="6159908" cy="707886"/>
          </a:xfrm>
          <a:prstGeom prst="rect">
            <a:avLst/>
          </a:prstGeom>
          <a:noFill/>
        </p:spPr>
        <p:txBody>
          <a:bodyPr wrap="square">
            <a:spAutoFit/>
          </a:bodyPr>
          <a:lstStyle/>
          <a:p>
            <a:r>
              <a:rPr kumimoji="0" lang="en-GB" sz="4000" b="1" i="0" u="none" strike="noStrike" kern="1200" cap="none" spc="0" normalizeH="0" baseline="0" noProof="0" dirty="0">
                <a:ln>
                  <a:noFill/>
                </a:ln>
                <a:solidFill>
                  <a:srgbClr val="585857"/>
                </a:solidFill>
                <a:effectLst/>
                <a:uLnTx/>
                <a:uFillTx/>
                <a:latin typeface="Montserrat" pitchFamily="2" charset="77"/>
                <a:ea typeface="+mj-ea"/>
                <a:cs typeface="+mj-cs"/>
              </a:rPr>
              <a:t>Our vision</a:t>
            </a:r>
            <a:endParaRPr lang="en-GB" dirty="0"/>
          </a:p>
        </p:txBody>
      </p:sp>
      <p:pic>
        <p:nvPicPr>
          <p:cNvPr id="15" name="Picture 14">
            <a:extLst>
              <a:ext uri="{FF2B5EF4-FFF2-40B4-BE49-F238E27FC236}">
                <a16:creationId xmlns:a16="http://schemas.microsoft.com/office/drawing/2014/main" id="{A0B92D29-3CE0-4D00-B4FD-606B54044B57}"/>
              </a:ext>
            </a:extLst>
          </p:cNvPr>
          <p:cNvPicPr>
            <a:picLocks noChangeAspect="1"/>
          </p:cNvPicPr>
          <p:nvPr/>
        </p:nvPicPr>
        <p:blipFill>
          <a:blip r:embed="rId5"/>
          <a:stretch>
            <a:fillRect/>
          </a:stretch>
        </p:blipFill>
        <p:spPr>
          <a:xfrm flipV="1">
            <a:off x="0" y="1373658"/>
            <a:ext cx="4179905" cy="45719"/>
          </a:xfrm>
          <a:prstGeom prst="rect">
            <a:avLst/>
          </a:prstGeom>
        </p:spPr>
      </p:pic>
      <p:sp>
        <p:nvSpPr>
          <p:cNvPr id="17" name="TextBox 16">
            <a:extLst>
              <a:ext uri="{FF2B5EF4-FFF2-40B4-BE49-F238E27FC236}">
                <a16:creationId xmlns:a16="http://schemas.microsoft.com/office/drawing/2014/main" id="{595EA8FB-07C9-419E-8104-1B94E706432F}"/>
              </a:ext>
            </a:extLst>
          </p:cNvPr>
          <p:cNvSpPr txBox="1"/>
          <p:nvPr/>
        </p:nvSpPr>
        <p:spPr>
          <a:xfrm>
            <a:off x="639098" y="1457610"/>
            <a:ext cx="10668000" cy="646331"/>
          </a:xfrm>
          <a:prstGeom prst="rect">
            <a:avLst/>
          </a:prstGeom>
          <a:noFill/>
        </p:spPr>
        <p:txBody>
          <a:bodyPr wrap="square">
            <a:spAutoFit/>
          </a:bodyPr>
          <a:lstStyle/>
          <a:p>
            <a:r>
              <a:rPr lang="en-US" sz="1800" dirty="0">
                <a:solidFill>
                  <a:srgbClr val="595959"/>
                </a:solidFill>
                <a:latin typeface="Montserrat" panose="00000500000000000000" pitchFamily="2" charset="0"/>
                <a:cs typeface="Arial" panose="020B0604020202020204" pitchFamily="34" charset="0"/>
              </a:rPr>
              <a:t>Our </a:t>
            </a:r>
            <a:r>
              <a:rPr lang="en-US" sz="1800" dirty="0" err="1">
                <a:solidFill>
                  <a:srgbClr val="595959"/>
                </a:solidFill>
                <a:latin typeface="Montserrat" panose="00000500000000000000" pitchFamily="2" charset="0"/>
                <a:cs typeface="Arial" panose="020B0604020202020204" pitchFamily="34" charset="0"/>
              </a:rPr>
              <a:t>neighbourhoods</a:t>
            </a:r>
            <a:r>
              <a:rPr lang="en-US" sz="1800" dirty="0">
                <a:solidFill>
                  <a:srgbClr val="595959"/>
                </a:solidFill>
                <a:latin typeface="Montserrat" panose="00000500000000000000" pitchFamily="2" charset="0"/>
                <a:cs typeface="Arial" panose="020B0604020202020204" pitchFamily="34" charset="0"/>
              </a:rPr>
              <a:t>, places and system will seamlessly integrate to provide joined up care.</a:t>
            </a:r>
          </a:p>
          <a:p>
            <a:r>
              <a:rPr lang="en-US" sz="1800" b="1" dirty="0">
                <a:solidFill>
                  <a:srgbClr val="595959"/>
                </a:solidFill>
                <a:latin typeface="Montserrat" panose="00000500000000000000" pitchFamily="2" charset="0"/>
                <a:cs typeface="Arial" panose="020B0604020202020204" pitchFamily="34" charset="0"/>
              </a:rPr>
              <a:t>Every citizen will enjoy their best possible health and wellbeing.</a:t>
            </a:r>
          </a:p>
        </p:txBody>
      </p:sp>
      <p:pic>
        <p:nvPicPr>
          <p:cNvPr id="18" name="Picture 17">
            <a:extLst>
              <a:ext uri="{FF2B5EF4-FFF2-40B4-BE49-F238E27FC236}">
                <a16:creationId xmlns:a16="http://schemas.microsoft.com/office/drawing/2014/main" id="{D2000E57-0938-4FB4-8D70-BC5A9F11BE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spTree>
    <p:extLst>
      <p:ext uri="{BB962C8B-B14F-4D97-AF65-F5344CB8AC3E}">
        <p14:creationId xmlns:p14="http://schemas.microsoft.com/office/powerpoint/2010/main" val="189230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F2A70-6AE7-864E-811D-12866E69F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sp>
        <p:nvSpPr>
          <p:cNvPr id="14" name="TextBox 13">
            <a:extLst>
              <a:ext uri="{FF2B5EF4-FFF2-40B4-BE49-F238E27FC236}">
                <a16:creationId xmlns:a16="http://schemas.microsoft.com/office/drawing/2014/main" id="{A14850E7-DF47-4733-AF36-4225FFCBF9C2}"/>
              </a:ext>
            </a:extLst>
          </p:cNvPr>
          <p:cNvSpPr txBox="1"/>
          <p:nvPr/>
        </p:nvSpPr>
        <p:spPr>
          <a:xfrm>
            <a:off x="1099950" y="91981"/>
            <a:ext cx="7139482" cy="1323439"/>
          </a:xfrm>
          <a:prstGeom prst="rect">
            <a:avLst/>
          </a:prstGeom>
          <a:noFill/>
        </p:spPr>
        <p:txBody>
          <a:bodyPr wrap="square">
            <a:spAutoFit/>
          </a:bodyPr>
          <a:lstStyle/>
          <a:p>
            <a:r>
              <a:rPr kumimoji="0" lang="en-GB" sz="4000" b="1" i="0" u="none" strike="noStrike" kern="1200" cap="none" spc="0" normalizeH="0" baseline="0" noProof="0" dirty="0">
                <a:ln>
                  <a:noFill/>
                </a:ln>
                <a:solidFill>
                  <a:srgbClr val="585857"/>
                </a:solidFill>
                <a:effectLst/>
                <a:uLnTx/>
                <a:uFillTx/>
                <a:latin typeface="Montserrat" pitchFamily="2" charset="77"/>
                <a:ea typeface="+mj-ea"/>
                <a:cs typeface="+mj-cs"/>
              </a:rPr>
              <a:t>Our principles, values </a:t>
            </a:r>
          </a:p>
          <a:p>
            <a:r>
              <a:rPr kumimoji="0" lang="en-GB" sz="4000" b="1" i="0" u="none" strike="noStrike" kern="1200" cap="none" spc="0" normalizeH="0" baseline="0" noProof="0" dirty="0">
                <a:ln>
                  <a:noFill/>
                </a:ln>
                <a:solidFill>
                  <a:srgbClr val="585857"/>
                </a:solidFill>
                <a:effectLst/>
                <a:uLnTx/>
                <a:uFillTx/>
                <a:latin typeface="Montserrat" pitchFamily="2" charset="77"/>
                <a:ea typeface="+mj-ea"/>
                <a:cs typeface="+mj-cs"/>
              </a:rPr>
              <a:t>and goals</a:t>
            </a:r>
            <a:endParaRPr lang="en-GB" dirty="0"/>
          </a:p>
        </p:txBody>
      </p:sp>
      <p:pic>
        <p:nvPicPr>
          <p:cNvPr id="15" name="Picture 14">
            <a:extLst>
              <a:ext uri="{FF2B5EF4-FFF2-40B4-BE49-F238E27FC236}">
                <a16:creationId xmlns:a16="http://schemas.microsoft.com/office/drawing/2014/main" id="{A0B92D29-3CE0-4D00-B4FD-606B54044B57}"/>
              </a:ext>
            </a:extLst>
          </p:cNvPr>
          <p:cNvPicPr>
            <a:picLocks noChangeAspect="1"/>
          </p:cNvPicPr>
          <p:nvPr/>
        </p:nvPicPr>
        <p:blipFill>
          <a:blip r:embed="rId4"/>
          <a:stretch>
            <a:fillRect/>
          </a:stretch>
        </p:blipFill>
        <p:spPr>
          <a:xfrm flipV="1">
            <a:off x="0" y="1373658"/>
            <a:ext cx="4179905" cy="45719"/>
          </a:xfrm>
          <a:prstGeom prst="rect">
            <a:avLst/>
          </a:prstGeom>
        </p:spPr>
      </p:pic>
      <p:sp>
        <p:nvSpPr>
          <p:cNvPr id="17" name="TextBox 16">
            <a:extLst>
              <a:ext uri="{FF2B5EF4-FFF2-40B4-BE49-F238E27FC236}">
                <a16:creationId xmlns:a16="http://schemas.microsoft.com/office/drawing/2014/main" id="{595EA8FB-07C9-419E-8104-1B94E706432F}"/>
              </a:ext>
            </a:extLst>
          </p:cNvPr>
          <p:cNvSpPr txBox="1"/>
          <p:nvPr/>
        </p:nvSpPr>
        <p:spPr>
          <a:xfrm>
            <a:off x="373626" y="1451766"/>
            <a:ext cx="11582399" cy="5355312"/>
          </a:xfrm>
          <a:prstGeom prst="rect">
            <a:avLst/>
          </a:prstGeom>
          <a:noFill/>
        </p:spPr>
        <p:txBody>
          <a:bodyPr wrap="square">
            <a:spAutoFit/>
          </a:bodyPr>
          <a:lstStyle/>
          <a:p>
            <a:r>
              <a:rPr lang="en-US" sz="1800" b="1" dirty="0">
                <a:solidFill>
                  <a:srgbClr val="595959"/>
                </a:solidFill>
                <a:latin typeface="Montserrat" panose="00000500000000000000" pitchFamily="2" charset="0"/>
                <a:cs typeface="Arial" panose="020B0604020202020204" pitchFamily="34" charset="0"/>
              </a:rPr>
              <a:t>The way our ICS works together will be guided by three key principles:</a:t>
            </a:r>
            <a:endParaRPr lang="en-US" sz="1800" dirty="0">
              <a:solidFill>
                <a:srgbClr val="595959"/>
              </a:solidFill>
              <a:latin typeface="Montserrat" panose="00000500000000000000" pitchFamily="2" charset="0"/>
              <a:cs typeface="Arial" panose="020B0604020202020204" pitchFamily="34" charset="0"/>
            </a:endParaRPr>
          </a:p>
          <a:p>
            <a:pPr marL="205979" indent="-205979">
              <a:buClr>
                <a:srgbClr val="35A8E0"/>
              </a:buClr>
              <a:buFont typeface="+mj-lt"/>
              <a:buAutoNum type="arabicPeriod"/>
            </a:pPr>
            <a:r>
              <a:rPr lang="en-US" sz="1800" dirty="0">
                <a:solidFill>
                  <a:srgbClr val="595959"/>
                </a:solidFill>
                <a:latin typeface="Montserrat" panose="00000500000000000000" pitchFamily="2" charset="0"/>
                <a:cs typeface="Arial" panose="020B0604020202020204" pitchFamily="34" charset="0"/>
              </a:rPr>
              <a:t>We will work with, and put the needs of, our </a:t>
            </a:r>
            <a:r>
              <a:rPr lang="en-US" sz="1800" b="1" dirty="0">
                <a:solidFill>
                  <a:srgbClr val="37A6DE"/>
                </a:solidFill>
                <a:latin typeface="Montserrat" panose="00000500000000000000" pitchFamily="2" charset="0"/>
                <a:cs typeface="Arial" panose="020B0604020202020204" pitchFamily="34" charset="0"/>
              </a:rPr>
              <a:t>citizens</a:t>
            </a:r>
            <a:r>
              <a:rPr lang="en-US" sz="1800" dirty="0">
                <a:solidFill>
                  <a:srgbClr val="595959"/>
                </a:solidFill>
                <a:latin typeface="Montserrat" panose="00000500000000000000" pitchFamily="2" charset="0"/>
                <a:cs typeface="Arial" panose="020B0604020202020204" pitchFamily="34" charset="0"/>
              </a:rPr>
              <a:t> at the heart of the ICS</a:t>
            </a:r>
          </a:p>
          <a:p>
            <a:pPr marL="205979" indent="-205979">
              <a:buClr>
                <a:srgbClr val="35A8E0"/>
              </a:buClr>
              <a:buFont typeface="+mj-lt"/>
              <a:buAutoNum type="arabicPeriod"/>
            </a:pPr>
            <a:r>
              <a:rPr lang="en-US" sz="1800" dirty="0">
                <a:solidFill>
                  <a:srgbClr val="595959"/>
                </a:solidFill>
                <a:latin typeface="Montserrat" panose="00000500000000000000" pitchFamily="2" charset="0"/>
                <a:cs typeface="Arial" panose="020B0604020202020204" pitchFamily="34" charset="0"/>
              </a:rPr>
              <a:t>We will be </a:t>
            </a:r>
            <a:r>
              <a:rPr lang="en-US" sz="1800" b="1" dirty="0">
                <a:solidFill>
                  <a:srgbClr val="37A6DE"/>
                </a:solidFill>
                <a:latin typeface="Montserrat" panose="00000500000000000000" pitchFamily="2" charset="0"/>
                <a:cs typeface="Arial" panose="020B0604020202020204" pitchFamily="34" charset="0"/>
              </a:rPr>
              <a:t>ambitious</a:t>
            </a:r>
            <a:r>
              <a:rPr lang="en-US" sz="1800" dirty="0">
                <a:solidFill>
                  <a:srgbClr val="595959"/>
                </a:solidFill>
                <a:latin typeface="Montserrat" panose="00000500000000000000" pitchFamily="2" charset="0"/>
                <a:cs typeface="Arial" panose="020B0604020202020204" pitchFamily="34" charset="0"/>
              </a:rPr>
              <a:t> for the health and wellbeing of our local population</a:t>
            </a:r>
          </a:p>
          <a:p>
            <a:pPr marL="205979" indent="-205979">
              <a:buClr>
                <a:srgbClr val="35A8E0"/>
              </a:buClr>
              <a:buFont typeface="+mj-lt"/>
              <a:buAutoNum type="arabicPeriod"/>
            </a:pPr>
            <a:r>
              <a:rPr lang="en-US" sz="1800" dirty="0">
                <a:solidFill>
                  <a:srgbClr val="595959"/>
                </a:solidFill>
                <a:latin typeface="Montserrat" panose="00000500000000000000" pitchFamily="2" charset="0"/>
                <a:cs typeface="Arial" panose="020B0604020202020204" pitchFamily="34" charset="0"/>
              </a:rPr>
              <a:t>We will work to the principle of </a:t>
            </a:r>
            <a:r>
              <a:rPr lang="en-US" sz="1800" b="1" dirty="0">
                <a:solidFill>
                  <a:srgbClr val="37A6DE"/>
                </a:solidFill>
                <a:latin typeface="Montserrat" panose="00000500000000000000" pitchFamily="2" charset="0"/>
                <a:cs typeface="Arial" panose="020B0604020202020204" pitchFamily="34" charset="0"/>
              </a:rPr>
              <a:t>system by default</a:t>
            </a:r>
            <a:r>
              <a:rPr lang="en-US" sz="1800" dirty="0">
                <a:solidFill>
                  <a:srgbClr val="595959"/>
                </a:solidFill>
                <a:latin typeface="Montserrat" panose="00000500000000000000" pitchFamily="2" charset="0"/>
                <a:cs typeface="Arial" panose="020B0604020202020204" pitchFamily="34" charset="0"/>
              </a:rPr>
              <a:t>, moving from operational silos to a system wide perspective.</a:t>
            </a:r>
            <a:endParaRPr lang="en-US" dirty="0">
              <a:solidFill>
                <a:srgbClr val="595959"/>
              </a:solidFill>
              <a:latin typeface="Arial" panose="020B0604020202020204" pitchFamily="34" charset="0"/>
              <a:cs typeface="Arial" panose="020B0604020202020204" pitchFamily="34" charset="0"/>
            </a:endParaRPr>
          </a:p>
          <a:p>
            <a:pPr marL="205979" indent="-205979">
              <a:buClr>
                <a:srgbClr val="35A8E0"/>
              </a:buClr>
              <a:buFont typeface="+mj-lt"/>
              <a:buAutoNum type="arabicPeriod"/>
            </a:pPr>
            <a:endParaRPr lang="en-US" dirty="0">
              <a:solidFill>
                <a:srgbClr val="595959"/>
              </a:solidFill>
              <a:latin typeface="Arial" panose="020B0604020202020204" pitchFamily="34" charset="0"/>
              <a:cs typeface="Arial" panose="020B0604020202020204" pitchFamily="34" charset="0"/>
            </a:endParaRPr>
          </a:p>
          <a:p>
            <a:pPr>
              <a:buClr>
                <a:srgbClr val="35A8E0"/>
              </a:buClr>
            </a:pPr>
            <a:r>
              <a:rPr lang="en-GB" b="1" dirty="0">
                <a:solidFill>
                  <a:srgbClr val="595959"/>
                </a:solidFill>
                <a:latin typeface="Montserrat" panose="00000500000000000000" pitchFamily="2" charset="0"/>
                <a:cs typeface="Arial" panose="020B0604020202020204" pitchFamily="34" charset="0"/>
              </a:rPr>
              <a:t>Our principles will be underpinned by four core values:</a:t>
            </a:r>
            <a:endParaRPr lang="en-GB" dirty="0">
              <a:solidFill>
                <a:srgbClr val="595959"/>
              </a:solidFill>
              <a:latin typeface="Montserrat" panose="00000500000000000000" pitchFamily="2" charset="0"/>
              <a:cs typeface="Arial" panose="020B0604020202020204" pitchFamily="34" charset="0"/>
            </a:endParaRPr>
          </a:p>
          <a:p>
            <a:pPr marL="342900" indent="-342900">
              <a:buClr>
                <a:srgbClr val="35A8E0"/>
              </a:buClr>
              <a:buFont typeface="+mj-lt"/>
              <a:buAutoNum type="arabicPeriod"/>
            </a:pPr>
            <a:r>
              <a:rPr lang="en-GB" dirty="0">
                <a:solidFill>
                  <a:srgbClr val="595959"/>
                </a:solidFill>
                <a:latin typeface="Montserrat" panose="00000500000000000000" pitchFamily="2" charset="0"/>
                <a:cs typeface="Arial" panose="020B0604020202020204" pitchFamily="34" charset="0"/>
              </a:rPr>
              <a:t>We will be open and honest </a:t>
            </a:r>
          </a:p>
          <a:p>
            <a:pPr marL="342900" indent="-342900">
              <a:buClr>
                <a:srgbClr val="35A8E0"/>
              </a:buClr>
              <a:buFont typeface="+mj-lt"/>
              <a:buAutoNum type="arabicPeriod"/>
            </a:pPr>
            <a:r>
              <a:rPr lang="en-GB" dirty="0">
                <a:solidFill>
                  <a:srgbClr val="595959"/>
                </a:solidFill>
                <a:latin typeface="Montserrat" panose="00000500000000000000" pitchFamily="2" charset="0"/>
                <a:cs typeface="Arial" panose="020B0604020202020204" pitchFamily="34" charset="0"/>
              </a:rPr>
              <a:t>We will be compassionate and respectful  </a:t>
            </a:r>
          </a:p>
          <a:p>
            <a:pPr marL="342900" indent="-342900">
              <a:buClr>
                <a:srgbClr val="35A8E0"/>
              </a:buClr>
              <a:buFont typeface="+mj-lt"/>
              <a:buAutoNum type="arabicPeriod"/>
            </a:pPr>
            <a:r>
              <a:rPr lang="en-GB" dirty="0">
                <a:solidFill>
                  <a:srgbClr val="595959"/>
                </a:solidFill>
                <a:latin typeface="Montserrat" panose="00000500000000000000" pitchFamily="2" charset="0"/>
                <a:cs typeface="Arial" panose="020B0604020202020204" pitchFamily="34" charset="0"/>
              </a:rPr>
              <a:t>We will embrace innovation</a:t>
            </a:r>
          </a:p>
          <a:p>
            <a:pPr marL="342900" indent="-342900">
              <a:buClr>
                <a:srgbClr val="35A8E0"/>
              </a:buClr>
              <a:buFont typeface="+mj-lt"/>
              <a:buAutoNum type="arabicPeriod"/>
            </a:pPr>
            <a:r>
              <a:rPr lang="en-GB" dirty="0">
                <a:solidFill>
                  <a:srgbClr val="595959"/>
                </a:solidFill>
                <a:latin typeface="Montserrat" panose="00000500000000000000" pitchFamily="2" charset="0"/>
                <a:cs typeface="Arial" panose="020B0604020202020204" pitchFamily="34" charset="0"/>
              </a:rPr>
              <a:t>We will work collaboratively.</a:t>
            </a:r>
          </a:p>
          <a:p>
            <a:pPr>
              <a:buClr>
                <a:srgbClr val="35A8E0"/>
              </a:buClr>
            </a:pPr>
            <a:endParaRPr lang="en-GB" dirty="0">
              <a:solidFill>
                <a:srgbClr val="595959"/>
              </a:solidFill>
              <a:latin typeface="Montserrat" panose="00000500000000000000" pitchFamily="2" charset="0"/>
              <a:cs typeface="Arial" panose="020B0604020202020204" pitchFamily="34" charset="0"/>
            </a:endParaRPr>
          </a:p>
          <a:p>
            <a:pPr>
              <a:buClr>
                <a:srgbClr val="35A8E0"/>
              </a:buClr>
            </a:pPr>
            <a:r>
              <a:rPr lang="en-GB" b="1" dirty="0">
                <a:solidFill>
                  <a:srgbClr val="595959"/>
                </a:solidFill>
                <a:latin typeface="Montserrat" panose="00000500000000000000" pitchFamily="2" charset="0"/>
                <a:cs typeface="Arial" panose="020B0604020202020204" pitchFamily="34" charset="0"/>
              </a:rPr>
              <a:t>We must deliver each of the following goals effectively and efficiently:</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Serve 1.2 million people</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Support 70,000 staff in NHS and social care roles</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Integrate GP Practices into 23 Primary Care Networks (PCNs)</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Create four Place Based Partnerships (PBPs)</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Develop a Provider Collaborative at Scale</a:t>
            </a:r>
          </a:p>
          <a:p>
            <a:pPr marL="342900" indent="-342900">
              <a:buClr>
                <a:srgbClr val="35A8E0"/>
              </a:buClr>
              <a:buFont typeface="Courier New" panose="02070309020205020404" pitchFamily="49" charset="0"/>
              <a:buChar char="o"/>
            </a:pPr>
            <a:r>
              <a:rPr lang="en-GB" dirty="0">
                <a:solidFill>
                  <a:srgbClr val="595959"/>
                </a:solidFill>
                <a:latin typeface="Montserrat" panose="00000500000000000000" pitchFamily="2" charset="0"/>
                <a:cs typeface="Arial" panose="020B0604020202020204" pitchFamily="34" charset="0"/>
              </a:rPr>
              <a:t>Manage an annual budget of over £3billion for the commissioning and provision of services.</a:t>
            </a:r>
          </a:p>
        </p:txBody>
      </p:sp>
      <p:pic>
        <p:nvPicPr>
          <p:cNvPr id="18" name="Picture 17">
            <a:extLst>
              <a:ext uri="{FF2B5EF4-FFF2-40B4-BE49-F238E27FC236}">
                <a16:creationId xmlns:a16="http://schemas.microsoft.com/office/drawing/2014/main" id="{D2000E57-0938-4FB4-8D70-BC5A9F11BE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spTree>
    <p:extLst>
      <p:ext uri="{BB962C8B-B14F-4D97-AF65-F5344CB8AC3E}">
        <p14:creationId xmlns:p14="http://schemas.microsoft.com/office/powerpoint/2010/main" val="100073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08ADF-3EEC-6444-A87D-30465B45FAA8}"/>
              </a:ext>
            </a:extLst>
          </p:cNvPr>
          <p:cNvSpPr>
            <a:spLocks noGrp="1"/>
          </p:cNvSpPr>
          <p:nvPr>
            <p:ph idx="4294967295"/>
          </p:nvPr>
        </p:nvSpPr>
        <p:spPr>
          <a:xfrm>
            <a:off x="3283972" y="1781577"/>
            <a:ext cx="8783849" cy="2375978"/>
          </a:xfrm>
          <a:prstGeom prst="rect">
            <a:avLst/>
          </a:prstGeom>
        </p:spPr>
        <p:txBody>
          <a:bodyPr>
            <a:noAutofit/>
          </a:bodyPr>
          <a:lstStyle/>
          <a:p>
            <a:pPr marL="0" indent="0">
              <a:buNone/>
            </a:pP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The change we want to see in our health and care system will be driven by our Places and Neighbourhoods (PCNs) – as vibrant collaboratives that can take the strategic direction and implement it creatively with our citizens and partners.  </a:t>
            </a:r>
          </a:p>
          <a:p>
            <a:pPr marL="0" indent="0">
              <a:buNone/>
            </a:pP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I continue to value meeting </a:t>
            </a:r>
            <a:r>
              <a:rPr lang="en-GB" sz="2600" b="1" dirty="0">
                <a:solidFill>
                  <a:schemeClr val="tx1">
                    <a:lumMod val="65000"/>
                    <a:lumOff val="35000"/>
                  </a:schemeClr>
                </a:solidFill>
                <a:latin typeface="Montserrat" panose="00000500000000000000" pitchFamily="2" charset="0"/>
                <a:ea typeface="Calibri" panose="020F0502020204030204" pitchFamily="34" charset="0"/>
                <a:cs typeface="Times New Roman" panose="02020603050405020304" pitchFamily="18" charset="0"/>
              </a:rPr>
              <a:t>with </a:t>
            </a:r>
            <a:r>
              <a:rPr lang="en-GB" sz="2600" b="1"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leaders from our Voluntary, Community and Social Enterprise (VCSE) sector and Healthwatch. Working together as partners to support and challenge the development of our approaches will be a critical part of our success.</a:t>
            </a:r>
          </a:p>
        </p:txBody>
      </p:sp>
      <p:pic>
        <p:nvPicPr>
          <p:cNvPr id="4" name="Picture 3">
            <a:extLst>
              <a:ext uri="{FF2B5EF4-FFF2-40B4-BE49-F238E27FC236}">
                <a16:creationId xmlns:a16="http://schemas.microsoft.com/office/drawing/2014/main" id="{4D8F12AD-9378-9E49-BA34-968057605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5" name="Picture 4">
            <a:extLst>
              <a:ext uri="{FF2B5EF4-FFF2-40B4-BE49-F238E27FC236}">
                <a16:creationId xmlns:a16="http://schemas.microsoft.com/office/drawing/2014/main" id="{53FE99AE-81B1-B14D-A457-4C078357F90C}"/>
              </a:ext>
            </a:extLst>
          </p:cNvPr>
          <p:cNvPicPr>
            <a:picLocks noChangeAspect="1"/>
          </p:cNvPicPr>
          <p:nvPr/>
        </p:nvPicPr>
        <p:blipFill>
          <a:blip r:embed="rId3"/>
          <a:stretch>
            <a:fillRect/>
          </a:stretch>
        </p:blipFill>
        <p:spPr>
          <a:xfrm>
            <a:off x="1" y="1"/>
            <a:ext cx="2359378" cy="1871686"/>
          </a:xfrm>
          <a:prstGeom prst="rect">
            <a:avLst/>
          </a:prstGeom>
        </p:spPr>
      </p:pic>
      <p:sp>
        <p:nvSpPr>
          <p:cNvPr id="7" name="Content Placeholder 2">
            <a:extLst>
              <a:ext uri="{FF2B5EF4-FFF2-40B4-BE49-F238E27FC236}">
                <a16:creationId xmlns:a16="http://schemas.microsoft.com/office/drawing/2014/main" id="{10B09F3E-8811-D647-8C9D-5F28208E4EA2}"/>
              </a:ext>
            </a:extLst>
          </p:cNvPr>
          <p:cNvSpPr txBox="1">
            <a:spLocks/>
          </p:cNvSpPr>
          <p:nvPr/>
        </p:nvSpPr>
        <p:spPr>
          <a:xfrm>
            <a:off x="158362" y="5397910"/>
            <a:ext cx="8691716" cy="859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rgbClr val="36A6DE"/>
                </a:solidFill>
                <a:latin typeface="Montserrat Light" pitchFamily="2" charset="77"/>
              </a:rPr>
              <a:t>Dr Kathy McLean</a:t>
            </a:r>
          </a:p>
          <a:p>
            <a:pPr marL="0" indent="0">
              <a:lnSpc>
                <a:spcPct val="100000"/>
              </a:lnSpc>
              <a:buNone/>
            </a:pPr>
            <a:r>
              <a:rPr lang="en-US" sz="1800" dirty="0">
                <a:solidFill>
                  <a:srgbClr val="36A6DE"/>
                </a:solidFill>
                <a:latin typeface="Montserrat Light" pitchFamily="2" charset="77"/>
              </a:rPr>
              <a:t>Chair</a:t>
            </a:r>
          </a:p>
        </p:txBody>
      </p:sp>
      <p:pic>
        <p:nvPicPr>
          <p:cNvPr id="8" name="Picture 7">
            <a:extLst>
              <a:ext uri="{FF2B5EF4-FFF2-40B4-BE49-F238E27FC236}">
                <a16:creationId xmlns:a16="http://schemas.microsoft.com/office/drawing/2014/main" id="{26C4DB6C-C9BA-4944-899C-C74BAD77D2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3074" name="Picture 2">
            <a:extLst>
              <a:ext uri="{FF2B5EF4-FFF2-40B4-BE49-F238E27FC236}">
                <a16:creationId xmlns:a16="http://schemas.microsoft.com/office/drawing/2014/main" id="{03B34383-1AC8-478F-AC62-7970F28242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8124" y="2139517"/>
            <a:ext cx="2287225" cy="309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1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414115" y="363641"/>
            <a:ext cx="8068733" cy="408426"/>
          </a:xfrm>
          <a:prstGeom prst="rect">
            <a:avLst/>
          </a:prstGeom>
        </p:spPr>
        <p:txBody>
          <a:bodyPr>
            <a:noAutofit/>
          </a:bodyPr>
          <a:lstStyle/>
          <a:p>
            <a:r>
              <a:rPr lang="en-GB" sz="3600" b="1" dirty="0">
                <a:solidFill>
                  <a:srgbClr val="585857"/>
                </a:solidFill>
                <a:latin typeface="Montserrat" pitchFamily="2" charset="77"/>
              </a:rPr>
              <a:t>How our ICS will work with people and communities </a:t>
            </a: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3" name="Picture 2">
            <a:extLst>
              <a:ext uri="{FF2B5EF4-FFF2-40B4-BE49-F238E27FC236}">
                <a16:creationId xmlns:a16="http://schemas.microsoft.com/office/drawing/2014/main" id="{29701567-3FC5-4393-A4DE-70A3EC0AB0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4272" y="1696530"/>
            <a:ext cx="11094801" cy="4956762"/>
          </a:xfrm>
          <a:prstGeom prst="rect">
            <a:avLst/>
          </a:prstGeom>
        </p:spPr>
      </p:pic>
    </p:spTree>
    <p:extLst>
      <p:ext uri="{BB962C8B-B14F-4D97-AF65-F5344CB8AC3E}">
        <p14:creationId xmlns:p14="http://schemas.microsoft.com/office/powerpoint/2010/main" val="323940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9" y="484622"/>
            <a:ext cx="8068733" cy="408426"/>
          </a:xfrm>
          <a:prstGeom prst="rect">
            <a:avLst/>
          </a:prstGeom>
        </p:spPr>
        <p:txBody>
          <a:bodyPr>
            <a:noAutofit/>
          </a:bodyPr>
          <a:lstStyle/>
          <a:p>
            <a:r>
              <a:rPr lang="en-GB" sz="4000" b="1" dirty="0">
                <a:solidFill>
                  <a:srgbClr val="585857"/>
                </a:solidFill>
                <a:latin typeface="Montserrat" pitchFamily="2" charset="77"/>
              </a:rPr>
              <a:t>What is an ICS and why?</a:t>
            </a:r>
            <a:endParaRPr lang="en-US" sz="4000" b="1" dirty="0">
              <a:solidFill>
                <a:srgbClr val="585857"/>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838199" y="1942896"/>
            <a:ext cx="8068733" cy="4093428"/>
          </a:xfrm>
          <a:prstGeom prst="rect">
            <a:avLst/>
          </a:prstGeom>
          <a:noFill/>
        </p:spPr>
        <p:txBody>
          <a:bodyPr wrap="square" rtlCol="0">
            <a:spAutoFit/>
          </a:bodyPr>
          <a:lstStyle/>
          <a:p>
            <a:r>
              <a:rPr lang="en-GB" sz="2000" b="1" dirty="0">
                <a:solidFill>
                  <a:srgbClr val="585857"/>
                </a:solidFill>
                <a:latin typeface="Montserrat SemiBold" pitchFamily="2" charset="77"/>
              </a:rPr>
              <a:t>There are 42 Integrated Care Systems (ICSs) across the country. They are partnerships of health and care organisations that come together to plan and deliver joined up services and to improve the health of people who live and work in their area. </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They exist to achieve four aims:</a:t>
            </a:r>
          </a:p>
          <a:p>
            <a:endParaRPr lang="en-GB" sz="2000" b="1" dirty="0">
              <a:solidFill>
                <a:srgbClr val="585857"/>
              </a:solidFill>
              <a:latin typeface="Montserrat SemiBold" pitchFamily="2" charset="77"/>
            </a:endParaRPr>
          </a:p>
          <a:p>
            <a:pPr marL="342900" indent="-342900">
              <a:buFont typeface="+mj-lt"/>
              <a:buAutoNum type="arabicPeriod"/>
            </a:pPr>
            <a:r>
              <a:rPr lang="en-GB" sz="2000" b="1" dirty="0">
                <a:solidFill>
                  <a:srgbClr val="585857"/>
                </a:solidFill>
                <a:latin typeface="Montserrat SemiBold" pitchFamily="2" charset="77"/>
              </a:rPr>
              <a:t>Improve outcomes in population health and healthcare </a:t>
            </a:r>
          </a:p>
          <a:p>
            <a:pPr marL="342900" indent="-342900">
              <a:buFont typeface="+mj-lt"/>
              <a:buAutoNum type="arabicPeriod"/>
            </a:pPr>
            <a:r>
              <a:rPr lang="en-GB" sz="2000" b="1" dirty="0">
                <a:solidFill>
                  <a:srgbClr val="585857"/>
                </a:solidFill>
                <a:latin typeface="Montserrat SemiBold" pitchFamily="2" charset="77"/>
              </a:rPr>
              <a:t>Tackle inequalities in outcomes, experience and access</a:t>
            </a:r>
          </a:p>
          <a:p>
            <a:pPr marL="342900" indent="-342900">
              <a:buFont typeface="+mj-lt"/>
              <a:buAutoNum type="arabicPeriod"/>
            </a:pPr>
            <a:r>
              <a:rPr lang="en-GB" sz="2000" b="1" dirty="0">
                <a:solidFill>
                  <a:srgbClr val="585857"/>
                </a:solidFill>
                <a:latin typeface="Montserrat SemiBold" pitchFamily="2" charset="77"/>
              </a:rPr>
              <a:t>Enhance productivity and value for money</a:t>
            </a:r>
          </a:p>
          <a:p>
            <a:pPr marL="342900" indent="-342900">
              <a:buFont typeface="+mj-lt"/>
              <a:buAutoNum type="arabicPeriod"/>
            </a:pPr>
            <a:r>
              <a:rPr lang="en-GB" sz="2000" b="1" dirty="0">
                <a:solidFill>
                  <a:srgbClr val="585857"/>
                </a:solidFill>
                <a:latin typeface="Montserrat SemiBold" pitchFamily="2" charset="77"/>
              </a:rPr>
              <a:t>Help the NHS support broader social and economic development.</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9" name="Picture 8" descr="Map&#10;&#10;Description automatically generated">
            <a:extLst>
              <a:ext uri="{FF2B5EF4-FFF2-40B4-BE49-F238E27FC236}">
                <a16:creationId xmlns:a16="http://schemas.microsoft.com/office/drawing/2014/main" id="{B70D77D1-4973-4160-A0CB-02F337BDDA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4711" t="7368" r="28385" b="12374"/>
          <a:stretch/>
        </p:blipFill>
        <p:spPr>
          <a:xfrm>
            <a:off x="7836309" y="1485895"/>
            <a:ext cx="4249861" cy="5198693"/>
          </a:xfrm>
          <a:prstGeom prst="rect">
            <a:avLst/>
          </a:prstGeom>
        </p:spPr>
      </p:pic>
      <p:sp>
        <p:nvSpPr>
          <p:cNvPr id="13" name="TextBox 12">
            <a:extLst>
              <a:ext uri="{FF2B5EF4-FFF2-40B4-BE49-F238E27FC236}">
                <a16:creationId xmlns:a16="http://schemas.microsoft.com/office/drawing/2014/main" id="{9B189AC3-102B-4276-B468-181A5A9E1173}"/>
              </a:ext>
            </a:extLst>
          </p:cNvPr>
          <p:cNvSpPr txBox="1"/>
          <p:nvPr/>
        </p:nvSpPr>
        <p:spPr>
          <a:xfrm>
            <a:off x="838199" y="1142170"/>
            <a:ext cx="6159908" cy="477054"/>
          </a:xfrm>
          <a:prstGeom prst="rect">
            <a:avLst/>
          </a:prstGeom>
          <a:noFill/>
        </p:spPr>
        <p:txBody>
          <a:bodyPr wrap="square">
            <a:spAutoFit/>
          </a:bodyPr>
          <a:lstStyle/>
          <a:p>
            <a:r>
              <a:rPr lang="en-US" sz="2500" dirty="0">
                <a:solidFill>
                  <a:srgbClr val="36A6DE"/>
                </a:solidFill>
                <a:latin typeface="Montserrat" pitchFamily="2" charset="77"/>
              </a:rPr>
              <a:t>A changing landscape</a:t>
            </a:r>
          </a:p>
        </p:txBody>
      </p:sp>
    </p:spTree>
    <p:extLst>
      <p:ext uri="{BB962C8B-B14F-4D97-AF65-F5344CB8AC3E}">
        <p14:creationId xmlns:p14="http://schemas.microsoft.com/office/powerpoint/2010/main" val="272847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414115" y="363641"/>
            <a:ext cx="8068733" cy="408426"/>
          </a:xfrm>
          <a:prstGeom prst="rect">
            <a:avLst/>
          </a:prstGeom>
        </p:spPr>
        <p:txBody>
          <a:bodyPr>
            <a:noAutofit/>
          </a:bodyPr>
          <a:lstStyle/>
          <a:p>
            <a:r>
              <a:rPr lang="en-GB" sz="3600" b="1" dirty="0">
                <a:solidFill>
                  <a:srgbClr val="585857"/>
                </a:solidFill>
                <a:latin typeface="Montserrat" pitchFamily="2" charset="77"/>
              </a:rPr>
              <a:t>Our Voluntary, community and social enterprise (VCSE) Alliance</a:t>
            </a: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08156" y="1747891"/>
            <a:ext cx="7810233" cy="4401205"/>
          </a:xfrm>
          <a:prstGeom prst="rect">
            <a:avLst/>
          </a:prstGeom>
          <a:noFill/>
        </p:spPr>
        <p:txBody>
          <a:bodyPr wrap="square" rtlCol="0">
            <a:spAutoFit/>
          </a:bodyPr>
          <a:lstStyle/>
          <a:p>
            <a:r>
              <a:rPr lang="en-GB" sz="2000" b="1" dirty="0">
                <a:solidFill>
                  <a:srgbClr val="585857"/>
                </a:solidFill>
                <a:latin typeface="Montserrat SemiBold" pitchFamily="2" charset="77"/>
              </a:rPr>
              <a:t>This group of VCSE organisations across Nottingham and Nottinghamshire will act as a single point of contact to enable the generation of citizen intelligence from the groups and communities that they work with.</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It’s an essential part of how the system operates at all levels, including involvement in governance structures and system workforce, population health management and service redesign work, leadership and organisational development plans. </a:t>
            </a:r>
          </a:p>
          <a:p>
            <a:endParaRPr lang="en-GB" sz="2000" b="1" dirty="0">
              <a:solidFill>
                <a:srgbClr val="585857"/>
              </a:solidFill>
              <a:latin typeface="Montserrat SemiBold" pitchFamily="2" charset="77"/>
            </a:endParaRPr>
          </a:p>
          <a:p>
            <a:r>
              <a:rPr lang="en-GB" sz="2000" b="1" dirty="0">
                <a:solidFill>
                  <a:srgbClr val="585857"/>
                </a:solidFill>
                <a:latin typeface="Montserrat SemiBold" pitchFamily="2" charset="77"/>
              </a:rPr>
              <a:t>It’s already supporting delivery of the priority objectives through the community engagement work they are commissioned to deliver.</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7" name="Picture 6">
            <a:extLst>
              <a:ext uri="{FF2B5EF4-FFF2-40B4-BE49-F238E27FC236}">
                <a16:creationId xmlns:a16="http://schemas.microsoft.com/office/drawing/2014/main" id="{823CC77D-9AB7-455B-AE48-1261B0CDBA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18389" y="2615381"/>
            <a:ext cx="4165455" cy="2379406"/>
          </a:xfrm>
          <a:prstGeom prst="rect">
            <a:avLst/>
          </a:prstGeom>
        </p:spPr>
      </p:pic>
    </p:spTree>
    <p:extLst>
      <p:ext uri="{BB962C8B-B14F-4D97-AF65-F5344CB8AC3E}">
        <p14:creationId xmlns:p14="http://schemas.microsoft.com/office/powerpoint/2010/main" val="5769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437533" y="659918"/>
            <a:ext cx="8443454" cy="408426"/>
          </a:xfrm>
          <a:prstGeom prst="rect">
            <a:avLst/>
          </a:prstGeom>
        </p:spPr>
        <p:txBody>
          <a:bodyPr>
            <a:noAutofit/>
          </a:bodyPr>
          <a:lstStyle/>
          <a:p>
            <a:r>
              <a:rPr lang="en-GB" sz="4000" dirty="0">
                <a:solidFill>
                  <a:srgbClr val="585857"/>
                </a:solidFill>
                <a:latin typeface="Montserrat SemiBold" pitchFamily="2" charset="77"/>
              </a:rPr>
              <a:t>What will our future look like?</a:t>
            </a:r>
            <a:endParaRPr lang="en-US" sz="4000" dirty="0">
              <a:solidFill>
                <a:srgbClr val="585857"/>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4"/>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277759" y="1956352"/>
            <a:ext cx="8763002" cy="4478149"/>
          </a:xfrm>
          <a:prstGeom prst="rect">
            <a:avLst/>
          </a:prstGeom>
          <a:noFill/>
        </p:spPr>
        <p:txBody>
          <a:bodyPr wrap="square" rtlCol="0">
            <a:spAutoFit/>
          </a:bodyPr>
          <a:lstStyle/>
          <a:p>
            <a:pPr marL="342900" indent="-342900">
              <a:buFont typeface="Arial" panose="020B0604020202020204" pitchFamily="34" charset="0"/>
              <a:buChar char="•"/>
            </a:pPr>
            <a:r>
              <a:rPr lang="en-GB" sz="1900" b="1" dirty="0">
                <a:solidFill>
                  <a:srgbClr val="585857"/>
                </a:solidFill>
                <a:latin typeface="Montserrat SemiBold" pitchFamily="2" charset="77"/>
              </a:rPr>
              <a:t>We will pool our expertise, experience and efficiencies across acute, community and primary care so everyone benefits equally.</a:t>
            </a:r>
          </a:p>
          <a:p>
            <a:endParaRPr lang="en-GB" sz="1900" b="1" dirty="0">
              <a:solidFill>
                <a:srgbClr val="585857"/>
              </a:solidFill>
              <a:latin typeface="Montserrat SemiBold" pitchFamily="2" charset="77"/>
            </a:endParaRPr>
          </a:p>
          <a:p>
            <a:pPr marL="342900" indent="-342900">
              <a:buFont typeface="Arial" panose="020B0604020202020204" pitchFamily="34" charset="0"/>
              <a:buChar char="•"/>
            </a:pPr>
            <a:r>
              <a:rPr lang="en-GB" sz="1900" b="1" dirty="0">
                <a:solidFill>
                  <a:srgbClr val="585857"/>
                </a:solidFill>
                <a:latin typeface="Montserrat SemiBold" pitchFamily="2" charset="77"/>
              </a:rPr>
              <a:t>Integrated service delivery will bring together skills and expertise into multi-disciplinary teams, providing scope for new and more varied career opportunities.</a:t>
            </a:r>
          </a:p>
          <a:p>
            <a:endParaRPr lang="en-GB" sz="1900" b="1" dirty="0">
              <a:solidFill>
                <a:srgbClr val="585857"/>
              </a:solidFill>
              <a:latin typeface="Montserrat SemiBold" pitchFamily="2" charset="77"/>
            </a:endParaRPr>
          </a:p>
          <a:p>
            <a:pPr marL="342900" indent="-342900">
              <a:buFont typeface="Arial" panose="020B0604020202020204" pitchFamily="34" charset="0"/>
              <a:buChar char="•"/>
            </a:pPr>
            <a:r>
              <a:rPr lang="en-GB" sz="1900" b="1" dirty="0">
                <a:solidFill>
                  <a:srgbClr val="585857"/>
                </a:solidFill>
                <a:latin typeface="Montserrat SemiBold" pitchFamily="2" charset="77"/>
              </a:rPr>
              <a:t>The focus of service delivery will shift to become more preventative, proactive, and person-centred; focused on a specific geographic area around a common purpose to work holistically with people and communities.</a:t>
            </a:r>
          </a:p>
          <a:p>
            <a:endParaRPr lang="en-GB" sz="1900" b="1" dirty="0">
              <a:solidFill>
                <a:srgbClr val="585857"/>
              </a:solidFill>
              <a:latin typeface="Montserrat SemiBold" pitchFamily="2" charset="77"/>
            </a:endParaRPr>
          </a:p>
          <a:p>
            <a:pPr marL="342900" indent="-342900">
              <a:buFont typeface="Arial" panose="020B0604020202020204" pitchFamily="34" charset="0"/>
              <a:buChar char="•"/>
            </a:pPr>
            <a:r>
              <a:rPr lang="en-GB" sz="1900" b="1" dirty="0">
                <a:solidFill>
                  <a:srgbClr val="585857"/>
                </a:solidFill>
                <a:latin typeface="Montserrat SemiBold" pitchFamily="2" charset="77"/>
              </a:rPr>
              <a:t>Complex change across the whole system will involve everyone working in partnership to understand and resolve different ideas and perspectives.</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7" name="ICS-lcon.png" descr="ICS-lcon.png">
            <a:extLst>
              <a:ext uri="{FF2B5EF4-FFF2-40B4-BE49-F238E27FC236}">
                <a16:creationId xmlns:a16="http://schemas.microsoft.com/office/drawing/2014/main" id="{41C27DAF-1C84-44EE-8E49-20FFD592A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6415" y="2611211"/>
            <a:ext cx="2494008" cy="2500790"/>
          </a:xfrm>
          <a:prstGeom prst="rect">
            <a:avLst/>
          </a:prstGeom>
          <a:ln w="12700">
            <a:miter lim="400000"/>
          </a:ln>
        </p:spPr>
      </p:pic>
    </p:spTree>
    <p:extLst>
      <p:ext uri="{BB962C8B-B14F-4D97-AF65-F5344CB8AC3E}">
        <p14:creationId xmlns:p14="http://schemas.microsoft.com/office/powerpoint/2010/main" val="181263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3"/>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p:cNvSpPr>
          <p:nvPr/>
        </p:nvSpPr>
        <p:spPr>
          <a:xfrm>
            <a:off x="104477" y="1852030"/>
            <a:ext cx="562186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rPr>
              <a:t>Over to you</a:t>
            </a:r>
          </a:p>
        </p:txBody>
      </p:sp>
      <p:sp>
        <p:nvSpPr>
          <p:cNvPr id="10" name="Subtitle 2">
            <a:extLst>
              <a:ext uri="{FF2B5EF4-FFF2-40B4-BE49-F238E27FC236}">
                <a16:creationId xmlns:a16="http://schemas.microsoft.com/office/drawing/2014/main" id="{2A689963-4004-AA4E-B422-29975B8C250E}"/>
              </a:ext>
            </a:extLst>
          </p:cNvPr>
          <p:cNvSpPr txBox="1">
            <a:spLocks/>
          </p:cNvSpPr>
          <p:nvPr/>
        </p:nvSpPr>
        <p:spPr>
          <a:xfrm>
            <a:off x="0" y="2753249"/>
            <a:ext cx="6698257" cy="3255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Please share this information with your 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What does your journey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Have you and your team got a great example of integrated working? Share it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85857"/>
              </a:solidFill>
              <a:effectLst/>
              <a:uLnTx/>
              <a:uFillTx/>
              <a:latin typeface="Montserrat Semi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7A6DE"/>
                </a:solidFill>
                <a:effectLst/>
                <a:uLnTx/>
                <a:uFillTx/>
                <a:latin typeface="Montserrat SemiBold" pitchFamily="2" charset="77"/>
                <a:ea typeface="+mn-ea"/>
                <a:cs typeface="+mn-cs"/>
              </a:rPr>
              <a:t>Get in touch: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Email: </a:t>
            </a: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hlinkClick r:id="rId4">
                  <a:extLst>
                    <a:ext uri="{A12FA001-AC4F-418D-AE19-62706E023703}">
                      <ahyp:hlinkClr xmlns:ahyp="http://schemas.microsoft.com/office/drawing/2018/hyperlinkcolor" val="tx"/>
                    </a:ext>
                  </a:extLst>
                </a:hlinkClick>
              </a:rPr>
              <a:t>nnicb-nn.comms@nhs.net </a:t>
            </a:r>
            <a:endPar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Twitter: </a:t>
            </a: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hlinkClick r:id="rId5">
                  <a:extLst>
                    <a:ext uri="{A12FA001-AC4F-418D-AE19-62706E023703}">
                      <ahyp:hlinkClr xmlns:ahyp="http://schemas.microsoft.com/office/drawing/2018/hyperlinkcolor" val="tx"/>
                    </a:ext>
                  </a:extLst>
                </a:hlinkClick>
              </a:rPr>
              <a:t>@Notts_ICS</a:t>
            </a: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rPr>
              <a:t> </a:t>
            </a:r>
            <a:r>
              <a:rPr kumimoji="0" lang="en-GB" sz="1800" b="1" i="0" u="none" strike="noStrike" kern="1200" cap="none" spc="0" normalizeH="0" baseline="0" noProof="0" dirty="0">
                <a:ln>
                  <a:noFill/>
                </a:ln>
                <a:solidFill>
                  <a:schemeClr val="bg1"/>
                </a:solidFill>
                <a:effectLst/>
                <a:uLnTx/>
                <a:uFillTx/>
                <a:latin typeface="Montserrat SemiBold" pitchFamily="2" charset="77"/>
                <a:ea typeface="+mn-ea"/>
                <a:cs typeface="+mn-cs"/>
              </a:rPr>
              <a:t>and</a:t>
            </a:r>
            <a:r>
              <a:rPr kumimoji="0" lang="en-GB" sz="1800" b="1" i="0" u="none" strike="noStrike" kern="1200" cap="none" spc="0" normalizeH="0" baseline="0" noProof="0" dirty="0">
                <a:ln>
                  <a:noFill/>
                </a:ln>
                <a:solidFill>
                  <a:srgbClr val="585857"/>
                </a:solidFill>
                <a:effectLst/>
                <a:uLnTx/>
                <a:uFillTx/>
                <a:latin typeface="Montserrat SemiBold" pitchFamily="2" charset="77"/>
                <a:ea typeface="+mn-ea"/>
                <a:cs typeface="+mn-cs"/>
              </a:rPr>
              <a:t> </a:t>
            </a: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hlinkClick r:id="rId6">
                  <a:extLst>
                    <a:ext uri="{A12FA001-AC4F-418D-AE19-62706E023703}">
                      <ahyp:hlinkClr xmlns:ahyp="http://schemas.microsoft.com/office/drawing/2018/hyperlinkcolor" val="tx"/>
                    </a:ext>
                  </a:extLst>
                </a:hlinkClick>
              </a:rPr>
              <a:t>@NHSNotts</a:t>
            </a:r>
            <a:endPar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85857"/>
              </a:solidFill>
              <a:effectLst/>
              <a:uLnTx/>
              <a:uFillTx/>
              <a:latin typeface="Montserrat Semi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hlinkClick r:id="rId7">
                  <a:extLst>
                    <a:ext uri="{A12FA001-AC4F-418D-AE19-62706E023703}">
                      <ahyp:hlinkClr xmlns:ahyp="http://schemas.microsoft.com/office/drawing/2018/hyperlinkcolor" val="tx"/>
                    </a:ext>
                  </a:extLst>
                </a:hlinkClick>
              </a:rPr>
              <a:t>www.healthandcarenotts.co.uk</a:t>
            </a:r>
            <a:r>
              <a:rPr kumimoji="0" lang="en-GB" sz="1800" b="1" i="0" u="none" strike="noStrike" kern="1200" cap="none" spc="0" normalizeH="0" baseline="0" noProof="0" dirty="0">
                <a:ln>
                  <a:noFill/>
                </a:ln>
                <a:solidFill>
                  <a:schemeClr val="accent1">
                    <a:lumMod val="20000"/>
                    <a:lumOff val="80000"/>
                  </a:schemeClr>
                </a:solidFill>
                <a:effectLst/>
                <a:uLnTx/>
                <a:uFillTx/>
                <a:latin typeface="Montserrat SemiBold" pitchFamily="2" charset="77"/>
                <a:ea typeface="+mn-ea"/>
                <a:cs typeface="+mn-cs"/>
              </a:rPr>
              <a:t> </a:t>
            </a:r>
          </a:p>
        </p:txBody>
      </p:sp>
      <p:pic>
        <p:nvPicPr>
          <p:cNvPr id="18" name="Picture 17">
            <a:extLst>
              <a:ext uri="{FF2B5EF4-FFF2-40B4-BE49-F238E27FC236}">
                <a16:creationId xmlns:a16="http://schemas.microsoft.com/office/drawing/2014/main" id="{0814B9BD-1B9C-B245-837B-1E0A701641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933" y="545979"/>
            <a:ext cx="2625146" cy="922349"/>
          </a:xfrm>
          <a:prstGeom prst="rect">
            <a:avLst/>
          </a:prstGeom>
        </p:spPr>
      </p:pic>
      <p:sp>
        <p:nvSpPr>
          <p:cNvPr id="8" name="TextBox 7">
            <a:extLst>
              <a:ext uri="{FF2B5EF4-FFF2-40B4-BE49-F238E27FC236}">
                <a16:creationId xmlns:a16="http://schemas.microsoft.com/office/drawing/2014/main" id="{D83DD131-B0CC-4177-8087-3E93A7CD009A}"/>
              </a:ext>
            </a:extLst>
          </p:cNvPr>
          <p:cNvSpPr txBox="1"/>
          <p:nvPr/>
        </p:nvSpPr>
        <p:spPr>
          <a:xfrm>
            <a:off x="9157400" y="6433397"/>
            <a:ext cx="6405824" cy="369332"/>
          </a:xfrm>
          <a:prstGeom prst="rect">
            <a:avLst/>
          </a:prstGeom>
          <a:noFill/>
        </p:spPr>
        <p:txBody>
          <a:bodyPr wrap="square">
            <a:spAutoFit/>
          </a:bodyPr>
          <a:lstStyle/>
          <a:p>
            <a:pPr algn="l"/>
            <a:r>
              <a:rPr lang="en-US" sz="1800" b="1" dirty="0">
                <a:solidFill>
                  <a:schemeClr val="bg1"/>
                </a:solidFill>
                <a:latin typeface="Montserrat" pitchFamily="2" charset="77"/>
              </a:rPr>
              <a:t>#TogetherWeAreNotts</a:t>
            </a:r>
          </a:p>
        </p:txBody>
      </p:sp>
    </p:spTree>
    <p:extLst>
      <p:ext uri="{BB962C8B-B14F-4D97-AF65-F5344CB8AC3E}">
        <p14:creationId xmlns:p14="http://schemas.microsoft.com/office/powerpoint/2010/main" val="325600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2050" name="Picture 2" descr="In 2016, health and care systems came together as Sustainability &amp; Transformation Partnerships (STPs).   ICSs as the main mechanism for delivering integrated care and place-based systems were defining features of the national NHS Long Term Plan which was published on 7 January 2019.   ICSs have developed from STPs and are driving integration at scale and pace.   ICSs to be established on a statutory basis across England from 1 July 2022, bringing partners together to further support the integration of health and care.">
            <a:extLst>
              <a:ext uri="{FF2B5EF4-FFF2-40B4-BE49-F238E27FC236}">
                <a16:creationId xmlns:a16="http://schemas.microsoft.com/office/drawing/2014/main" id="{D16C3CB1-A416-4CCC-844B-B0392976416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97102" y="1689334"/>
            <a:ext cx="3353538" cy="4985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7B1F4B17-72F4-4E4F-8920-BB2E296A776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419" y="0"/>
            <a:ext cx="6174489" cy="6737884"/>
          </a:xfrm>
          <a:prstGeom prst="rect">
            <a:avLst/>
          </a:prstGeom>
        </p:spPr>
      </p:pic>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9" y="366917"/>
            <a:ext cx="8602363" cy="687616"/>
          </a:xfrm>
          <a:prstGeom prst="rect">
            <a:avLst/>
          </a:prstGeom>
          <a:solidFill>
            <a:schemeClr val="bg1"/>
          </a:solidFill>
        </p:spPr>
        <p:txBody>
          <a:bodyPr>
            <a:noAutofit/>
          </a:bodyPr>
          <a:lstStyle/>
          <a:p>
            <a:r>
              <a:rPr lang="en-GB" sz="4000" b="1" dirty="0">
                <a:solidFill>
                  <a:srgbClr val="585857"/>
                </a:solidFill>
                <a:latin typeface="Montserrat" pitchFamily="2" charset="77"/>
              </a:rPr>
              <a:t>Our journey to integrated care</a:t>
            </a:r>
            <a:endParaRPr lang="en-US" sz="4000" b="1" dirty="0">
              <a:solidFill>
                <a:srgbClr val="585857"/>
              </a:solidFill>
              <a:latin typeface="Montserrat" pitchFamily="2" charset="77"/>
            </a:endParaRPr>
          </a:p>
        </p:txBody>
      </p:sp>
    </p:spTree>
    <p:extLst>
      <p:ext uri="{BB962C8B-B14F-4D97-AF65-F5344CB8AC3E}">
        <p14:creationId xmlns:p14="http://schemas.microsoft.com/office/powerpoint/2010/main" val="210669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700548" y="486563"/>
            <a:ext cx="7647039" cy="408426"/>
          </a:xfrm>
          <a:prstGeom prst="rect">
            <a:avLst/>
          </a:prstGeom>
        </p:spPr>
        <p:txBody>
          <a:bodyPr>
            <a:noAutofit/>
          </a:bodyPr>
          <a:lstStyle/>
          <a:p>
            <a:r>
              <a:rPr lang="en-GB" sz="4000" b="1" dirty="0">
                <a:solidFill>
                  <a:srgbClr val="585857"/>
                </a:solidFill>
                <a:latin typeface="Montserrat" pitchFamily="2" charset="77"/>
              </a:rPr>
              <a:t>How is the NHS changing? </a:t>
            </a:r>
            <a:r>
              <a:rPr lang="en-GB" sz="3200" dirty="0">
                <a:solidFill>
                  <a:srgbClr val="585857"/>
                </a:solidFill>
                <a:latin typeface="Montserrat" pitchFamily="2" charset="77"/>
              </a:rPr>
              <a:t>Watch the King’s Fund video</a:t>
            </a:r>
            <a:endParaRPr lang="en-US" sz="3200" dirty="0">
              <a:solidFill>
                <a:srgbClr val="585857"/>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4"/>
          <a:stretch>
            <a:fillRect/>
          </a:stretch>
        </p:blipFill>
        <p:spPr>
          <a:xfrm flipV="1">
            <a:off x="-80871" y="1643615"/>
            <a:ext cx="4179905" cy="45719"/>
          </a:xfrm>
          <a:prstGeom prst="rect">
            <a:avLst/>
          </a:prstGeom>
        </p:spPr>
      </p:pic>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6" name="Online Media 5">
            <a:hlinkClick r:id="" action="ppaction://media"/>
            <a:extLst>
              <a:ext uri="{FF2B5EF4-FFF2-40B4-BE49-F238E27FC236}">
                <a16:creationId xmlns:a16="http://schemas.microsoft.com/office/drawing/2014/main" id="{C5819EA0-065E-4AFA-8BC8-524CEF55274F}"/>
              </a:ext>
            </a:extLst>
          </p:cNvPr>
          <p:cNvPicPr>
            <a:picLocks noRot="1" noChangeAspect="1"/>
          </p:cNvPicPr>
          <p:nvPr>
            <a:videoFile r:link="rId1"/>
          </p:nvPr>
        </p:nvPicPr>
        <p:blipFill>
          <a:blip r:embed="rId6"/>
          <a:srcRect/>
          <a:stretch/>
        </p:blipFill>
        <p:spPr>
          <a:xfrm>
            <a:off x="1679748" y="2004116"/>
            <a:ext cx="8803849" cy="4401924"/>
          </a:xfrm>
          <a:prstGeom prst="rect">
            <a:avLst/>
          </a:prstGeom>
        </p:spPr>
      </p:pic>
    </p:spTree>
    <p:extLst>
      <p:ext uri="{BB962C8B-B14F-4D97-AF65-F5344CB8AC3E}">
        <p14:creationId xmlns:p14="http://schemas.microsoft.com/office/powerpoint/2010/main" val="27572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3"/>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p:cNvSpPr>
          <p:nvPr/>
        </p:nvSpPr>
        <p:spPr>
          <a:xfrm>
            <a:off x="1249989" y="2977445"/>
            <a:ext cx="5621867"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rPr>
              <a:t>How will health and care work together?</a:t>
            </a:r>
          </a:p>
        </p:txBody>
      </p:sp>
      <p:pic>
        <p:nvPicPr>
          <p:cNvPr id="18" name="Picture 17">
            <a:extLst>
              <a:ext uri="{FF2B5EF4-FFF2-40B4-BE49-F238E27FC236}">
                <a16:creationId xmlns:a16="http://schemas.microsoft.com/office/drawing/2014/main" id="{0814B9BD-1B9C-B245-837B-1E0A70164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6933" y="545979"/>
            <a:ext cx="2625146" cy="922349"/>
          </a:xfrm>
          <a:prstGeom prst="rect">
            <a:avLst/>
          </a:prstGeom>
        </p:spPr>
      </p:pic>
      <p:sp>
        <p:nvSpPr>
          <p:cNvPr id="8" name="TextBox 7">
            <a:extLst>
              <a:ext uri="{FF2B5EF4-FFF2-40B4-BE49-F238E27FC236}">
                <a16:creationId xmlns:a16="http://schemas.microsoft.com/office/drawing/2014/main" id="{D83DD131-B0CC-4177-8087-3E93A7CD009A}"/>
              </a:ext>
            </a:extLst>
          </p:cNvPr>
          <p:cNvSpPr txBox="1"/>
          <p:nvPr/>
        </p:nvSpPr>
        <p:spPr>
          <a:xfrm>
            <a:off x="9157400" y="6433397"/>
            <a:ext cx="6405824" cy="369332"/>
          </a:xfrm>
          <a:prstGeom prst="rect">
            <a:avLst/>
          </a:prstGeom>
          <a:noFill/>
        </p:spPr>
        <p:txBody>
          <a:bodyPr wrap="square">
            <a:spAutoFit/>
          </a:bodyPr>
          <a:lstStyle/>
          <a:p>
            <a:pPr algn="l"/>
            <a:r>
              <a:rPr lang="en-US" sz="1800" b="1" dirty="0">
                <a:solidFill>
                  <a:schemeClr val="bg1"/>
                </a:solidFill>
                <a:latin typeface="Montserrat" pitchFamily="2" charset="77"/>
              </a:rPr>
              <a:t>#TogetherWeAreNotts</a:t>
            </a:r>
          </a:p>
        </p:txBody>
      </p:sp>
    </p:spTree>
    <p:extLst>
      <p:ext uri="{BB962C8B-B14F-4D97-AF65-F5344CB8AC3E}">
        <p14:creationId xmlns:p14="http://schemas.microsoft.com/office/powerpoint/2010/main" val="311044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01018E-E51C-D247-BEF4-30159684638B}"/>
              </a:ext>
            </a:extLst>
          </p:cNvPr>
          <p:cNvSpPr txBox="1">
            <a:spLocks/>
          </p:cNvSpPr>
          <p:nvPr/>
        </p:nvSpPr>
        <p:spPr>
          <a:xfrm>
            <a:off x="5765126" y="53733"/>
            <a:ext cx="6398717" cy="408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200" b="1" dirty="0">
              <a:solidFill>
                <a:srgbClr val="36A6DE"/>
              </a:solidFill>
              <a:latin typeface="Montserrat" pitchFamily="2" charset="77"/>
            </a:endParaRPr>
          </a:p>
        </p:txBody>
      </p:sp>
      <p:sp>
        <p:nvSpPr>
          <p:cNvPr id="7" name="Rectangle 6">
            <a:extLst>
              <a:ext uri="{FF2B5EF4-FFF2-40B4-BE49-F238E27FC236}">
                <a16:creationId xmlns:a16="http://schemas.microsoft.com/office/drawing/2014/main" id="{07CE3B25-59CA-0E4C-996E-DF8BFB561E6F}"/>
              </a:ext>
            </a:extLst>
          </p:cNvPr>
          <p:cNvSpPr/>
          <p:nvPr/>
        </p:nvSpPr>
        <p:spPr>
          <a:xfrm>
            <a:off x="0" y="0"/>
            <a:ext cx="5653885" cy="6891803"/>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3E7D692-FD28-E74F-ADE2-D3683DE6F390}"/>
              </a:ext>
            </a:extLst>
          </p:cNvPr>
          <p:cNvSpPr txBox="1"/>
          <p:nvPr/>
        </p:nvSpPr>
        <p:spPr>
          <a:xfrm>
            <a:off x="5774943" y="218879"/>
            <a:ext cx="6348216" cy="6232475"/>
          </a:xfrm>
          <a:prstGeom prst="rect">
            <a:avLst/>
          </a:prstGeom>
          <a:noFill/>
        </p:spPr>
        <p:txBody>
          <a:bodyPr wrap="square" rtlCol="0">
            <a:spAutoFit/>
          </a:bodyPr>
          <a:lstStyle/>
          <a:p>
            <a:r>
              <a:rPr lang="en-GB" sz="1900" dirty="0">
                <a:solidFill>
                  <a:srgbClr val="585857"/>
                </a:solidFill>
                <a:latin typeface="Montserrat" pitchFamily="2" charset="77"/>
              </a:rPr>
              <a:t>The biggest change this new way of working will bring is that the NHS and local councils – which deliver many care services – will be working together as part of a new organisation.  </a:t>
            </a:r>
          </a:p>
          <a:p>
            <a:endParaRPr lang="en-GB" sz="1900" dirty="0">
              <a:solidFill>
                <a:srgbClr val="585857"/>
              </a:solidFill>
              <a:latin typeface="Montserrat" pitchFamily="2" charset="77"/>
            </a:endParaRPr>
          </a:p>
          <a:p>
            <a:r>
              <a:rPr lang="en-GB" sz="1900" dirty="0">
                <a:solidFill>
                  <a:srgbClr val="585857"/>
                </a:solidFill>
                <a:latin typeface="Montserrat" pitchFamily="2" charset="77"/>
              </a:rPr>
              <a:t>When the NHS was set up in the 1940s its aim was to treat symptoms. But it has come a long way since then, supporting people to live healthier lives. </a:t>
            </a:r>
          </a:p>
          <a:p>
            <a:endParaRPr lang="en-GB" sz="1900" dirty="0">
              <a:solidFill>
                <a:srgbClr val="585857"/>
              </a:solidFill>
              <a:latin typeface="Montserrat" pitchFamily="2" charset="77"/>
            </a:endParaRPr>
          </a:p>
          <a:p>
            <a:r>
              <a:rPr lang="en-GB" sz="1900" dirty="0">
                <a:solidFill>
                  <a:srgbClr val="585857"/>
                </a:solidFill>
                <a:latin typeface="Montserrat" pitchFamily="2" charset="77"/>
              </a:rPr>
              <a:t>This change is continuing along that journey and aims to make social care and health even more aligned. </a:t>
            </a:r>
          </a:p>
          <a:p>
            <a:endParaRPr lang="en-GB" sz="1900" dirty="0">
              <a:solidFill>
                <a:srgbClr val="585857"/>
              </a:solidFill>
              <a:latin typeface="Montserrat" pitchFamily="2" charset="77"/>
            </a:endParaRPr>
          </a:p>
          <a:p>
            <a:r>
              <a:rPr lang="en-GB" sz="1900" dirty="0">
                <a:solidFill>
                  <a:srgbClr val="585857"/>
                </a:solidFill>
                <a:latin typeface="Montserrat" pitchFamily="2" charset="77"/>
              </a:rPr>
              <a:t>Our health is affected by many things – housing, unemployment, financial stress, domestic abuse, poverty and lifestyle choices. </a:t>
            </a:r>
          </a:p>
          <a:p>
            <a:endParaRPr lang="en-GB" sz="1900" dirty="0">
              <a:solidFill>
                <a:srgbClr val="585857"/>
              </a:solidFill>
              <a:latin typeface="Montserrat" pitchFamily="2" charset="77"/>
            </a:endParaRPr>
          </a:p>
          <a:p>
            <a:r>
              <a:rPr lang="en-GB" sz="1900" dirty="0">
                <a:solidFill>
                  <a:srgbClr val="585857"/>
                </a:solidFill>
                <a:latin typeface="Montserrat" pitchFamily="2" charset="77"/>
              </a:rPr>
              <a:t>This is something that we need to look at through a partnership between the NHS, local government and the voluntary sector.</a:t>
            </a:r>
          </a:p>
        </p:txBody>
      </p:sp>
      <p:pic>
        <p:nvPicPr>
          <p:cNvPr id="10" name="Picture 9">
            <a:extLst>
              <a:ext uri="{FF2B5EF4-FFF2-40B4-BE49-F238E27FC236}">
                <a16:creationId xmlns:a16="http://schemas.microsoft.com/office/drawing/2014/main" id="{5CEF2A70-6AE7-864E-811D-12866E69F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2" name="Picture 1">
            <a:extLst>
              <a:ext uri="{FF2B5EF4-FFF2-40B4-BE49-F238E27FC236}">
                <a16:creationId xmlns:a16="http://schemas.microsoft.com/office/drawing/2014/main" id="{4D7CAC0A-8977-4201-BDCE-43657157E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61812"/>
            <a:ext cx="5697394" cy="5703013"/>
          </a:xfrm>
          <a:prstGeom prst="rect">
            <a:avLst/>
          </a:prstGeom>
        </p:spPr>
      </p:pic>
    </p:spTree>
    <p:extLst>
      <p:ext uri="{BB962C8B-B14F-4D97-AF65-F5344CB8AC3E}">
        <p14:creationId xmlns:p14="http://schemas.microsoft.com/office/powerpoint/2010/main" val="83162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9" y="484622"/>
            <a:ext cx="8068733" cy="408426"/>
          </a:xfrm>
          <a:prstGeom prst="rect">
            <a:avLst/>
          </a:prstGeom>
        </p:spPr>
        <p:txBody>
          <a:bodyPr>
            <a:noAutofit/>
          </a:bodyPr>
          <a:lstStyle/>
          <a:p>
            <a:r>
              <a:rPr lang="en-GB" sz="4000" b="1" dirty="0">
                <a:solidFill>
                  <a:srgbClr val="585857"/>
                </a:solidFill>
                <a:latin typeface="Montserrat" pitchFamily="2" charset="77"/>
              </a:rPr>
              <a:t>Establishing our ICS</a:t>
            </a:r>
            <a:endParaRPr lang="en-US" sz="4000" b="1" dirty="0">
              <a:solidFill>
                <a:srgbClr val="585857"/>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4"/>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08155" y="1747891"/>
            <a:ext cx="7221953" cy="5016758"/>
          </a:xfrm>
          <a:prstGeom prst="rect">
            <a:avLst/>
          </a:prstGeom>
          <a:noFill/>
        </p:spPr>
        <p:txBody>
          <a:bodyPr wrap="square" rtlCol="0">
            <a:spAutoFit/>
          </a:bodyPr>
          <a:lstStyle/>
          <a:p>
            <a:endParaRPr lang="en-GB" sz="2000" b="1" dirty="0">
              <a:solidFill>
                <a:srgbClr val="585857"/>
              </a:solidFill>
              <a:latin typeface="Montserrat SemiBold" pitchFamily="2" charset="77"/>
            </a:endParaRPr>
          </a:p>
          <a:p>
            <a:pPr marL="457200" indent="-457200">
              <a:buAutoNum type="arabicPeriod"/>
            </a:pPr>
            <a:r>
              <a:rPr lang="en-GB" sz="2000" b="1" dirty="0">
                <a:solidFill>
                  <a:srgbClr val="36A6DE"/>
                </a:solidFill>
                <a:latin typeface="Montserrat SemiBold" pitchFamily="2" charset="77"/>
              </a:rPr>
              <a:t>Integrated Care Partnership (ICP) </a:t>
            </a:r>
            <a:r>
              <a:rPr lang="en-GB" sz="2000" b="1" dirty="0">
                <a:solidFill>
                  <a:srgbClr val="585857"/>
                </a:solidFill>
                <a:latin typeface="Montserrat SemiBold" pitchFamily="2" charset="77"/>
              </a:rPr>
              <a:t>- a statutory committee formed between the NHS Integrated Care Board and upper-tier local authorities. The ICP will bring together a broad alliance of partners concerned with improving the care, health and wellbeing of the population.</a:t>
            </a:r>
            <a:br>
              <a:rPr lang="en-GB" sz="2000" b="1" dirty="0">
                <a:solidFill>
                  <a:srgbClr val="585857"/>
                </a:solidFill>
                <a:latin typeface="Montserrat SemiBold" pitchFamily="2" charset="77"/>
              </a:rPr>
            </a:br>
            <a:endParaRPr lang="en-GB" sz="2000" b="1" dirty="0">
              <a:solidFill>
                <a:srgbClr val="585857"/>
              </a:solidFill>
              <a:latin typeface="Montserrat SemiBold" pitchFamily="2" charset="77"/>
            </a:endParaRPr>
          </a:p>
          <a:p>
            <a:pPr marL="457200" indent="-457200">
              <a:buFontTx/>
              <a:buAutoNum type="arabicPeriod"/>
            </a:pPr>
            <a:r>
              <a:rPr lang="en-GB" sz="2000" b="1" dirty="0">
                <a:solidFill>
                  <a:srgbClr val="36A6DE"/>
                </a:solidFill>
                <a:latin typeface="Montserrat SemiBold" pitchFamily="2" charset="77"/>
              </a:rPr>
              <a:t>Integrated Care Board (ICB) </a:t>
            </a:r>
            <a:r>
              <a:rPr lang="en-GB" sz="2000" b="1" dirty="0">
                <a:solidFill>
                  <a:srgbClr val="585857"/>
                </a:solidFill>
                <a:latin typeface="Montserrat SemiBold" pitchFamily="2" charset="77"/>
              </a:rPr>
              <a:t>– a statutory NHS organisation responsible for developing a plan for meeting the health needs of the population, managing the NHS budget and arranging for the provision of health services. The ICB works to deliver the ICS outcomes with partners from across our system.</a:t>
            </a:r>
          </a:p>
          <a:p>
            <a:pPr marL="457200" indent="-457200">
              <a:buAutoNum type="arabicPeriod"/>
            </a:pPr>
            <a:endParaRPr lang="en-GB" sz="2000" b="1" dirty="0">
              <a:solidFill>
                <a:srgbClr val="585857"/>
              </a:solidFill>
              <a:latin typeface="Montserrat SemiBold" pitchFamily="2" charset="77"/>
            </a:endParaRP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sp>
        <p:nvSpPr>
          <p:cNvPr id="14" name="TextBox 13">
            <a:extLst>
              <a:ext uri="{FF2B5EF4-FFF2-40B4-BE49-F238E27FC236}">
                <a16:creationId xmlns:a16="http://schemas.microsoft.com/office/drawing/2014/main" id="{D65B8CD3-F0F4-40E4-AAB5-6D7B361C7BDD}"/>
              </a:ext>
            </a:extLst>
          </p:cNvPr>
          <p:cNvSpPr txBox="1"/>
          <p:nvPr/>
        </p:nvSpPr>
        <p:spPr>
          <a:xfrm>
            <a:off x="838198" y="1183169"/>
            <a:ext cx="7254769" cy="369332"/>
          </a:xfrm>
          <a:prstGeom prst="rect">
            <a:avLst/>
          </a:prstGeom>
          <a:noFill/>
        </p:spPr>
        <p:txBody>
          <a:bodyPr wrap="square">
            <a:spAutoFit/>
          </a:bodyPr>
          <a:lstStyle/>
          <a:p>
            <a:r>
              <a:rPr lang="en-GB" sz="1800" b="1" dirty="0">
                <a:solidFill>
                  <a:srgbClr val="36A6DE"/>
                </a:solidFill>
                <a:latin typeface="Montserrat" pitchFamily="2" charset="77"/>
              </a:rPr>
              <a:t>Each Integrated Care System has two statutory elements</a:t>
            </a:r>
          </a:p>
        </p:txBody>
      </p:sp>
      <p:pic>
        <p:nvPicPr>
          <p:cNvPr id="6" name="Picture 5">
            <a:extLst>
              <a:ext uri="{FF2B5EF4-FFF2-40B4-BE49-F238E27FC236}">
                <a16:creationId xmlns:a16="http://schemas.microsoft.com/office/drawing/2014/main" id="{9341786B-2B3A-4C70-955B-7B715D29C4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30109" y="2537638"/>
            <a:ext cx="4753735" cy="2985866"/>
          </a:xfrm>
          <a:prstGeom prst="rect">
            <a:avLst/>
          </a:prstGeom>
        </p:spPr>
      </p:pic>
    </p:spTree>
    <p:extLst>
      <p:ext uri="{BB962C8B-B14F-4D97-AF65-F5344CB8AC3E}">
        <p14:creationId xmlns:p14="http://schemas.microsoft.com/office/powerpoint/2010/main" val="268841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838199" y="484622"/>
            <a:ext cx="8068733" cy="408426"/>
          </a:xfrm>
          <a:prstGeom prst="rect">
            <a:avLst/>
          </a:prstGeom>
        </p:spPr>
        <p:txBody>
          <a:bodyPr>
            <a:noAutofit/>
          </a:bodyPr>
          <a:lstStyle/>
          <a:p>
            <a:r>
              <a:rPr lang="en-GB" sz="4000" b="1" dirty="0">
                <a:solidFill>
                  <a:srgbClr val="585857"/>
                </a:solidFill>
                <a:latin typeface="Montserrat" pitchFamily="2" charset="77"/>
              </a:rPr>
              <a:t>Other important features</a:t>
            </a:r>
            <a:endParaRPr lang="en-US" sz="4000" b="1" dirty="0">
              <a:solidFill>
                <a:srgbClr val="585857"/>
              </a:solidFill>
              <a:latin typeface="Montserrat" pitchFamily="2" charset="77"/>
            </a:endParaRPr>
          </a:p>
        </p:txBody>
      </p:sp>
      <p:pic>
        <p:nvPicPr>
          <p:cNvPr id="4" name="Picture 3">
            <a:extLst>
              <a:ext uri="{FF2B5EF4-FFF2-40B4-BE49-F238E27FC236}">
                <a16:creationId xmlns:a16="http://schemas.microsoft.com/office/drawing/2014/main" id="{4734D0EA-087B-1C45-B0D1-F434422A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6933" y="524355"/>
            <a:ext cx="2625146" cy="921807"/>
          </a:xfrm>
          <a:prstGeom prst="rect">
            <a:avLst/>
          </a:prstGeom>
        </p:spPr>
      </p:pic>
      <p:pic>
        <p:nvPicPr>
          <p:cNvPr id="8" name="Picture 7">
            <a:extLst>
              <a:ext uri="{FF2B5EF4-FFF2-40B4-BE49-F238E27FC236}">
                <a16:creationId xmlns:a16="http://schemas.microsoft.com/office/drawing/2014/main" id="{118EC2AC-59F9-9945-8432-99FABC78FCD9}"/>
              </a:ext>
            </a:extLst>
          </p:cNvPr>
          <p:cNvPicPr>
            <a:picLocks noChangeAspect="1"/>
          </p:cNvPicPr>
          <p:nvPr/>
        </p:nvPicPr>
        <p:blipFill>
          <a:blip r:embed="rId3"/>
          <a:stretch>
            <a:fillRect/>
          </a:stretch>
        </p:blipFill>
        <p:spPr>
          <a:xfrm flipV="1">
            <a:off x="-80871" y="1643615"/>
            <a:ext cx="4179905" cy="45719"/>
          </a:xfrm>
          <a:prstGeom prst="rect">
            <a:avLst/>
          </a:prstGeom>
        </p:spPr>
      </p:pic>
      <p:sp>
        <p:nvSpPr>
          <p:cNvPr id="10" name="TextBox 9">
            <a:extLst>
              <a:ext uri="{FF2B5EF4-FFF2-40B4-BE49-F238E27FC236}">
                <a16:creationId xmlns:a16="http://schemas.microsoft.com/office/drawing/2014/main" id="{86311978-CB48-1140-AFD1-24E3676D0D41}"/>
              </a:ext>
            </a:extLst>
          </p:cNvPr>
          <p:cNvSpPr txBox="1"/>
          <p:nvPr/>
        </p:nvSpPr>
        <p:spPr>
          <a:xfrm>
            <a:off x="108156" y="1747891"/>
            <a:ext cx="8068733" cy="5016758"/>
          </a:xfrm>
          <a:prstGeom prst="rect">
            <a:avLst/>
          </a:prstGeom>
          <a:noFill/>
        </p:spPr>
        <p:txBody>
          <a:bodyPr wrap="square" rtlCol="0">
            <a:spAutoFit/>
          </a:bodyPr>
          <a:lstStyle/>
          <a:p>
            <a:r>
              <a:rPr lang="en-GB" sz="2000" b="1" dirty="0">
                <a:solidFill>
                  <a:srgbClr val="37A6DE"/>
                </a:solidFill>
                <a:latin typeface="Montserrat SemiBold" pitchFamily="2" charset="77"/>
              </a:rPr>
              <a:t>Place-Based Partnerships </a:t>
            </a:r>
            <a:r>
              <a:rPr lang="en-GB" sz="2000" b="1" dirty="0">
                <a:solidFill>
                  <a:srgbClr val="585857"/>
                </a:solidFill>
                <a:latin typeface="Montserrat SemiBold" pitchFamily="2" charset="77"/>
              </a:rPr>
              <a:t>will lead the detailed design and delivery of integrated services across their localities and neighbourhoods. These involve the NHS, local councils, community and voluntary organisations, local residents, people who use services, their carers and representatives and other community partners. </a:t>
            </a:r>
          </a:p>
          <a:p>
            <a:endParaRPr lang="en-GB" sz="2000" b="1" dirty="0">
              <a:solidFill>
                <a:srgbClr val="585857"/>
              </a:solidFill>
              <a:latin typeface="Montserrat SemiBold" pitchFamily="2" charset="77"/>
            </a:endParaRPr>
          </a:p>
          <a:p>
            <a:r>
              <a:rPr lang="en-GB" sz="2000" b="1" dirty="0">
                <a:solidFill>
                  <a:srgbClr val="37A6DE"/>
                </a:solidFill>
                <a:latin typeface="Montserrat SemiBold" pitchFamily="2" charset="77"/>
              </a:rPr>
              <a:t>Provider Collaboratives </a:t>
            </a:r>
            <a:r>
              <a:rPr lang="en-GB" sz="2000" b="1" dirty="0">
                <a:solidFill>
                  <a:srgbClr val="585857"/>
                </a:solidFill>
                <a:latin typeface="Montserrat SemiBold" pitchFamily="2" charset="77"/>
              </a:rPr>
              <a:t>will bring NHS providers together to achieve the benefits of working at scale across multiple places to improve quality, efficiency and outcomes and address unwarranted variation and inequalities in access and experience across different providers.</a:t>
            </a:r>
          </a:p>
          <a:p>
            <a:endParaRPr lang="en-GB" sz="2000" b="1" dirty="0">
              <a:solidFill>
                <a:srgbClr val="585857"/>
              </a:solidFill>
              <a:latin typeface="Montserrat SemiBold" pitchFamily="2" charset="77"/>
            </a:endParaRPr>
          </a:p>
          <a:p>
            <a:r>
              <a:rPr lang="en-GB" sz="2000" b="1" dirty="0">
                <a:solidFill>
                  <a:srgbClr val="37A6DE"/>
                </a:solidFill>
                <a:latin typeface="Montserrat SemiBold" pitchFamily="2" charset="77"/>
              </a:rPr>
              <a:t>Local authorities </a:t>
            </a:r>
            <a:r>
              <a:rPr lang="en-GB" sz="2000" b="1" dirty="0">
                <a:solidFill>
                  <a:srgbClr val="585857"/>
                </a:solidFill>
                <a:latin typeface="Montserrat SemiBold" pitchFamily="2" charset="77"/>
              </a:rPr>
              <a:t>in the ICS area, which are responsible for social care and public health functions as well as other vital services for local people and businesses.</a:t>
            </a:r>
          </a:p>
        </p:txBody>
      </p:sp>
      <p:pic>
        <p:nvPicPr>
          <p:cNvPr id="11" name="Picture 10">
            <a:extLst>
              <a:ext uri="{FF2B5EF4-FFF2-40B4-BE49-F238E27FC236}">
                <a16:creationId xmlns:a16="http://schemas.microsoft.com/office/drawing/2014/main" id="{9C463326-3A26-4C4D-B061-98EE055B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1" y="6737884"/>
            <a:ext cx="12325088" cy="157438"/>
          </a:xfrm>
          <a:prstGeom prst="rect">
            <a:avLst/>
          </a:prstGeom>
        </p:spPr>
      </p:pic>
      <p:pic>
        <p:nvPicPr>
          <p:cNvPr id="5" name="Picture 4">
            <a:extLst>
              <a:ext uri="{FF2B5EF4-FFF2-40B4-BE49-F238E27FC236}">
                <a16:creationId xmlns:a16="http://schemas.microsoft.com/office/drawing/2014/main" id="{7F3FE27B-838D-451C-B97B-19C6DD32E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4671" y="2598436"/>
            <a:ext cx="4299546" cy="1904862"/>
          </a:xfrm>
          <a:prstGeom prst="rect">
            <a:avLst/>
          </a:prstGeom>
        </p:spPr>
      </p:pic>
    </p:spTree>
    <p:extLst>
      <p:ext uri="{BB962C8B-B14F-4D97-AF65-F5344CB8AC3E}">
        <p14:creationId xmlns:p14="http://schemas.microsoft.com/office/powerpoint/2010/main" val="226192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3"/>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p:cNvSpPr>
          <p:nvPr/>
        </p:nvSpPr>
        <p:spPr>
          <a:xfrm>
            <a:off x="1249989" y="2977445"/>
            <a:ext cx="562186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rPr>
              <a:t>Integration in action</a:t>
            </a:r>
          </a:p>
        </p:txBody>
      </p:sp>
      <p:pic>
        <p:nvPicPr>
          <p:cNvPr id="18" name="Picture 17">
            <a:extLst>
              <a:ext uri="{FF2B5EF4-FFF2-40B4-BE49-F238E27FC236}">
                <a16:creationId xmlns:a16="http://schemas.microsoft.com/office/drawing/2014/main" id="{0814B9BD-1B9C-B245-837B-1E0A70164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6933" y="545979"/>
            <a:ext cx="2625146" cy="922349"/>
          </a:xfrm>
          <a:prstGeom prst="rect">
            <a:avLst/>
          </a:prstGeom>
        </p:spPr>
      </p:pic>
      <p:sp>
        <p:nvSpPr>
          <p:cNvPr id="8" name="TextBox 7">
            <a:extLst>
              <a:ext uri="{FF2B5EF4-FFF2-40B4-BE49-F238E27FC236}">
                <a16:creationId xmlns:a16="http://schemas.microsoft.com/office/drawing/2014/main" id="{D83DD131-B0CC-4177-8087-3E93A7CD009A}"/>
              </a:ext>
            </a:extLst>
          </p:cNvPr>
          <p:cNvSpPr txBox="1"/>
          <p:nvPr/>
        </p:nvSpPr>
        <p:spPr>
          <a:xfrm>
            <a:off x="9157400" y="6433397"/>
            <a:ext cx="6405824" cy="369332"/>
          </a:xfrm>
          <a:prstGeom prst="rect">
            <a:avLst/>
          </a:prstGeom>
          <a:noFill/>
        </p:spPr>
        <p:txBody>
          <a:bodyPr wrap="square">
            <a:spAutoFit/>
          </a:bodyPr>
          <a:lstStyle/>
          <a:p>
            <a:pPr algn="l"/>
            <a:r>
              <a:rPr lang="en-US" sz="1800" b="1" dirty="0">
                <a:solidFill>
                  <a:schemeClr val="bg1"/>
                </a:solidFill>
                <a:latin typeface="Montserrat" pitchFamily="2" charset="77"/>
              </a:rPr>
              <a:t>#TogetherWeAreNotts</a:t>
            </a:r>
          </a:p>
        </p:txBody>
      </p:sp>
      <p:sp>
        <p:nvSpPr>
          <p:cNvPr id="7" name="Subtitle 2">
            <a:extLst>
              <a:ext uri="{FF2B5EF4-FFF2-40B4-BE49-F238E27FC236}">
                <a16:creationId xmlns:a16="http://schemas.microsoft.com/office/drawing/2014/main" id="{E8047FD5-C206-4214-AEB4-A343946010C8}"/>
              </a:ext>
            </a:extLst>
          </p:cNvPr>
          <p:cNvSpPr txBox="1">
            <a:spLocks/>
          </p:cNvSpPr>
          <p:nvPr/>
        </p:nvSpPr>
        <p:spPr>
          <a:xfrm>
            <a:off x="1249989" y="4503752"/>
            <a:ext cx="541628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Montserrat" pitchFamily="2" charset="77"/>
              </a:rPr>
              <a:t>Here are some fantastic examples across our system partners</a:t>
            </a:r>
          </a:p>
        </p:txBody>
      </p:sp>
    </p:spTree>
    <p:extLst>
      <p:ext uri="{BB962C8B-B14F-4D97-AF65-F5344CB8AC3E}">
        <p14:creationId xmlns:p14="http://schemas.microsoft.com/office/powerpoint/2010/main" val="2906857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qdqdqdq" id="{75BAC82C-D5EB-344C-B64B-BA68B8EF907F}" vid="{11A34B70-E80D-5241-B10D-B42604F4D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CB Document" ma:contentTypeID="0x0101004A4E99F21D89E34FA7FA1A95D86B7C7E007F744C3246A3C140BEDF1E200863CA4E" ma:contentTypeVersion="19" ma:contentTypeDescription="" ma:contentTypeScope="" ma:versionID="f19e46327356ce5e6035f86cfc262c47">
  <xsd:schema xmlns:xsd="http://www.w3.org/2001/XMLSchema" xmlns:xs="http://www.w3.org/2001/XMLSchema" xmlns:p="http://schemas.microsoft.com/office/2006/metadata/properties" xmlns:ns2="b58eaf65-a60a-44f5-a8d5-66cfae85e45c" xmlns:ns3="759a084c-36f2-4657-90a4-0514faf6a511" targetNamespace="http://schemas.microsoft.com/office/2006/metadata/properties" ma:root="true" ma:fieldsID="f3381f54b12edb7a71b4ed2794c75e4c" ns2:_="" ns3:_="">
    <xsd:import namespace="b58eaf65-a60a-44f5-a8d5-66cfae85e45c"/>
    <xsd:import namespace="759a084c-36f2-4657-90a4-0514faf6a511"/>
    <xsd:element name="properties">
      <xsd:complexType>
        <xsd:sequence>
          <xsd:element name="documentManagement">
            <xsd:complexType>
              <xsd:all>
                <xsd:element ref="ns2:ReviewDate"/>
                <xsd:element ref="ns2:ExpiryDate"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Author0"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eaf65-a60a-44f5-a8d5-66cfae85e45c" elementFormDefault="qualified">
    <xsd:import namespace="http://schemas.microsoft.com/office/2006/documentManagement/types"/>
    <xsd:import namespace="http://schemas.microsoft.com/office/infopath/2007/PartnerControls"/>
    <xsd:element name="ReviewDate" ma:index="2" ma:displayName="Review Date" ma:format="DateOnly" ma:internalName="ReviewDate">
      <xsd:simpleType>
        <xsd:restriction base="dms:DateTime"/>
      </xsd:simpleType>
    </xsd:element>
    <xsd:element name="ExpiryDate" ma:index="3" nillable="true" ma:displayName="Expiry Date" ma:format="DateOnly" ma:internalName="ExpiryDate">
      <xsd:simpleType>
        <xsd:restriction base="dms:DateTime"/>
      </xsd:simpleType>
    </xsd:element>
    <xsd:element name="TaxCatchAll" ma:index="16" nillable="true" ma:displayName="Taxonomy Catch All Column" ma:hidden="true" ma:list="{2806e603-8ded-4d87-8253-488cbc43147c}" ma:internalName="TaxCatchAll" ma:showField="CatchAllData" ma:web="b58eaf65-a60a-44f5-a8d5-66cfae85e4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9a084c-36f2-4657-90a4-0514faf6a5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Author0" ma:index="23"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Date xmlns="b58eaf65-a60a-44f5-a8d5-66cfae85e45c"/>
    <lcf76f155ced4ddcb4097134ff3c332f xmlns="759a084c-36f2-4657-90a4-0514faf6a511">
      <Terms xmlns="http://schemas.microsoft.com/office/infopath/2007/PartnerControls"/>
    </lcf76f155ced4ddcb4097134ff3c332f>
    <TaxCatchAll xmlns="b58eaf65-a60a-44f5-a8d5-66cfae85e45c" xsi:nil="true"/>
    <ExpiryDate xmlns="b58eaf65-a60a-44f5-a8d5-66cfae85e45c" xsi:nil="true"/>
    <Author0 xmlns="759a084c-36f2-4657-90a4-0514faf6a511">
      <UserInfo>
        <DisplayName/>
        <AccountId xsi:nil="true"/>
        <AccountType/>
      </UserInfo>
    </Author0>
  </documentManagement>
</p:properties>
</file>

<file path=customXml/itemProps1.xml><?xml version="1.0" encoding="utf-8"?>
<ds:datastoreItem xmlns:ds="http://schemas.openxmlformats.org/officeDocument/2006/customXml" ds:itemID="{4E4F871C-ABF6-4CAF-8B0F-9EF8C45E0AB5}"/>
</file>

<file path=customXml/itemProps2.xml><?xml version="1.0" encoding="utf-8"?>
<ds:datastoreItem xmlns:ds="http://schemas.openxmlformats.org/officeDocument/2006/customXml" ds:itemID="{D267CFD4-05CE-4B8A-9D8C-480F057E9D2B}"/>
</file>

<file path=customXml/itemProps3.xml><?xml version="1.0" encoding="utf-8"?>
<ds:datastoreItem xmlns:ds="http://schemas.openxmlformats.org/officeDocument/2006/customXml" ds:itemID="{67A54417-2707-4B1B-8A84-E0071561E5CE}"/>
</file>

<file path=docProps/app.xml><?xml version="1.0" encoding="utf-8"?>
<Properties xmlns="http://schemas.openxmlformats.org/officeDocument/2006/extended-properties" xmlns:vt="http://schemas.openxmlformats.org/officeDocument/2006/docPropsVTypes">
  <Template/>
  <TotalTime>18664</TotalTime>
  <Words>1741</Words>
  <Application>Microsoft Office PowerPoint</Application>
  <PresentationFormat>Widescreen</PresentationFormat>
  <Paragraphs>163</Paragraphs>
  <Slides>22</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Montserrat</vt:lpstr>
      <vt:lpstr>Montserrat Light</vt:lpstr>
      <vt:lpstr>Montserrat SemiBold</vt:lpstr>
      <vt:lpstr>Office Theme</vt:lpstr>
      <vt:lpstr>PowerPoint Presentation</vt:lpstr>
      <vt:lpstr>What is an ICS and why?</vt:lpstr>
      <vt:lpstr>Our journey to integrated care</vt:lpstr>
      <vt:lpstr>How is the NHS changing? Watch the King’s Fund video</vt:lpstr>
      <vt:lpstr>PowerPoint Presentation</vt:lpstr>
      <vt:lpstr>PowerPoint Presentation</vt:lpstr>
      <vt:lpstr>Establishing our ICS</vt:lpstr>
      <vt:lpstr>Other important features</vt:lpstr>
      <vt:lpstr>PowerPoint Presentation</vt:lpstr>
      <vt:lpstr>Macauley’s story</vt:lpstr>
      <vt:lpstr>Frances’ story</vt:lpstr>
      <vt:lpstr>Sophia’s story</vt:lpstr>
      <vt:lpstr>PowerPoint Presentation</vt:lpstr>
      <vt:lpstr>PowerPoint Presentation</vt:lpstr>
      <vt:lpstr>PowerPoint Presentation</vt:lpstr>
      <vt:lpstr>PowerPoint Presentation</vt:lpstr>
      <vt:lpstr>PowerPoint Presentation</vt:lpstr>
      <vt:lpstr>PowerPoint Presentation</vt:lpstr>
      <vt:lpstr>How our ICS will work with people and communities </vt:lpstr>
      <vt:lpstr>Our Voluntary, community and social enterprise (VCSE) Alliance</vt:lpstr>
      <vt:lpstr>What will our future look like?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Michela Zucco</dc:creator>
  <cp:lastModifiedBy>MILLBAND, Racheal (NHS NOTTINGHAM AND NOTTINGHAMSHIRE CCG)</cp:lastModifiedBy>
  <cp:revision>161</cp:revision>
  <dcterms:created xsi:type="dcterms:W3CDTF">2022-05-19T14:28:31Z</dcterms:created>
  <dcterms:modified xsi:type="dcterms:W3CDTF">2022-06-30T11:41:28Z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0x0101004A4E99F21D89E34FA7FA1A95D86B7C7E007F744C3246A3C140BEDF1E200863CA4E</vt:lpwstr>
  </property>
</Properties>
</file>