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3" r:id="rId3"/>
    <p:sldId id="264" r:id="rId4"/>
    <p:sldId id="261" r:id="rId5"/>
    <p:sldId id="267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8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8076F-F6EA-415A-B88D-7B24233EF8CB}" v="46" dt="2023-05-02T11:53:38.740"/>
    <p1510:client id="{7D755A31-ADB6-9A55-F886-527C80741D5A}" v="144" dt="2023-05-02T11:50:28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YSON, Janine (DONCASTER AND BASSETLAW TEACHING HOSPITALS NHS FOUNDATION TRUST)" userId="S::janine.grayson@nhs.net::14efbb48-3e80-4c3c-a372-143f9208178c" providerId="AD" clId="Web-{0A58076F-F6EA-415A-B88D-7B24233EF8CB}"/>
    <pc:docChg chg="modSld sldOrd">
      <pc:chgData name="GRAYSON, Janine (DONCASTER AND BASSETLAW TEACHING HOSPITALS NHS FOUNDATION TRUST)" userId="S::janine.grayson@nhs.net::14efbb48-3e80-4c3c-a372-143f9208178c" providerId="AD" clId="Web-{0A58076F-F6EA-415A-B88D-7B24233EF8CB}" dt="2023-05-02T11:53:38.740" v="27" actId="20577"/>
      <pc:docMkLst>
        <pc:docMk/>
      </pc:docMkLst>
      <pc:sldChg chg="modSp ord">
        <pc:chgData name="GRAYSON, Janine (DONCASTER AND BASSETLAW TEACHING HOSPITALS NHS FOUNDATION TRUST)" userId="S::janine.grayson@nhs.net::14efbb48-3e80-4c3c-a372-143f9208178c" providerId="AD" clId="Web-{0A58076F-F6EA-415A-B88D-7B24233EF8CB}" dt="2023-05-02T11:53:11.708" v="19"/>
        <pc:sldMkLst>
          <pc:docMk/>
          <pc:sldMk cId="3590653818" sldId="260"/>
        </pc:sldMkLst>
        <pc:spChg chg="mod">
          <ac:chgData name="GRAYSON, Janine (DONCASTER AND BASSETLAW TEACHING HOSPITALS NHS FOUNDATION TRUST)" userId="S::janine.grayson@nhs.net::14efbb48-3e80-4c3c-a372-143f9208178c" providerId="AD" clId="Web-{0A58076F-F6EA-415A-B88D-7B24233EF8CB}" dt="2023-05-02T11:53:06.301" v="18" actId="20577"/>
          <ac:spMkLst>
            <pc:docMk/>
            <pc:sldMk cId="3590653818" sldId="260"/>
            <ac:spMk id="9" creationId="{00000000-0000-0000-0000-000000000000}"/>
          </ac:spMkLst>
        </pc:spChg>
        <pc:spChg chg="mod">
          <ac:chgData name="GRAYSON, Janine (DONCASTER AND BASSETLAW TEACHING HOSPITALS NHS FOUNDATION TRUST)" userId="S::janine.grayson@nhs.net::14efbb48-3e80-4c3c-a372-143f9208178c" providerId="AD" clId="Web-{0A58076F-F6EA-415A-B88D-7B24233EF8CB}" dt="2023-05-02T11:52:52.332" v="12" actId="20577"/>
          <ac:spMkLst>
            <pc:docMk/>
            <pc:sldMk cId="3590653818" sldId="260"/>
            <ac:spMk id="13" creationId="{EED67BF1-99BB-41CB-8880-FB2B09CD8704}"/>
          </ac:spMkLst>
        </pc:spChg>
      </pc:sldChg>
      <pc:sldChg chg="modSp">
        <pc:chgData name="GRAYSON, Janine (DONCASTER AND BASSETLAW TEACHING HOSPITALS NHS FOUNDATION TRUST)" userId="S::janine.grayson@nhs.net::14efbb48-3e80-4c3c-a372-143f9208178c" providerId="AD" clId="Web-{0A58076F-F6EA-415A-B88D-7B24233EF8CB}" dt="2023-05-02T11:53:38.740" v="27" actId="20577"/>
        <pc:sldMkLst>
          <pc:docMk/>
          <pc:sldMk cId="361664930" sldId="261"/>
        </pc:sldMkLst>
        <pc:spChg chg="mod">
          <ac:chgData name="GRAYSON, Janine (DONCASTER AND BASSETLAW TEACHING HOSPITALS NHS FOUNDATION TRUST)" userId="S::janine.grayson@nhs.net::14efbb48-3e80-4c3c-a372-143f9208178c" providerId="AD" clId="Web-{0A58076F-F6EA-415A-B88D-7B24233EF8CB}" dt="2023-05-02T11:53:34.755" v="25" actId="20577"/>
          <ac:spMkLst>
            <pc:docMk/>
            <pc:sldMk cId="361664930" sldId="261"/>
            <ac:spMk id="9" creationId="{00000000-0000-0000-0000-000000000000}"/>
          </ac:spMkLst>
        </pc:spChg>
        <pc:spChg chg="mod">
          <ac:chgData name="GRAYSON, Janine (DONCASTER AND BASSETLAW TEACHING HOSPITALS NHS FOUNDATION TRUST)" userId="S::janine.grayson@nhs.net::14efbb48-3e80-4c3c-a372-143f9208178c" providerId="AD" clId="Web-{0A58076F-F6EA-415A-B88D-7B24233EF8CB}" dt="2023-05-02T11:53:38.740" v="27" actId="20577"/>
          <ac:spMkLst>
            <pc:docMk/>
            <pc:sldMk cId="361664930" sldId="261"/>
            <ac:spMk id="13" creationId="{EED67BF1-99BB-41CB-8880-FB2B09CD8704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3A6E8-6DF0-45F1-A8EA-ED4FD527D5B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173B0E-AECB-4171-BAE2-B249063E77DD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B441C724-9816-4B44-A82F-3188E18A8EEE}" type="parTrans" cxnId="{EAC0060C-F072-4C41-9E7E-B60F8DF8E3B8}">
      <dgm:prSet/>
      <dgm:spPr/>
      <dgm:t>
        <a:bodyPr/>
        <a:lstStyle/>
        <a:p>
          <a:endParaRPr lang="en-US"/>
        </a:p>
      </dgm:t>
    </dgm:pt>
    <dgm:pt modelId="{EFC9BE0E-E63B-4C5F-9460-C6AF045BF4D2}" type="sibTrans" cxnId="{EAC0060C-F072-4C41-9E7E-B60F8DF8E3B8}">
      <dgm:prSet/>
      <dgm:spPr/>
      <dgm:t>
        <a:bodyPr/>
        <a:lstStyle/>
        <a:p>
          <a:endParaRPr lang="en-US"/>
        </a:p>
      </dgm:t>
    </dgm:pt>
    <dgm:pt modelId="{7C712305-A449-424B-B6E3-1877538BAC6D}">
      <dgm:prSet phldrT="[Text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D5A2A0DF-E239-4CFB-8CED-7386B0AAB1D4}" type="parTrans" cxnId="{2CA313AE-2EC5-4E93-8DCA-1A74591A3501}">
      <dgm:prSet/>
      <dgm:spPr/>
      <dgm:t>
        <a:bodyPr/>
        <a:lstStyle/>
        <a:p>
          <a:endParaRPr lang="en-US"/>
        </a:p>
      </dgm:t>
    </dgm:pt>
    <dgm:pt modelId="{E0F38084-B728-4723-9A73-57D71C497435}" type="sibTrans" cxnId="{2CA313AE-2EC5-4E93-8DCA-1A74591A3501}">
      <dgm:prSet/>
      <dgm:spPr/>
      <dgm:t>
        <a:bodyPr/>
        <a:lstStyle/>
        <a:p>
          <a:endParaRPr lang="en-US"/>
        </a:p>
      </dgm:t>
    </dgm:pt>
    <dgm:pt modelId="{91C22F63-E990-4923-965E-CF44D540DCC0}">
      <dgm:prSet phldrT="[Text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EAF28942-203E-4CCC-B7CC-3069E18F4451}" type="parTrans" cxnId="{A404CCDE-E266-4271-98DC-50886A679D44}">
      <dgm:prSet/>
      <dgm:spPr/>
      <dgm:t>
        <a:bodyPr/>
        <a:lstStyle/>
        <a:p>
          <a:endParaRPr lang="en-US"/>
        </a:p>
      </dgm:t>
    </dgm:pt>
    <dgm:pt modelId="{E7E6F317-1CCE-4978-B0DE-30271AD7FDD2}" type="sibTrans" cxnId="{A404CCDE-E266-4271-98DC-50886A679D44}">
      <dgm:prSet/>
      <dgm:spPr/>
      <dgm:t>
        <a:bodyPr/>
        <a:lstStyle/>
        <a:p>
          <a:endParaRPr lang="en-US"/>
        </a:p>
      </dgm:t>
    </dgm:pt>
    <dgm:pt modelId="{AB5B292F-32A6-49DA-9C95-8F117AE9524E}">
      <dgm:prSet phldrT="[Text]" phldr="1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D8ACE209-4024-458C-88EF-A197536AEE4D}" type="parTrans" cxnId="{1624F380-540F-4D89-BACE-4C3E8AA138DB}">
      <dgm:prSet/>
      <dgm:spPr/>
      <dgm:t>
        <a:bodyPr/>
        <a:lstStyle/>
        <a:p>
          <a:endParaRPr lang="en-US"/>
        </a:p>
      </dgm:t>
    </dgm:pt>
    <dgm:pt modelId="{0C167A25-1F69-4E9B-8879-7437E00518A6}" type="sibTrans" cxnId="{1624F380-540F-4D89-BACE-4C3E8AA138DB}">
      <dgm:prSet/>
      <dgm:spPr/>
      <dgm:t>
        <a:bodyPr/>
        <a:lstStyle/>
        <a:p>
          <a:endParaRPr lang="en-US"/>
        </a:p>
      </dgm:t>
    </dgm:pt>
    <dgm:pt modelId="{6EF4C186-E50E-4F28-9F0D-EFB8241EFA95}" type="pres">
      <dgm:prSet presAssocID="{5E53A6E8-6DF0-45F1-A8EA-ED4FD527D5B3}" presName="composite" presStyleCnt="0">
        <dgm:presLayoutVars>
          <dgm:chMax val="1"/>
          <dgm:dir/>
          <dgm:resizeHandles val="exact"/>
        </dgm:presLayoutVars>
      </dgm:prSet>
      <dgm:spPr/>
    </dgm:pt>
    <dgm:pt modelId="{D973A9B2-82DF-46BC-98EA-388AA0DDA066}" type="pres">
      <dgm:prSet presAssocID="{5E53A6E8-6DF0-45F1-A8EA-ED4FD527D5B3}" presName="radial" presStyleCnt="0">
        <dgm:presLayoutVars>
          <dgm:animLvl val="ctr"/>
        </dgm:presLayoutVars>
      </dgm:prSet>
      <dgm:spPr/>
    </dgm:pt>
    <dgm:pt modelId="{F1ECA444-8E87-4336-A1AA-2014178E0E21}" type="pres">
      <dgm:prSet presAssocID="{11173B0E-AECB-4171-BAE2-B249063E77DD}" presName="centerShape" presStyleLbl="vennNode1" presStyleIdx="0" presStyleCnt="4"/>
      <dgm:spPr/>
    </dgm:pt>
    <dgm:pt modelId="{9425DE07-E8F5-4F47-907F-FE41D2DB8563}" type="pres">
      <dgm:prSet presAssocID="{7C712305-A449-424B-B6E3-1877538BAC6D}" presName="node" presStyleLbl="vennNode1" presStyleIdx="1" presStyleCnt="4">
        <dgm:presLayoutVars>
          <dgm:bulletEnabled val="1"/>
        </dgm:presLayoutVars>
      </dgm:prSet>
      <dgm:spPr/>
    </dgm:pt>
    <dgm:pt modelId="{DDF0C1A6-1EFB-4FAE-B297-CC4BFBAFEEA1}" type="pres">
      <dgm:prSet presAssocID="{91C22F63-E990-4923-965E-CF44D540DCC0}" presName="node" presStyleLbl="vennNode1" presStyleIdx="2" presStyleCnt="4">
        <dgm:presLayoutVars>
          <dgm:bulletEnabled val="1"/>
        </dgm:presLayoutVars>
      </dgm:prSet>
      <dgm:spPr/>
    </dgm:pt>
    <dgm:pt modelId="{75BDBDDC-A4BF-4C06-99DF-326F76434925}" type="pres">
      <dgm:prSet presAssocID="{AB5B292F-32A6-49DA-9C95-8F117AE9524E}" presName="node" presStyleLbl="vennNode1" presStyleIdx="3" presStyleCnt="4">
        <dgm:presLayoutVars>
          <dgm:bulletEnabled val="1"/>
        </dgm:presLayoutVars>
      </dgm:prSet>
      <dgm:spPr/>
    </dgm:pt>
  </dgm:ptLst>
  <dgm:cxnLst>
    <dgm:cxn modelId="{A404CCDE-E266-4271-98DC-50886A679D44}" srcId="{11173B0E-AECB-4171-BAE2-B249063E77DD}" destId="{91C22F63-E990-4923-965E-CF44D540DCC0}" srcOrd="1" destOrd="0" parTransId="{EAF28942-203E-4CCC-B7CC-3069E18F4451}" sibTransId="{E7E6F317-1CCE-4978-B0DE-30271AD7FDD2}"/>
    <dgm:cxn modelId="{EAC0060C-F072-4C41-9E7E-B60F8DF8E3B8}" srcId="{5E53A6E8-6DF0-45F1-A8EA-ED4FD527D5B3}" destId="{11173B0E-AECB-4171-BAE2-B249063E77DD}" srcOrd="0" destOrd="0" parTransId="{B441C724-9816-4B44-A82F-3188E18A8EEE}" sibTransId="{EFC9BE0E-E63B-4C5F-9460-C6AF045BF4D2}"/>
    <dgm:cxn modelId="{0A034E07-BB48-4ADC-9FC6-49C0BBF522D5}" type="presOf" srcId="{91C22F63-E990-4923-965E-CF44D540DCC0}" destId="{DDF0C1A6-1EFB-4FAE-B297-CC4BFBAFEEA1}" srcOrd="0" destOrd="0" presId="urn:microsoft.com/office/officeart/2005/8/layout/radial3"/>
    <dgm:cxn modelId="{2CA313AE-2EC5-4E93-8DCA-1A74591A3501}" srcId="{11173B0E-AECB-4171-BAE2-B249063E77DD}" destId="{7C712305-A449-424B-B6E3-1877538BAC6D}" srcOrd="0" destOrd="0" parTransId="{D5A2A0DF-E239-4CFB-8CED-7386B0AAB1D4}" sibTransId="{E0F38084-B728-4723-9A73-57D71C497435}"/>
    <dgm:cxn modelId="{1624F380-540F-4D89-BACE-4C3E8AA138DB}" srcId="{11173B0E-AECB-4171-BAE2-B249063E77DD}" destId="{AB5B292F-32A6-49DA-9C95-8F117AE9524E}" srcOrd="2" destOrd="0" parTransId="{D8ACE209-4024-458C-88EF-A197536AEE4D}" sibTransId="{0C167A25-1F69-4E9B-8879-7437E00518A6}"/>
    <dgm:cxn modelId="{F5E36A0A-1CE4-4D99-8D2E-4ADAF8C175F8}" type="presOf" srcId="{5E53A6E8-6DF0-45F1-A8EA-ED4FD527D5B3}" destId="{6EF4C186-E50E-4F28-9F0D-EFB8241EFA95}" srcOrd="0" destOrd="0" presId="urn:microsoft.com/office/officeart/2005/8/layout/radial3"/>
    <dgm:cxn modelId="{6B34F6DB-B7EB-438D-9439-D5746C3F0FBA}" type="presOf" srcId="{AB5B292F-32A6-49DA-9C95-8F117AE9524E}" destId="{75BDBDDC-A4BF-4C06-99DF-326F76434925}" srcOrd="0" destOrd="0" presId="urn:microsoft.com/office/officeart/2005/8/layout/radial3"/>
    <dgm:cxn modelId="{598DD83D-3F78-46AE-B6A1-615A4244C532}" type="presOf" srcId="{11173B0E-AECB-4171-BAE2-B249063E77DD}" destId="{F1ECA444-8E87-4336-A1AA-2014178E0E21}" srcOrd="0" destOrd="0" presId="urn:microsoft.com/office/officeart/2005/8/layout/radial3"/>
    <dgm:cxn modelId="{510CFF4F-B27F-4C3C-8D71-897CA5F2C2CA}" type="presOf" srcId="{7C712305-A449-424B-B6E3-1877538BAC6D}" destId="{9425DE07-E8F5-4F47-907F-FE41D2DB8563}" srcOrd="0" destOrd="0" presId="urn:microsoft.com/office/officeart/2005/8/layout/radial3"/>
    <dgm:cxn modelId="{036069D3-493E-4833-A7F0-99FA6EA32520}" type="presParOf" srcId="{6EF4C186-E50E-4F28-9F0D-EFB8241EFA95}" destId="{D973A9B2-82DF-46BC-98EA-388AA0DDA066}" srcOrd="0" destOrd="0" presId="urn:microsoft.com/office/officeart/2005/8/layout/radial3"/>
    <dgm:cxn modelId="{71FDBD92-0431-4443-8C41-316C8A8E9AB9}" type="presParOf" srcId="{D973A9B2-82DF-46BC-98EA-388AA0DDA066}" destId="{F1ECA444-8E87-4336-A1AA-2014178E0E21}" srcOrd="0" destOrd="0" presId="urn:microsoft.com/office/officeart/2005/8/layout/radial3"/>
    <dgm:cxn modelId="{306B0F49-0E77-4E4B-BE6F-DF6127AF8ABC}" type="presParOf" srcId="{D973A9B2-82DF-46BC-98EA-388AA0DDA066}" destId="{9425DE07-E8F5-4F47-907F-FE41D2DB8563}" srcOrd="1" destOrd="0" presId="urn:microsoft.com/office/officeart/2005/8/layout/radial3"/>
    <dgm:cxn modelId="{4215BD25-CBC0-420E-A0BF-73ADA83D296F}" type="presParOf" srcId="{D973A9B2-82DF-46BC-98EA-388AA0DDA066}" destId="{DDF0C1A6-1EFB-4FAE-B297-CC4BFBAFEEA1}" srcOrd="2" destOrd="0" presId="urn:microsoft.com/office/officeart/2005/8/layout/radial3"/>
    <dgm:cxn modelId="{79DE8BD8-9548-4C88-81B6-FB8DAF0BBE4E}" type="presParOf" srcId="{D973A9B2-82DF-46BC-98EA-388AA0DDA066}" destId="{75BDBDDC-A4BF-4C06-99DF-326F76434925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CA444-8E87-4336-A1AA-2014178E0E21}">
      <dsp:nvSpPr>
        <dsp:cNvPr id="0" name=""/>
        <dsp:cNvSpPr/>
      </dsp:nvSpPr>
      <dsp:spPr>
        <a:xfrm>
          <a:off x="2399770" y="1586472"/>
          <a:ext cx="3328458" cy="332845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887211" y="2073913"/>
        <a:ext cx="2353576" cy="2353576"/>
      </dsp:txXfrm>
    </dsp:sp>
    <dsp:sp modelId="{9425DE07-E8F5-4F47-907F-FE41D2DB8563}">
      <dsp:nvSpPr>
        <dsp:cNvPr id="0" name=""/>
        <dsp:cNvSpPr/>
      </dsp:nvSpPr>
      <dsp:spPr>
        <a:xfrm>
          <a:off x="3231885" y="253113"/>
          <a:ext cx="1664229" cy="166422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3475606" y="496834"/>
        <a:ext cx="1176787" cy="1176787"/>
      </dsp:txXfrm>
    </dsp:sp>
    <dsp:sp modelId="{DDF0C1A6-1EFB-4FAE-B297-CC4BFBAFEEA1}">
      <dsp:nvSpPr>
        <dsp:cNvPr id="0" name=""/>
        <dsp:cNvSpPr/>
      </dsp:nvSpPr>
      <dsp:spPr>
        <a:xfrm>
          <a:off x="5107240" y="3501323"/>
          <a:ext cx="1664229" cy="166422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5350961" y="3745044"/>
        <a:ext cx="1176787" cy="1176787"/>
      </dsp:txXfrm>
    </dsp:sp>
    <dsp:sp modelId="{75BDBDDC-A4BF-4C06-99DF-326F76434925}">
      <dsp:nvSpPr>
        <dsp:cNvPr id="0" name=""/>
        <dsp:cNvSpPr/>
      </dsp:nvSpPr>
      <dsp:spPr>
        <a:xfrm>
          <a:off x="1356530" y="3501323"/>
          <a:ext cx="1664229" cy="1664229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1600251" y="3745044"/>
        <a:ext cx="1176787" cy="1176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C7A0F-9DF6-452B-BC05-089FA3611097}" type="datetimeFigureOut">
              <a:t>10/9/2024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6A514-67E2-4F54-9A8B-1484837C2FC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55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8E7E-83DD-4504-ACC5-EF2FF104D30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980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8E7E-83DD-4504-ACC5-EF2FF104D30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53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8E7E-83DD-4504-ACC5-EF2FF104D30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797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8E7E-83DD-4504-ACC5-EF2FF104D30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36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78E7E-83DD-4504-ACC5-EF2FF104D30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581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68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51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6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7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3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4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6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4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1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5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A46F-777D-934C-98CE-26A7C6F38E33}" type="datetimeFigureOut">
              <a:rPr lang="en-US" smtClean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D46C-B9A3-4C42-9885-4E556CCC2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7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G"/><Relationship Id="rId7" Type="http://schemas.openxmlformats.org/officeDocument/2006/relationships/image" Target="../media/image10.jf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nicef.org/protection/female-genital-mutilation" TargetMode="External"/><Relationship Id="rId5" Type="http://schemas.openxmlformats.org/officeDocument/2006/relationships/hyperlink" Target="https://fgmnetwork.org.uk/zero-tolerance-to-fgm-day-6th-february-2024/" TargetMode="External"/><Relationship Id="rId4" Type="http://schemas.openxmlformats.org/officeDocument/2006/relationships/hyperlink" Target="https://www.youtube.com/watch?v=6Gb8bP3XGY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700" y="0"/>
            <a:ext cx="12204700" cy="1168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utoShape 2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4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6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AutoShape 8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028" y="72585"/>
            <a:ext cx="2386220" cy="102323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ED67BF1-99BB-41CB-8880-FB2B09CD8704}"/>
              </a:ext>
            </a:extLst>
          </p:cNvPr>
          <p:cNvSpPr txBox="1"/>
          <p:nvPr/>
        </p:nvSpPr>
        <p:spPr>
          <a:xfrm>
            <a:off x="371345" y="1549130"/>
            <a:ext cx="7980229" cy="33547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 dirty="0" smtClean="0">
                <a:cs typeface="Calibri"/>
              </a:rPr>
              <a:t>Working with MNVP and Service Users  - Developing DBTH Maternity Female </a:t>
            </a:r>
            <a:r>
              <a:rPr lang="en-GB" sz="2800" b="1" dirty="0">
                <a:cs typeface="Calibri"/>
              </a:rPr>
              <a:t>Genital </a:t>
            </a:r>
            <a:r>
              <a:rPr lang="en-GB" sz="2800" b="1" dirty="0" smtClean="0">
                <a:cs typeface="Calibri"/>
              </a:rPr>
              <a:t>Mutilation Services</a:t>
            </a:r>
            <a:endParaRPr lang="en-US" sz="2800" b="1" dirty="0">
              <a:cs typeface="Calibri"/>
            </a:endParaRPr>
          </a:p>
          <a:p>
            <a:endParaRPr lang="en-GB" sz="2000" dirty="0" smtClean="0">
              <a:cs typeface="Calibri"/>
            </a:endParaRPr>
          </a:p>
          <a:p>
            <a:endParaRPr lang="en-GB" sz="3600" dirty="0">
              <a:cs typeface="Calibri"/>
            </a:endParaRPr>
          </a:p>
          <a:p>
            <a:r>
              <a:rPr lang="en-GB" sz="2000" b="1" dirty="0" smtClean="0">
                <a:cs typeface="Calibri"/>
              </a:rPr>
              <a:t>Janine Grayson</a:t>
            </a:r>
          </a:p>
          <a:p>
            <a:r>
              <a:rPr lang="en-GB" sz="2000" dirty="0" smtClean="0">
                <a:cs typeface="Calibri"/>
              </a:rPr>
              <a:t>DBTH Head of Equity, Equality &amp; Inclusivity: Maternity. </a:t>
            </a:r>
          </a:p>
          <a:p>
            <a:r>
              <a:rPr lang="en-GB" sz="2000" dirty="0" smtClean="0">
                <a:cs typeface="Calibri"/>
              </a:rPr>
              <a:t>FGM Clinical Midwife</a:t>
            </a:r>
            <a:r>
              <a:rPr lang="en-GB" sz="2000" dirty="0">
                <a:cs typeface="Calibri"/>
              </a:rPr>
              <a:t> </a:t>
            </a:r>
            <a:r>
              <a:rPr lang="en-GB" sz="2000" dirty="0" smtClean="0">
                <a:cs typeface="Calibri"/>
              </a:rPr>
              <a:t>DBTH</a:t>
            </a:r>
          </a:p>
          <a:p>
            <a:r>
              <a:rPr lang="en-GB" sz="2000" dirty="0" smtClean="0">
                <a:cs typeface="Calibri"/>
              </a:rPr>
              <a:t>Co-chair NHSE EDI Specialist Midwives</a:t>
            </a:r>
            <a:r>
              <a:rPr lang="en-GB" sz="2000" dirty="0">
                <a:cs typeface="Calibri"/>
              </a:rPr>
              <a:t> </a:t>
            </a:r>
          </a:p>
          <a:p>
            <a:endParaRPr lang="en-GB" sz="2000" dirty="0">
              <a:cs typeface="Calibri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CBF067A8-87F4-583E-4E23-EEEB1C0AF3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474" r="28292"/>
          <a:stretch/>
        </p:blipFill>
        <p:spPr bwMode="auto">
          <a:xfrm>
            <a:off x="6783977" y="5408024"/>
            <a:ext cx="5408022" cy="13498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artoon Sun Vector Art, Icons, and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5152" y="1546303"/>
            <a:ext cx="1331982" cy="133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0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23" y="0"/>
            <a:ext cx="12084217" cy="8795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 </a:t>
            </a:r>
            <a:r>
              <a:rPr lang="en-US" sz="2400" b="1" dirty="0" smtClean="0"/>
              <a:t>DBTH White UK Population Profile</a:t>
            </a:r>
            <a:endParaRPr lang="en-US" sz="2400" b="1" dirty="0"/>
          </a:p>
        </p:txBody>
      </p:sp>
      <p:sp>
        <p:nvSpPr>
          <p:cNvPr id="5" name="AutoShape 2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4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6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AutoShape 8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192303"/>
            <a:ext cx="6227808" cy="5120575"/>
          </a:xfrm>
          <a:prstGeom prst="rect">
            <a:avLst/>
          </a:prstGeom>
        </p:spPr>
      </p:pic>
      <p:sp>
        <p:nvSpPr>
          <p:cNvPr id="22" name="Left Arrow Callout 21"/>
          <p:cNvSpPr/>
          <p:nvPr/>
        </p:nvSpPr>
        <p:spPr>
          <a:xfrm>
            <a:off x="4127863" y="2665209"/>
            <a:ext cx="2046514" cy="914400"/>
          </a:xfrm>
          <a:prstGeom prst="leftArrow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Doncaster: </a:t>
            </a:r>
            <a:r>
              <a:rPr lang="en-GB" sz="1050" dirty="0">
                <a:solidFill>
                  <a:schemeClr val="tx1"/>
                </a:solidFill>
              </a:rPr>
              <a:t>White UK population 91.8% </a:t>
            </a:r>
          </a:p>
        </p:txBody>
      </p:sp>
      <p:sp>
        <p:nvSpPr>
          <p:cNvPr id="23" name="Left Arrow Callout 22"/>
          <p:cNvSpPr/>
          <p:nvPr/>
        </p:nvSpPr>
        <p:spPr>
          <a:xfrm>
            <a:off x="4127863" y="4595315"/>
            <a:ext cx="2046514" cy="914400"/>
          </a:xfrm>
          <a:prstGeom prst="left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Bassetlaw</a:t>
            </a:r>
            <a:r>
              <a:rPr lang="en-GB" sz="1050" dirty="0">
                <a:solidFill>
                  <a:schemeClr val="tx1"/>
                </a:solidFill>
              </a:rPr>
              <a:t>: White UK Population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94.5%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58148" y="1261938"/>
            <a:ext cx="4737463" cy="49813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Immigration into the UK</a:t>
            </a:r>
          </a:p>
          <a:p>
            <a:r>
              <a:rPr lang="en-GB" dirty="0"/>
              <a:t>	</a:t>
            </a:r>
            <a:r>
              <a:rPr lang="en-GB" dirty="0" smtClean="0"/>
              <a:t>63% Child Bearing Age</a:t>
            </a:r>
          </a:p>
          <a:p>
            <a:r>
              <a:rPr lang="en-GB" dirty="0"/>
              <a:t>	</a:t>
            </a:r>
            <a:r>
              <a:rPr lang="en-GB" dirty="0" smtClean="0"/>
              <a:t>30% &lt; 18 years</a:t>
            </a:r>
          </a:p>
          <a:p>
            <a:endParaRPr lang="en-GB" dirty="0" smtClean="0"/>
          </a:p>
          <a:p>
            <a:r>
              <a:rPr lang="en-GB" dirty="0" smtClean="0"/>
              <a:t>Country of Birth DBTH </a:t>
            </a:r>
            <a:r>
              <a:rPr lang="en-GB" sz="1200" dirty="0" smtClean="0"/>
              <a:t>(2021 census)</a:t>
            </a:r>
          </a:p>
          <a:p>
            <a:endParaRPr lang="en-GB" sz="1200" dirty="0" smtClean="0"/>
          </a:p>
          <a:p>
            <a:r>
              <a:rPr lang="en-GB" dirty="0" smtClean="0"/>
              <a:t>	African – 3674</a:t>
            </a:r>
          </a:p>
          <a:p>
            <a:r>
              <a:rPr lang="en-GB" dirty="0" smtClean="0"/>
              <a:t>	Middle East &amp; Asian  - 7237</a:t>
            </a:r>
          </a:p>
          <a:p>
            <a:endParaRPr lang="en-GB" dirty="0" smtClean="0"/>
          </a:p>
          <a:p>
            <a:r>
              <a:rPr lang="en-GB" dirty="0" smtClean="0"/>
              <a:t>Languages (maternity)</a:t>
            </a:r>
          </a:p>
          <a:p>
            <a:endParaRPr lang="en-GB" dirty="0"/>
          </a:p>
          <a:p>
            <a:r>
              <a:rPr lang="en-GB" dirty="0" smtClean="0"/>
              <a:t>                   43 registered 6 month period</a:t>
            </a:r>
          </a:p>
          <a:p>
            <a:endParaRPr lang="en-GB" dirty="0"/>
          </a:p>
          <a:p>
            <a:r>
              <a:rPr lang="en-GB" dirty="0" smtClean="0"/>
              <a:t>FGM Recorded DBTH</a:t>
            </a:r>
          </a:p>
          <a:p>
            <a:r>
              <a:rPr lang="en-GB" dirty="0"/>
              <a:t> 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60 to 80 per annum </a:t>
            </a:r>
          </a:p>
          <a:p>
            <a:r>
              <a:rPr lang="en-GB" dirty="0"/>
              <a:t>	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96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700" y="0"/>
            <a:ext cx="12204700" cy="1168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  Prevalence and Prevailing Attitudes </a:t>
            </a:r>
            <a:r>
              <a:rPr lang="en-US" sz="800" dirty="0" err="1" smtClean="0"/>
              <a:t>Unicef</a:t>
            </a:r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5" name="AutoShape 2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4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6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AutoShape 8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028" y="72585"/>
            <a:ext cx="2386220" cy="1023230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4" y="1540838"/>
            <a:ext cx="5186918" cy="4094883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241542" y="1743979"/>
            <a:ext cx="6880789" cy="4212684"/>
            <a:chOff x="0" y="0"/>
            <a:chExt cx="6915700" cy="1629399"/>
          </a:xfrm>
        </p:grpSpPr>
        <p:sp>
          <p:nvSpPr>
            <p:cNvPr id="12" name="Shape 20798"/>
            <p:cNvSpPr/>
            <p:nvPr/>
          </p:nvSpPr>
          <p:spPr>
            <a:xfrm>
              <a:off x="2068477" y="1259962"/>
              <a:ext cx="65227" cy="112370"/>
            </a:xfrm>
            <a:custGeom>
              <a:avLst/>
              <a:gdLst/>
              <a:ahLst/>
              <a:cxnLst/>
              <a:rect l="0" t="0" r="0" b="0"/>
              <a:pathLst>
                <a:path w="65227" h="112370">
                  <a:moveTo>
                    <a:pt x="0" y="0"/>
                  </a:moveTo>
                  <a:lnTo>
                    <a:pt x="65227" y="0"/>
                  </a:lnTo>
                  <a:lnTo>
                    <a:pt x="65227" y="112370"/>
                  </a:lnTo>
                  <a:lnTo>
                    <a:pt x="0" y="112370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Shape 1146"/>
            <p:cNvSpPr/>
            <p:nvPr/>
          </p:nvSpPr>
          <p:spPr>
            <a:xfrm>
              <a:off x="202924" y="1106936"/>
              <a:ext cx="6712776" cy="0"/>
            </a:xfrm>
            <a:custGeom>
              <a:avLst/>
              <a:gdLst/>
              <a:ahLst/>
              <a:cxnLst/>
              <a:rect l="0" t="0" r="0" b="0"/>
              <a:pathLst>
                <a:path w="6712776">
                  <a:moveTo>
                    <a:pt x="0" y="0"/>
                  </a:moveTo>
                  <a:lnTo>
                    <a:pt x="6712776" y="0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Shape 1147"/>
            <p:cNvSpPr/>
            <p:nvPr/>
          </p:nvSpPr>
          <p:spPr>
            <a:xfrm>
              <a:off x="202924" y="858283"/>
              <a:ext cx="6712776" cy="0"/>
            </a:xfrm>
            <a:custGeom>
              <a:avLst/>
              <a:gdLst/>
              <a:ahLst/>
              <a:cxnLst/>
              <a:rect l="0" t="0" r="0" b="0"/>
              <a:pathLst>
                <a:path w="6712776">
                  <a:moveTo>
                    <a:pt x="0" y="0"/>
                  </a:moveTo>
                  <a:lnTo>
                    <a:pt x="6712776" y="0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Shape 1148"/>
            <p:cNvSpPr/>
            <p:nvPr/>
          </p:nvSpPr>
          <p:spPr>
            <a:xfrm>
              <a:off x="202924" y="590515"/>
              <a:ext cx="6712776" cy="0"/>
            </a:xfrm>
            <a:custGeom>
              <a:avLst/>
              <a:gdLst/>
              <a:ahLst/>
              <a:cxnLst/>
              <a:rect l="0" t="0" r="0" b="0"/>
              <a:pathLst>
                <a:path w="6712776">
                  <a:moveTo>
                    <a:pt x="0" y="0"/>
                  </a:moveTo>
                  <a:lnTo>
                    <a:pt x="6712776" y="0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Shape 1149"/>
            <p:cNvSpPr/>
            <p:nvPr/>
          </p:nvSpPr>
          <p:spPr>
            <a:xfrm>
              <a:off x="202924" y="341850"/>
              <a:ext cx="6712776" cy="0"/>
            </a:xfrm>
            <a:custGeom>
              <a:avLst/>
              <a:gdLst/>
              <a:ahLst/>
              <a:cxnLst/>
              <a:rect l="0" t="0" r="0" b="0"/>
              <a:pathLst>
                <a:path w="6712776">
                  <a:moveTo>
                    <a:pt x="0" y="0"/>
                  </a:moveTo>
                  <a:lnTo>
                    <a:pt x="6712776" y="0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Shape 1150"/>
            <p:cNvSpPr/>
            <p:nvPr/>
          </p:nvSpPr>
          <p:spPr>
            <a:xfrm>
              <a:off x="202924" y="74070"/>
              <a:ext cx="6712776" cy="0"/>
            </a:xfrm>
            <a:custGeom>
              <a:avLst/>
              <a:gdLst/>
              <a:ahLst/>
              <a:cxnLst/>
              <a:rect l="0" t="0" r="0" b="0"/>
              <a:pathLst>
                <a:path w="6712776">
                  <a:moveTo>
                    <a:pt x="0" y="0"/>
                  </a:moveTo>
                  <a:lnTo>
                    <a:pt x="6712776" y="0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Shape 20799"/>
            <p:cNvSpPr/>
            <p:nvPr/>
          </p:nvSpPr>
          <p:spPr>
            <a:xfrm>
              <a:off x="281206" y="1355581"/>
              <a:ext cx="65227" cy="16739"/>
            </a:xfrm>
            <a:custGeom>
              <a:avLst/>
              <a:gdLst/>
              <a:ahLst/>
              <a:cxnLst/>
              <a:rect l="0" t="0" r="0" b="0"/>
              <a:pathLst>
                <a:path w="65227" h="16739">
                  <a:moveTo>
                    <a:pt x="0" y="0"/>
                  </a:moveTo>
                  <a:lnTo>
                    <a:pt x="65227" y="0"/>
                  </a:lnTo>
                  <a:lnTo>
                    <a:pt x="65227" y="16739"/>
                  </a:lnTo>
                  <a:lnTo>
                    <a:pt x="0" y="16739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Shape 20800"/>
            <p:cNvSpPr/>
            <p:nvPr/>
          </p:nvSpPr>
          <p:spPr>
            <a:xfrm>
              <a:off x="946546" y="1336454"/>
              <a:ext cx="78270" cy="35865"/>
            </a:xfrm>
            <a:custGeom>
              <a:avLst/>
              <a:gdLst/>
              <a:ahLst/>
              <a:cxnLst/>
              <a:rect l="0" t="0" r="0" b="0"/>
              <a:pathLst>
                <a:path w="78270" h="35865">
                  <a:moveTo>
                    <a:pt x="0" y="0"/>
                  </a:moveTo>
                  <a:lnTo>
                    <a:pt x="78270" y="0"/>
                  </a:lnTo>
                  <a:lnTo>
                    <a:pt x="78270" y="35865"/>
                  </a:lnTo>
                  <a:lnTo>
                    <a:pt x="0" y="35865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Shape 20801"/>
            <p:cNvSpPr/>
            <p:nvPr/>
          </p:nvSpPr>
          <p:spPr>
            <a:xfrm>
              <a:off x="724766" y="1336454"/>
              <a:ext cx="78270" cy="35865"/>
            </a:xfrm>
            <a:custGeom>
              <a:avLst/>
              <a:gdLst/>
              <a:ahLst/>
              <a:cxnLst/>
              <a:rect l="0" t="0" r="0" b="0"/>
              <a:pathLst>
                <a:path w="78270" h="35865">
                  <a:moveTo>
                    <a:pt x="0" y="0"/>
                  </a:moveTo>
                  <a:lnTo>
                    <a:pt x="78270" y="0"/>
                  </a:lnTo>
                  <a:lnTo>
                    <a:pt x="78270" y="35865"/>
                  </a:lnTo>
                  <a:lnTo>
                    <a:pt x="0" y="35865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Shape 20802"/>
            <p:cNvSpPr/>
            <p:nvPr/>
          </p:nvSpPr>
          <p:spPr>
            <a:xfrm>
              <a:off x="502986" y="1336454"/>
              <a:ext cx="65227" cy="35865"/>
            </a:xfrm>
            <a:custGeom>
              <a:avLst/>
              <a:gdLst/>
              <a:ahLst/>
              <a:cxnLst/>
              <a:rect l="0" t="0" r="0" b="0"/>
              <a:pathLst>
                <a:path w="65227" h="35865">
                  <a:moveTo>
                    <a:pt x="0" y="0"/>
                  </a:moveTo>
                  <a:lnTo>
                    <a:pt x="65227" y="0"/>
                  </a:lnTo>
                  <a:lnTo>
                    <a:pt x="65227" y="35865"/>
                  </a:lnTo>
                  <a:lnTo>
                    <a:pt x="0" y="35865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Shape 20803"/>
            <p:cNvSpPr/>
            <p:nvPr/>
          </p:nvSpPr>
          <p:spPr>
            <a:xfrm>
              <a:off x="1624917" y="1298215"/>
              <a:ext cx="65227" cy="74130"/>
            </a:xfrm>
            <a:custGeom>
              <a:avLst/>
              <a:gdLst/>
              <a:ahLst/>
              <a:cxnLst/>
              <a:rect l="0" t="0" r="0" b="0"/>
              <a:pathLst>
                <a:path w="65227" h="74130">
                  <a:moveTo>
                    <a:pt x="0" y="0"/>
                  </a:moveTo>
                  <a:lnTo>
                    <a:pt x="65227" y="0"/>
                  </a:lnTo>
                  <a:lnTo>
                    <a:pt x="65227" y="74130"/>
                  </a:lnTo>
                  <a:lnTo>
                    <a:pt x="0" y="74130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Shape 20804"/>
            <p:cNvSpPr/>
            <p:nvPr/>
          </p:nvSpPr>
          <p:spPr>
            <a:xfrm>
              <a:off x="1403149" y="1298215"/>
              <a:ext cx="65227" cy="74130"/>
            </a:xfrm>
            <a:custGeom>
              <a:avLst/>
              <a:gdLst/>
              <a:ahLst/>
              <a:cxnLst/>
              <a:rect l="0" t="0" r="0" b="0"/>
              <a:pathLst>
                <a:path w="65227" h="74130">
                  <a:moveTo>
                    <a:pt x="0" y="0"/>
                  </a:moveTo>
                  <a:lnTo>
                    <a:pt x="65227" y="0"/>
                  </a:lnTo>
                  <a:lnTo>
                    <a:pt x="65227" y="74130"/>
                  </a:lnTo>
                  <a:lnTo>
                    <a:pt x="0" y="74130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Shape 20805"/>
            <p:cNvSpPr/>
            <p:nvPr/>
          </p:nvSpPr>
          <p:spPr>
            <a:xfrm>
              <a:off x="1846697" y="1279089"/>
              <a:ext cx="65227" cy="93243"/>
            </a:xfrm>
            <a:custGeom>
              <a:avLst/>
              <a:gdLst/>
              <a:ahLst/>
              <a:cxnLst/>
              <a:rect l="0" t="0" r="0" b="0"/>
              <a:pathLst>
                <a:path w="65227" h="93243">
                  <a:moveTo>
                    <a:pt x="0" y="0"/>
                  </a:moveTo>
                  <a:lnTo>
                    <a:pt x="65227" y="0"/>
                  </a:lnTo>
                  <a:lnTo>
                    <a:pt x="65227" y="93243"/>
                  </a:lnTo>
                  <a:lnTo>
                    <a:pt x="0" y="9324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Shape 20806"/>
            <p:cNvSpPr/>
            <p:nvPr/>
          </p:nvSpPr>
          <p:spPr>
            <a:xfrm>
              <a:off x="2512037" y="1259962"/>
              <a:ext cx="78270" cy="112370"/>
            </a:xfrm>
            <a:custGeom>
              <a:avLst/>
              <a:gdLst/>
              <a:ahLst/>
              <a:cxnLst/>
              <a:rect l="0" t="0" r="0" b="0"/>
              <a:pathLst>
                <a:path w="78270" h="112370">
                  <a:moveTo>
                    <a:pt x="0" y="0"/>
                  </a:moveTo>
                  <a:lnTo>
                    <a:pt x="78270" y="0"/>
                  </a:lnTo>
                  <a:lnTo>
                    <a:pt x="78270" y="112370"/>
                  </a:lnTo>
                  <a:lnTo>
                    <a:pt x="0" y="112370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Shape 20807"/>
            <p:cNvSpPr/>
            <p:nvPr/>
          </p:nvSpPr>
          <p:spPr>
            <a:xfrm>
              <a:off x="2290257" y="1259962"/>
              <a:ext cx="78270" cy="112370"/>
            </a:xfrm>
            <a:custGeom>
              <a:avLst/>
              <a:gdLst/>
              <a:ahLst/>
              <a:cxnLst/>
              <a:rect l="0" t="0" r="0" b="0"/>
              <a:pathLst>
                <a:path w="78270" h="112370">
                  <a:moveTo>
                    <a:pt x="0" y="0"/>
                  </a:moveTo>
                  <a:lnTo>
                    <a:pt x="78270" y="0"/>
                  </a:lnTo>
                  <a:lnTo>
                    <a:pt x="78270" y="112370"/>
                  </a:lnTo>
                  <a:lnTo>
                    <a:pt x="0" y="112370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Shape 20808"/>
            <p:cNvSpPr/>
            <p:nvPr/>
          </p:nvSpPr>
          <p:spPr>
            <a:xfrm>
              <a:off x="2968640" y="1221697"/>
              <a:ext cx="65227" cy="150623"/>
            </a:xfrm>
            <a:custGeom>
              <a:avLst/>
              <a:gdLst/>
              <a:ahLst/>
              <a:cxnLst/>
              <a:rect l="0" t="0" r="0" b="0"/>
              <a:pathLst>
                <a:path w="65227" h="150623">
                  <a:moveTo>
                    <a:pt x="0" y="0"/>
                  </a:moveTo>
                  <a:lnTo>
                    <a:pt x="65227" y="0"/>
                  </a:lnTo>
                  <a:lnTo>
                    <a:pt x="65227" y="150623"/>
                  </a:lnTo>
                  <a:lnTo>
                    <a:pt x="0" y="15062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Shape 20809"/>
            <p:cNvSpPr/>
            <p:nvPr/>
          </p:nvSpPr>
          <p:spPr>
            <a:xfrm>
              <a:off x="2746860" y="1221697"/>
              <a:ext cx="65227" cy="150623"/>
            </a:xfrm>
            <a:custGeom>
              <a:avLst/>
              <a:gdLst/>
              <a:ahLst/>
              <a:cxnLst/>
              <a:rect l="0" t="0" r="0" b="0"/>
              <a:pathLst>
                <a:path w="65227" h="150623">
                  <a:moveTo>
                    <a:pt x="0" y="0"/>
                  </a:moveTo>
                  <a:lnTo>
                    <a:pt x="65227" y="0"/>
                  </a:lnTo>
                  <a:lnTo>
                    <a:pt x="65227" y="150623"/>
                  </a:lnTo>
                  <a:lnTo>
                    <a:pt x="0" y="15062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Shape 20810"/>
            <p:cNvSpPr/>
            <p:nvPr/>
          </p:nvSpPr>
          <p:spPr>
            <a:xfrm>
              <a:off x="3190421" y="1202571"/>
              <a:ext cx="65227" cy="169749"/>
            </a:xfrm>
            <a:custGeom>
              <a:avLst/>
              <a:gdLst/>
              <a:ahLst/>
              <a:cxnLst/>
              <a:rect l="0" t="0" r="0" b="0"/>
              <a:pathLst>
                <a:path w="65227" h="169749">
                  <a:moveTo>
                    <a:pt x="0" y="0"/>
                  </a:moveTo>
                  <a:lnTo>
                    <a:pt x="65227" y="0"/>
                  </a:lnTo>
                  <a:lnTo>
                    <a:pt x="65227" y="169749"/>
                  </a:lnTo>
                  <a:lnTo>
                    <a:pt x="0" y="169749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Shape 20811"/>
            <p:cNvSpPr/>
            <p:nvPr/>
          </p:nvSpPr>
          <p:spPr>
            <a:xfrm>
              <a:off x="3633981" y="1183445"/>
              <a:ext cx="78270" cy="188887"/>
            </a:xfrm>
            <a:custGeom>
              <a:avLst/>
              <a:gdLst/>
              <a:ahLst/>
              <a:cxnLst/>
              <a:rect l="0" t="0" r="0" b="0"/>
              <a:pathLst>
                <a:path w="78270" h="188887">
                  <a:moveTo>
                    <a:pt x="0" y="0"/>
                  </a:moveTo>
                  <a:lnTo>
                    <a:pt x="78270" y="0"/>
                  </a:lnTo>
                  <a:lnTo>
                    <a:pt x="78270" y="188887"/>
                  </a:lnTo>
                  <a:lnTo>
                    <a:pt x="0" y="188887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Shape 20812"/>
            <p:cNvSpPr/>
            <p:nvPr/>
          </p:nvSpPr>
          <p:spPr>
            <a:xfrm>
              <a:off x="3412200" y="1183445"/>
              <a:ext cx="65227" cy="188887"/>
            </a:xfrm>
            <a:custGeom>
              <a:avLst/>
              <a:gdLst/>
              <a:ahLst/>
              <a:cxnLst/>
              <a:rect l="0" t="0" r="0" b="0"/>
              <a:pathLst>
                <a:path w="65227" h="188887">
                  <a:moveTo>
                    <a:pt x="0" y="0"/>
                  </a:moveTo>
                  <a:lnTo>
                    <a:pt x="65227" y="0"/>
                  </a:lnTo>
                  <a:lnTo>
                    <a:pt x="65227" y="188887"/>
                  </a:lnTo>
                  <a:lnTo>
                    <a:pt x="0" y="188887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Shape 20813"/>
            <p:cNvSpPr/>
            <p:nvPr/>
          </p:nvSpPr>
          <p:spPr>
            <a:xfrm>
              <a:off x="4077541" y="1126054"/>
              <a:ext cx="78270" cy="246266"/>
            </a:xfrm>
            <a:custGeom>
              <a:avLst/>
              <a:gdLst/>
              <a:ahLst/>
              <a:cxnLst/>
              <a:rect l="0" t="0" r="0" b="0"/>
              <a:pathLst>
                <a:path w="78270" h="246266">
                  <a:moveTo>
                    <a:pt x="0" y="0"/>
                  </a:moveTo>
                  <a:lnTo>
                    <a:pt x="78270" y="0"/>
                  </a:lnTo>
                  <a:lnTo>
                    <a:pt x="78270" y="246266"/>
                  </a:lnTo>
                  <a:lnTo>
                    <a:pt x="0" y="246266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Shape 20814"/>
            <p:cNvSpPr/>
            <p:nvPr/>
          </p:nvSpPr>
          <p:spPr>
            <a:xfrm>
              <a:off x="4312364" y="1068674"/>
              <a:ext cx="65227" cy="303645"/>
            </a:xfrm>
            <a:custGeom>
              <a:avLst/>
              <a:gdLst/>
              <a:ahLst/>
              <a:cxnLst/>
              <a:rect l="0" t="0" r="0" b="0"/>
              <a:pathLst>
                <a:path w="65227" h="303645">
                  <a:moveTo>
                    <a:pt x="0" y="0"/>
                  </a:moveTo>
                  <a:lnTo>
                    <a:pt x="65227" y="0"/>
                  </a:lnTo>
                  <a:lnTo>
                    <a:pt x="65227" y="303645"/>
                  </a:lnTo>
                  <a:lnTo>
                    <a:pt x="0" y="303645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Shape 20815"/>
            <p:cNvSpPr/>
            <p:nvPr/>
          </p:nvSpPr>
          <p:spPr>
            <a:xfrm>
              <a:off x="4534144" y="992183"/>
              <a:ext cx="65227" cy="380149"/>
            </a:xfrm>
            <a:custGeom>
              <a:avLst/>
              <a:gdLst/>
              <a:ahLst/>
              <a:cxnLst/>
              <a:rect l="0" t="0" r="0" b="0"/>
              <a:pathLst>
                <a:path w="65227" h="380149">
                  <a:moveTo>
                    <a:pt x="0" y="0"/>
                  </a:moveTo>
                  <a:lnTo>
                    <a:pt x="65227" y="0"/>
                  </a:lnTo>
                  <a:lnTo>
                    <a:pt x="65227" y="380149"/>
                  </a:lnTo>
                  <a:lnTo>
                    <a:pt x="0" y="380149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Shape 20816"/>
            <p:cNvSpPr/>
            <p:nvPr/>
          </p:nvSpPr>
          <p:spPr>
            <a:xfrm>
              <a:off x="4977704" y="896539"/>
              <a:ext cx="65227" cy="475793"/>
            </a:xfrm>
            <a:custGeom>
              <a:avLst/>
              <a:gdLst/>
              <a:ahLst/>
              <a:cxnLst/>
              <a:rect l="0" t="0" r="0" b="0"/>
              <a:pathLst>
                <a:path w="65227" h="475793">
                  <a:moveTo>
                    <a:pt x="0" y="0"/>
                  </a:moveTo>
                  <a:lnTo>
                    <a:pt x="65227" y="0"/>
                  </a:lnTo>
                  <a:lnTo>
                    <a:pt x="65227" y="475793"/>
                  </a:lnTo>
                  <a:lnTo>
                    <a:pt x="0" y="47579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Shape 20817"/>
            <p:cNvSpPr/>
            <p:nvPr/>
          </p:nvSpPr>
          <p:spPr>
            <a:xfrm>
              <a:off x="4755924" y="896539"/>
              <a:ext cx="65227" cy="475793"/>
            </a:xfrm>
            <a:custGeom>
              <a:avLst/>
              <a:gdLst/>
              <a:ahLst/>
              <a:cxnLst/>
              <a:rect l="0" t="0" r="0" b="0"/>
              <a:pathLst>
                <a:path w="65227" h="475793">
                  <a:moveTo>
                    <a:pt x="0" y="0"/>
                  </a:moveTo>
                  <a:lnTo>
                    <a:pt x="65227" y="0"/>
                  </a:lnTo>
                  <a:lnTo>
                    <a:pt x="65227" y="475793"/>
                  </a:lnTo>
                  <a:lnTo>
                    <a:pt x="0" y="47579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Shape 20818"/>
            <p:cNvSpPr/>
            <p:nvPr/>
          </p:nvSpPr>
          <p:spPr>
            <a:xfrm>
              <a:off x="5199472" y="858274"/>
              <a:ext cx="78270" cy="514045"/>
            </a:xfrm>
            <a:custGeom>
              <a:avLst/>
              <a:gdLst/>
              <a:ahLst/>
              <a:cxnLst/>
              <a:rect l="0" t="0" r="0" b="0"/>
              <a:pathLst>
                <a:path w="78270" h="514045">
                  <a:moveTo>
                    <a:pt x="0" y="0"/>
                  </a:moveTo>
                  <a:lnTo>
                    <a:pt x="78270" y="0"/>
                  </a:lnTo>
                  <a:lnTo>
                    <a:pt x="78270" y="514045"/>
                  </a:lnTo>
                  <a:lnTo>
                    <a:pt x="0" y="514045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Shape 20819"/>
            <p:cNvSpPr/>
            <p:nvPr/>
          </p:nvSpPr>
          <p:spPr>
            <a:xfrm>
              <a:off x="5421252" y="839147"/>
              <a:ext cx="78270" cy="533172"/>
            </a:xfrm>
            <a:custGeom>
              <a:avLst/>
              <a:gdLst/>
              <a:ahLst/>
              <a:cxnLst/>
              <a:rect l="0" t="0" r="0" b="0"/>
              <a:pathLst>
                <a:path w="78270" h="533172">
                  <a:moveTo>
                    <a:pt x="0" y="0"/>
                  </a:moveTo>
                  <a:lnTo>
                    <a:pt x="78270" y="0"/>
                  </a:lnTo>
                  <a:lnTo>
                    <a:pt x="78270" y="533172"/>
                  </a:lnTo>
                  <a:lnTo>
                    <a:pt x="0" y="533172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Shape 20820"/>
            <p:cNvSpPr/>
            <p:nvPr/>
          </p:nvSpPr>
          <p:spPr>
            <a:xfrm>
              <a:off x="5656075" y="800908"/>
              <a:ext cx="65227" cy="571424"/>
            </a:xfrm>
            <a:custGeom>
              <a:avLst/>
              <a:gdLst/>
              <a:ahLst/>
              <a:cxnLst/>
              <a:rect l="0" t="0" r="0" b="0"/>
              <a:pathLst>
                <a:path w="65227" h="571424">
                  <a:moveTo>
                    <a:pt x="0" y="0"/>
                  </a:moveTo>
                  <a:lnTo>
                    <a:pt x="65227" y="0"/>
                  </a:lnTo>
                  <a:lnTo>
                    <a:pt x="65227" y="571424"/>
                  </a:lnTo>
                  <a:lnTo>
                    <a:pt x="0" y="571424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Shape 20821"/>
            <p:cNvSpPr/>
            <p:nvPr/>
          </p:nvSpPr>
          <p:spPr>
            <a:xfrm>
              <a:off x="5877855" y="667012"/>
              <a:ext cx="65227" cy="705307"/>
            </a:xfrm>
            <a:custGeom>
              <a:avLst/>
              <a:gdLst/>
              <a:ahLst/>
              <a:cxnLst/>
              <a:rect l="0" t="0" r="0" b="0"/>
              <a:pathLst>
                <a:path w="65227" h="705307">
                  <a:moveTo>
                    <a:pt x="0" y="0"/>
                  </a:moveTo>
                  <a:lnTo>
                    <a:pt x="65227" y="0"/>
                  </a:lnTo>
                  <a:lnTo>
                    <a:pt x="65227" y="705307"/>
                  </a:lnTo>
                  <a:lnTo>
                    <a:pt x="0" y="705307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Shape 20822"/>
            <p:cNvSpPr/>
            <p:nvPr/>
          </p:nvSpPr>
          <p:spPr>
            <a:xfrm>
              <a:off x="6321415" y="533141"/>
              <a:ext cx="65227" cy="839203"/>
            </a:xfrm>
            <a:custGeom>
              <a:avLst/>
              <a:gdLst/>
              <a:ahLst/>
              <a:cxnLst/>
              <a:rect l="0" t="0" r="0" b="0"/>
              <a:pathLst>
                <a:path w="65227" h="839203">
                  <a:moveTo>
                    <a:pt x="0" y="0"/>
                  </a:moveTo>
                  <a:lnTo>
                    <a:pt x="65227" y="0"/>
                  </a:lnTo>
                  <a:lnTo>
                    <a:pt x="65227" y="839203"/>
                  </a:lnTo>
                  <a:lnTo>
                    <a:pt x="0" y="83920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Shape 20823"/>
            <p:cNvSpPr/>
            <p:nvPr/>
          </p:nvSpPr>
          <p:spPr>
            <a:xfrm>
              <a:off x="6099635" y="533141"/>
              <a:ext cx="65227" cy="839203"/>
            </a:xfrm>
            <a:custGeom>
              <a:avLst/>
              <a:gdLst/>
              <a:ahLst/>
              <a:cxnLst/>
              <a:rect l="0" t="0" r="0" b="0"/>
              <a:pathLst>
                <a:path w="65227" h="839203">
                  <a:moveTo>
                    <a:pt x="0" y="0"/>
                  </a:moveTo>
                  <a:lnTo>
                    <a:pt x="65227" y="0"/>
                  </a:lnTo>
                  <a:lnTo>
                    <a:pt x="65227" y="839203"/>
                  </a:lnTo>
                  <a:lnTo>
                    <a:pt x="0" y="83920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Shape 20824"/>
            <p:cNvSpPr/>
            <p:nvPr/>
          </p:nvSpPr>
          <p:spPr>
            <a:xfrm>
              <a:off x="6543195" y="494876"/>
              <a:ext cx="78270" cy="877443"/>
            </a:xfrm>
            <a:custGeom>
              <a:avLst/>
              <a:gdLst/>
              <a:ahLst/>
              <a:cxnLst/>
              <a:rect l="0" t="0" r="0" b="0"/>
              <a:pathLst>
                <a:path w="78270" h="877443">
                  <a:moveTo>
                    <a:pt x="0" y="0"/>
                  </a:moveTo>
                  <a:lnTo>
                    <a:pt x="78270" y="0"/>
                  </a:lnTo>
                  <a:lnTo>
                    <a:pt x="78270" y="877443"/>
                  </a:lnTo>
                  <a:lnTo>
                    <a:pt x="0" y="87744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Shape 20825"/>
            <p:cNvSpPr/>
            <p:nvPr/>
          </p:nvSpPr>
          <p:spPr>
            <a:xfrm>
              <a:off x="6792358" y="398827"/>
              <a:ext cx="78270" cy="992213"/>
            </a:xfrm>
            <a:custGeom>
              <a:avLst/>
              <a:gdLst/>
              <a:ahLst/>
              <a:cxnLst/>
              <a:rect l="0" t="0" r="0" b="0"/>
              <a:pathLst>
                <a:path w="78270" h="992213">
                  <a:moveTo>
                    <a:pt x="0" y="0"/>
                  </a:moveTo>
                  <a:lnTo>
                    <a:pt x="78270" y="0"/>
                  </a:lnTo>
                  <a:lnTo>
                    <a:pt x="78270" y="992213"/>
                  </a:lnTo>
                  <a:lnTo>
                    <a:pt x="0" y="992213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Shape 1178"/>
            <p:cNvSpPr/>
            <p:nvPr/>
          </p:nvSpPr>
          <p:spPr>
            <a:xfrm>
              <a:off x="201982" y="1372326"/>
              <a:ext cx="6713715" cy="0"/>
            </a:xfrm>
            <a:custGeom>
              <a:avLst/>
              <a:gdLst/>
              <a:ahLst/>
              <a:cxnLst/>
              <a:rect l="0" t="0" r="0" b="0"/>
              <a:pathLst>
                <a:path w="6713715">
                  <a:moveTo>
                    <a:pt x="0" y="0"/>
                  </a:moveTo>
                  <a:lnTo>
                    <a:pt x="6713715" y="0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Shape 20826"/>
            <p:cNvSpPr/>
            <p:nvPr/>
          </p:nvSpPr>
          <p:spPr>
            <a:xfrm>
              <a:off x="1168314" y="1336454"/>
              <a:ext cx="78270" cy="35865"/>
            </a:xfrm>
            <a:custGeom>
              <a:avLst/>
              <a:gdLst/>
              <a:ahLst/>
              <a:cxnLst/>
              <a:rect l="0" t="0" r="0" b="0"/>
              <a:pathLst>
                <a:path w="78270" h="35865">
                  <a:moveTo>
                    <a:pt x="0" y="0"/>
                  </a:moveTo>
                  <a:lnTo>
                    <a:pt x="78270" y="0"/>
                  </a:lnTo>
                  <a:lnTo>
                    <a:pt x="78270" y="35865"/>
                  </a:lnTo>
                  <a:lnTo>
                    <a:pt x="0" y="35865"/>
                  </a:lnTo>
                  <a:lnTo>
                    <a:pt x="0" y="0"/>
                  </a:lnTo>
                </a:path>
              </a:pathLst>
            </a:custGeom>
            <a:solidFill>
              <a:srgbClr val="9BA27F"/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Shape 20827"/>
            <p:cNvSpPr/>
            <p:nvPr/>
          </p:nvSpPr>
          <p:spPr>
            <a:xfrm>
              <a:off x="3855761" y="1145192"/>
              <a:ext cx="78270" cy="227127"/>
            </a:xfrm>
            <a:custGeom>
              <a:avLst/>
              <a:gdLst/>
              <a:ahLst/>
              <a:cxnLst/>
              <a:rect l="0" t="0" r="0" b="0"/>
              <a:pathLst>
                <a:path w="78270" h="227127">
                  <a:moveTo>
                    <a:pt x="0" y="0"/>
                  </a:moveTo>
                  <a:lnTo>
                    <a:pt x="78270" y="0"/>
                  </a:lnTo>
                  <a:lnTo>
                    <a:pt x="78270" y="227127"/>
                  </a:lnTo>
                  <a:lnTo>
                    <a:pt x="0" y="227127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 w="0" cap="flat">
              <a:noFill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1524" y="1245250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8003" y="1245250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04825" y="1236483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48346" y="1236483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78632" y="1234370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35111" y="1234370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58899" y="1233900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02420" y="1233900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26209" y="1227324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182688" y="1227324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449998" y="1195545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06477" y="1195545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673787" y="1189675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630266" y="1189675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97575" y="1173237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854054" y="1173237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077843" y="1157973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21364" y="1157973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345153" y="1154607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301632" y="1154607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68941" y="1149519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525420" y="1149519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719229" y="1105137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806271" y="1105137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930964" y="1097545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018006" y="1097545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161249" y="1091909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248291" y="1091909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385038" y="1068974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472080" y="1068974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702366" y="1057232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615324" y="1057232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845609" y="1037899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932651" y="1037899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69398" y="1012772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112919" y="1012772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156440" y="1012772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393301" y="961893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306259" y="961893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530047" y="882444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29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617089" y="882444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753836" y="781469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840878" y="781469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064667" y="777164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977625" y="777164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188342" y="740218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39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275384" y="740218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417688" y="725659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41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504730" y="725659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635919" y="685426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679440" y="685426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722961" y="685426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859708" y="558464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903229" y="558464"/>
              <a:ext cx="57883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946750" y="558464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077000" y="412714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65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164042" y="412714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00789" y="405122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44310" y="405122"/>
              <a:ext cx="5788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387830" y="405122"/>
              <a:ext cx="28942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531074" y="392051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68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6618116" y="392051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841905" y="260235"/>
              <a:ext cx="28942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754863" y="260235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76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 rot="-2699999">
              <a:off x="181803" y="1406164"/>
              <a:ext cx="236152" cy="1038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Togo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 rot="-2699999">
              <a:off x="366256" y="1422713"/>
              <a:ext cx="294107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Ghana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 rot="-2699999">
              <a:off x="660951" y="1402090"/>
              <a:ext cx="183231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Iraq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 rot="-2699999">
              <a:off x="527011" y="1498540"/>
              <a:ext cx="655623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United</a:t>
              </a:r>
              <a:r>
                <a:rPr lang="en-GB" sz="500" spc="-45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Republic</a:t>
              </a:r>
              <a:endParaRPr lang="en-GB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 rot="-2699999">
              <a:off x="690258" y="1525551"/>
              <a:ext cx="496510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5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</a:t>
              </a:r>
              <a:r>
                <a:rPr lang="en-GB" sz="500" spc="-45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Tanzania</a:t>
              </a:r>
              <a:endParaRPr lang="en-GB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 rot="-2699999">
              <a:off x="1056434" y="1413520"/>
              <a:ext cx="260357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Benin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 rot="-2699999">
              <a:off x="1300278" y="1416924"/>
              <a:ext cx="250727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Niger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 rot="-2699999">
              <a:off x="1502306" y="1418856"/>
              <a:ext cx="279704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Kenya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 rot="-2699999">
              <a:off x="1607765" y="1448638"/>
              <a:ext cx="453131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Cameroon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 rot="-2699999">
              <a:off x="1862397" y="1439500"/>
              <a:ext cx="395351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Maldives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 rot="-2699999">
              <a:off x="2129054" y="1431924"/>
              <a:ext cx="347114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Uganda</a:t>
              </a:r>
              <a:r>
                <a:rPr lang="en-GB" sz="800" spc="-15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 rot="-2699999">
              <a:off x="2213539" y="1465532"/>
              <a:ext cx="554463" cy="1038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Burkina</a:t>
              </a:r>
              <a:r>
                <a:rPr lang="en-GB" sz="800" spc="-45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Faso</a:t>
              </a:r>
              <a:r>
                <a:rPr lang="en-GB" sz="8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 rot="-2699999">
              <a:off x="2371774" y="1484678"/>
              <a:ext cx="612244" cy="1038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Central</a:t>
              </a:r>
              <a:r>
                <a:rPr lang="en-GB" sz="500" spc="-45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African</a:t>
              </a:r>
              <a:endParaRPr lang="en-GB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 rot="-2699999">
              <a:off x="2600380" y="1494524"/>
              <a:ext cx="356745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Republic</a:t>
              </a:r>
              <a:endParaRPr lang="en-GB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 rot="-2699999">
              <a:off x="2840455" y="1418515"/>
              <a:ext cx="294106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Eritrea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 rot="-2699999">
              <a:off x="2842507" y="1481900"/>
              <a:ext cx="617102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Guinea-Bissau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 rot="-2699999">
              <a:off x="3107009" y="1462849"/>
              <a:ext cx="544835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Côte</a:t>
              </a:r>
              <a:r>
                <a:rPr lang="en-GB" sz="800" spc="-45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d'Ivoire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 rot="-2699999">
              <a:off x="3468350" y="1440803"/>
              <a:ext cx="356831" cy="1038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Senegal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 rot="-2699999">
              <a:off x="3670872" y="1430210"/>
              <a:ext cx="366374" cy="10306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Ethiopia</a:t>
              </a:r>
              <a:r>
                <a:rPr lang="en-GB" sz="500" b="1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 rot="-2699999">
              <a:off x="3926879" y="1423838"/>
              <a:ext cx="313367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Yemen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 rot="-2699999">
              <a:off x="4152301" y="1429626"/>
              <a:ext cx="323083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Nigeria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 rot="-2699999">
              <a:off x="4430746" y="1422001"/>
              <a:ext cx="236240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Chad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 rot="-2699999">
              <a:off x="4497920" y="1453340"/>
              <a:ext cx="467620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Mauritania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 rot="-2699999">
              <a:off x="4810597" y="1439520"/>
              <a:ext cx="347028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Djibouti</a:t>
              </a:r>
              <a:r>
                <a:rPr lang="en-GB" sz="800" spc="-15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 rot="-2699999">
              <a:off x="5073057" y="1421537"/>
              <a:ext cx="303823" cy="1038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Liberia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 rot="-2699999">
              <a:off x="5303649" y="1422033"/>
              <a:ext cx="289247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 smtClean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Sudan</a:t>
              </a:r>
              <a:r>
                <a:rPr lang="en-GB" sz="500" spc="-15" dirty="0" smtClean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 rot="-2699999">
              <a:off x="5480921" y="1426804"/>
              <a:ext cx="347116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Gambia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 rot="-2699999">
              <a:off x="5766701" y="1418578"/>
              <a:ext cx="260271" cy="10384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Egypt</a:t>
              </a:r>
              <a:r>
                <a:rPr lang="en-GB" sz="800" spc="-15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 rot="-2699999">
              <a:off x="5921877" y="1434319"/>
              <a:ext cx="361603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Somalia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 rot="-2699999">
              <a:off x="6166697" y="1421981"/>
              <a:ext cx="318225" cy="10384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Guinea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 rot="-2699999">
              <a:off x="6244383" y="1468769"/>
              <a:ext cx="544920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Sierra</a:t>
              </a:r>
              <a:r>
                <a:rPr lang="en-GB" sz="500" spc="-45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Leone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 rot="-2699999">
              <a:off x="6711319" y="1417881"/>
              <a:ext cx="202490" cy="1038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800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Mali</a:t>
              </a:r>
              <a:r>
                <a:rPr lang="en-GB" sz="500" spc="-15" dirty="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Shape 1243"/>
            <p:cNvSpPr/>
            <p:nvPr/>
          </p:nvSpPr>
          <p:spPr>
            <a:xfrm>
              <a:off x="208760" y="71424"/>
              <a:ext cx="0" cy="1296327"/>
            </a:xfrm>
            <a:custGeom>
              <a:avLst/>
              <a:gdLst/>
              <a:ahLst/>
              <a:cxnLst/>
              <a:rect l="0" t="0" r="0" b="0"/>
              <a:pathLst>
                <a:path h="1296327">
                  <a:moveTo>
                    <a:pt x="0" y="0"/>
                  </a:moveTo>
                  <a:lnTo>
                    <a:pt x="0" y="1296327"/>
                  </a:lnTo>
                </a:path>
              </a:pathLst>
            </a:custGeom>
            <a:noFill/>
            <a:ln w="6528" cap="flat" cmpd="sng" algn="ctr">
              <a:solidFill>
                <a:srgbClr val="9A918A">
                  <a:shade val="95000"/>
                  <a:satMod val="105000"/>
                </a:srgbClr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34868" y="1296236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91347" y="1296236"/>
              <a:ext cx="57883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9138" y="1042234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26180" y="1042234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9138" y="788231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26180" y="788231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9138" y="534150"/>
              <a:ext cx="115766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60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26180" y="534150"/>
              <a:ext cx="28941" cy="12461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9138" y="267075"/>
              <a:ext cx="115766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80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26180" y="267075"/>
              <a:ext cx="28941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0" y="0"/>
              <a:ext cx="173649" cy="12461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600">
                  <a:solidFill>
                    <a:srgbClr val="191915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100</a:t>
              </a:r>
              <a:endParaRPr lang="en-GB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088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700" y="0"/>
            <a:ext cx="12204700" cy="1168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5219" y="296279"/>
            <a:ext cx="939736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  <a:cs typeface="Calibri"/>
              </a:rPr>
              <a:t>Co-production </a:t>
            </a:r>
            <a:r>
              <a:rPr lang="en-GB" sz="2800" dirty="0" smtClean="0">
                <a:solidFill>
                  <a:schemeClr val="bg1"/>
                </a:solidFill>
                <a:cs typeface="Calibri"/>
              </a:rPr>
              <a:t>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5" name="AutoShape 2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4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6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AutoShape 8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D67BF1-99BB-41CB-8880-FB2B09CD8704}"/>
              </a:ext>
            </a:extLst>
          </p:cNvPr>
          <p:cNvSpPr txBox="1"/>
          <p:nvPr/>
        </p:nvSpPr>
        <p:spPr>
          <a:xfrm>
            <a:off x="917575" y="1542920"/>
            <a:ext cx="798022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2000" dirty="0">
              <a:cs typeface="Calibri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CBF067A8-87F4-583E-4E23-EEEB1C0AF3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7474" r="28292"/>
          <a:stretch/>
        </p:blipFill>
        <p:spPr bwMode="auto">
          <a:xfrm>
            <a:off x="6672855" y="65971"/>
            <a:ext cx="5394869" cy="1076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460375" y="1319509"/>
            <a:ext cx="10207625" cy="3938291"/>
          </a:xfrm>
        </p:spPr>
        <p:txBody>
          <a:bodyPr/>
          <a:lstStyle/>
          <a:p>
            <a:pPr algn="l"/>
            <a:endParaRPr lang="en-GB" dirty="0" smtClean="0"/>
          </a:p>
          <a:p>
            <a:pPr algn="l"/>
            <a:endParaRPr lang="en-GB" dirty="0" smtClean="0"/>
          </a:p>
        </p:txBody>
      </p:sp>
      <p:sp>
        <p:nvSpPr>
          <p:cNvPr id="12" name="Content Placeholder 11"/>
          <p:cNvSpPr txBox="1">
            <a:spLocks/>
          </p:cNvSpPr>
          <p:nvPr/>
        </p:nvSpPr>
        <p:spPr>
          <a:xfrm>
            <a:off x="345220" y="1392094"/>
            <a:ext cx="319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600" dirty="0"/>
          </a:p>
        </p:txBody>
      </p:sp>
      <p:sp>
        <p:nvSpPr>
          <p:cNvPr id="15" name="Rectangle 14"/>
          <p:cNvSpPr/>
          <p:nvPr/>
        </p:nvSpPr>
        <p:spPr>
          <a:xfrm>
            <a:off x="345219" y="1445320"/>
            <a:ext cx="4275909" cy="503041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Training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Resources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Information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Fear </a:t>
            </a:r>
            <a:r>
              <a:rPr lang="en-GB" sz="2000" dirty="0">
                <a:solidFill>
                  <a:schemeClr val="tx1"/>
                </a:solidFill>
              </a:rPr>
              <a:t>of police and social services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Previous </a:t>
            </a:r>
            <a:r>
              <a:rPr lang="en-GB" sz="2000" dirty="0">
                <a:solidFill>
                  <a:schemeClr val="tx1"/>
                </a:solidFill>
              </a:rPr>
              <a:t>experiences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Concerns </a:t>
            </a:r>
            <a:r>
              <a:rPr lang="en-GB" sz="2000" dirty="0">
                <a:solidFill>
                  <a:schemeClr val="tx1"/>
                </a:solidFill>
              </a:rPr>
              <a:t>regarding birth – elective</a:t>
            </a:r>
          </a:p>
          <a:p>
            <a:r>
              <a:rPr lang="en-GB" sz="2000" dirty="0">
                <a:solidFill>
                  <a:schemeClr val="tx1"/>
                </a:solidFill>
              </a:rPr>
              <a:t>caesarean section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Cervical </a:t>
            </a:r>
            <a:r>
              <a:rPr lang="en-GB" sz="2000" dirty="0">
                <a:solidFill>
                  <a:schemeClr val="tx1"/>
                </a:solidFill>
              </a:rPr>
              <a:t>Cancer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Accessing </a:t>
            </a:r>
            <a:r>
              <a:rPr lang="en-GB" sz="2000" dirty="0">
                <a:solidFill>
                  <a:schemeClr val="tx1"/>
                </a:solidFill>
              </a:rPr>
              <a:t>services – Barriers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Engagement  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Funding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FGM </a:t>
            </a:r>
            <a:r>
              <a:rPr lang="en-GB" sz="2000" dirty="0">
                <a:solidFill>
                  <a:schemeClr val="tx1"/>
                </a:solidFill>
              </a:rPr>
              <a:t>Guideline  </a:t>
            </a:r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691693239"/>
              </p:ext>
            </p:extLst>
          </p:nvPr>
        </p:nvGraphicFramePr>
        <p:xfrm>
          <a:off x="4118933" y="130434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16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700" y="7937"/>
            <a:ext cx="12204700" cy="17423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 smtClean="0"/>
              <a:t>        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 smtClean="0"/>
              <a:t>        The </a:t>
            </a:r>
            <a:r>
              <a:rPr lang="en-US" sz="2800" dirty="0" err="1" smtClean="0"/>
              <a:t>Shamso</a:t>
            </a:r>
            <a:r>
              <a:rPr lang="en-US" sz="2800" dirty="0" smtClean="0"/>
              <a:t> (meaning Sun) Clinic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1400" dirty="0" smtClean="0">
                <a:solidFill>
                  <a:prstClr val="black"/>
                </a:solidFill>
              </a:rPr>
              <a:t>               </a:t>
            </a:r>
            <a:r>
              <a:rPr lang="en-GB" sz="1400" dirty="0" smtClean="0">
                <a:solidFill>
                  <a:schemeClr val="bg1"/>
                </a:solidFill>
              </a:rPr>
              <a:t>Tel</a:t>
            </a:r>
            <a:r>
              <a:rPr lang="en-GB" sz="1400" dirty="0">
                <a:solidFill>
                  <a:schemeClr val="bg1"/>
                </a:solidFill>
              </a:rPr>
              <a:t>: Antenatal Clinic DRI or email  </a:t>
            </a:r>
            <a:r>
              <a:rPr lang="en-GB" sz="1400" dirty="0" smtClean="0">
                <a:solidFill>
                  <a:schemeClr val="bg1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1400" dirty="0" smtClean="0">
                <a:solidFill>
                  <a:schemeClr val="bg1"/>
                </a:solidFill>
              </a:rPr>
              <a:t>                Mobile</a:t>
            </a:r>
            <a:r>
              <a:rPr lang="en-GB" sz="1400" dirty="0">
                <a:solidFill>
                  <a:schemeClr val="bg1"/>
                </a:solidFill>
              </a:rPr>
              <a:t>: 07598553271 Office: 01302 </a:t>
            </a:r>
            <a:r>
              <a:rPr lang="en-GB" sz="1400" dirty="0" smtClean="0">
                <a:solidFill>
                  <a:schemeClr val="bg1"/>
                </a:solidFill>
              </a:rPr>
              <a:t>648002 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               </a:t>
            </a:r>
            <a:r>
              <a:rPr lang="en-GB" sz="1400" dirty="0">
                <a:solidFill>
                  <a:schemeClr val="bg1"/>
                </a:solidFill>
              </a:rPr>
              <a:t>j</a:t>
            </a:r>
            <a:r>
              <a:rPr lang="en-GB" sz="1400" dirty="0" smtClean="0">
                <a:solidFill>
                  <a:schemeClr val="bg1"/>
                </a:solidFill>
              </a:rPr>
              <a:t>anine.grayson@nhs.net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1600" dirty="0">
              <a:solidFill>
                <a:prstClr val="black"/>
              </a:solidFill>
            </a:endParaRPr>
          </a:p>
          <a:p>
            <a:r>
              <a:rPr lang="en-US" sz="2800" dirty="0" smtClean="0"/>
              <a:t> 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5" name="AutoShape 2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4" descr="https://extranet.dbth.nhs.uk/wp-admin/admin-ajax.php?action=imgedit-preview&amp;_ajax_nonce=ab8adf2e78&amp;postid=6531&amp;rand=7730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6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AutoShape 8" descr="https://extranet.dbth.nhs.uk/wp-admin/admin-ajax.php?action=imgedit-preview&amp;_ajax_nonce=ab8adf2e78&amp;postid=6531&amp;rand=60638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028" y="72585"/>
            <a:ext cx="2386220" cy="1023230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65175" y="1481137"/>
            <a:ext cx="9144000" cy="2004377"/>
          </a:xfrm>
        </p:spPr>
        <p:txBody>
          <a:bodyPr>
            <a:noAutofit/>
          </a:bodyPr>
          <a:lstStyle/>
          <a:p>
            <a:pPr algn="l"/>
            <a:endParaRPr lang="en-GB" sz="1600" b="1" dirty="0" smtClean="0"/>
          </a:p>
          <a:p>
            <a:pPr algn="l"/>
            <a:endParaRPr lang="en-GB" sz="1400" b="1" dirty="0" smtClean="0"/>
          </a:p>
          <a:p>
            <a:pPr algn="l"/>
            <a:r>
              <a:rPr lang="en-GB" sz="1600" dirty="0" smtClean="0"/>
              <a:t>Opening in September </a:t>
            </a:r>
          </a:p>
          <a:p>
            <a:pPr algn="l"/>
            <a:r>
              <a:rPr lang="en-GB" sz="1600" dirty="0" smtClean="0"/>
              <a:t>FGM Clinic for anyone &gt; 18yrs</a:t>
            </a:r>
          </a:p>
          <a:p>
            <a:pPr algn="l"/>
            <a:r>
              <a:rPr lang="en-GB" sz="1600" dirty="0" smtClean="0"/>
              <a:t>Specialist Female Midwife</a:t>
            </a:r>
          </a:p>
          <a:p>
            <a:pPr algn="l"/>
            <a:r>
              <a:rPr lang="en-GB" sz="1600" dirty="0" smtClean="0"/>
              <a:t>Doncaster ANC – First Friday of the month </a:t>
            </a:r>
          </a:p>
          <a:p>
            <a:pPr algn="l"/>
            <a:r>
              <a:rPr lang="en-GB" sz="1600" dirty="0" smtClean="0"/>
              <a:t>Self referral or professional   </a:t>
            </a:r>
          </a:p>
          <a:p>
            <a:pPr algn="l"/>
            <a:r>
              <a:rPr lang="en-GB" sz="1600" dirty="0" smtClean="0"/>
              <a:t>Education/explanation  </a:t>
            </a:r>
          </a:p>
          <a:p>
            <a:pPr algn="l"/>
            <a:r>
              <a:rPr lang="en-GB" sz="1600" dirty="0" smtClean="0"/>
              <a:t>Clinical Assessment </a:t>
            </a:r>
          </a:p>
          <a:p>
            <a:pPr algn="l"/>
            <a:r>
              <a:rPr lang="en-GB" sz="1600" dirty="0" smtClean="0"/>
              <a:t>Discuss safety and risks  </a:t>
            </a:r>
          </a:p>
          <a:p>
            <a:pPr algn="l"/>
            <a:r>
              <a:rPr lang="en-GB" sz="1600" dirty="0" smtClean="0"/>
              <a:t>Treatment</a:t>
            </a:r>
          </a:p>
          <a:p>
            <a:pPr algn="l"/>
            <a:r>
              <a:rPr lang="en-GB" sz="1600" dirty="0" smtClean="0"/>
              <a:t>Referrals for additional Support </a:t>
            </a:r>
          </a:p>
          <a:p>
            <a:pPr algn="l"/>
            <a:r>
              <a:rPr lang="en-GB" sz="1600" dirty="0" smtClean="0"/>
              <a:t>De-infibulation </a:t>
            </a:r>
          </a:p>
          <a:p>
            <a:pPr algn="r"/>
            <a:r>
              <a:rPr lang="en-GB" sz="1050" dirty="0">
                <a:hlinkClick r:id="rId4"/>
              </a:rPr>
              <a:t>https://</a:t>
            </a:r>
            <a:r>
              <a:rPr lang="en-GB" sz="1050" dirty="0" smtClean="0">
                <a:hlinkClick r:id="rId4"/>
              </a:rPr>
              <a:t>www.youtube.com/watch?v=6Gb8bP3XGYY</a:t>
            </a:r>
            <a:endParaRPr lang="en-GB" sz="1050" dirty="0" smtClean="0"/>
          </a:p>
          <a:p>
            <a:pPr algn="r"/>
            <a:r>
              <a:rPr lang="en-GB" sz="1050" dirty="0" smtClean="0">
                <a:hlinkClick r:id="rId5"/>
              </a:rPr>
              <a:t>https</a:t>
            </a:r>
            <a:r>
              <a:rPr lang="en-GB" sz="1050" dirty="0">
                <a:hlinkClick r:id="rId5"/>
              </a:rPr>
              <a:t>://fgmnetwork.org.uk/zero-tolerance-to-fgm-day-6th-february-2024</a:t>
            </a:r>
            <a:r>
              <a:rPr lang="en-GB" sz="1050" dirty="0" smtClean="0">
                <a:hlinkClick r:id="rId5"/>
              </a:rPr>
              <a:t>/</a:t>
            </a:r>
            <a:endParaRPr lang="en-GB" sz="1050" dirty="0" smtClean="0"/>
          </a:p>
          <a:p>
            <a:pPr algn="r"/>
            <a:r>
              <a:rPr lang="en-GB" sz="1050" dirty="0">
                <a:hlinkClick r:id="rId6"/>
              </a:rPr>
              <a:t>https://</a:t>
            </a:r>
            <a:r>
              <a:rPr lang="en-GB" sz="1050" dirty="0" smtClean="0">
                <a:hlinkClick r:id="rId6"/>
              </a:rPr>
              <a:t>www.unicef.org/protection/female-genital-mutilation</a:t>
            </a:r>
            <a:endParaRPr lang="en-GB" sz="1050" dirty="0" smtClean="0"/>
          </a:p>
          <a:p>
            <a:pPr algn="l"/>
            <a:endParaRPr lang="en-GB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667" y="3870836"/>
            <a:ext cx="2619375" cy="1743075"/>
          </a:xfrm>
          <a:prstGeom prst="rect">
            <a:avLst/>
          </a:prstGeom>
        </p:spPr>
      </p:pic>
      <p:pic>
        <p:nvPicPr>
          <p:cNvPr id="11" name="Picture 2" descr="Cartoon Sun Vector Art, Icons, and ..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214" y="149155"/>
            <a:ext cx="1331982" cy="133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8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343</Words>
  <Application>Microsoft Office PowerPoint</Application>
  <PresentationFormat>Widescreen</PresentationFormat>
  <Paragraphs>177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Janine Grayson</dc:creator>
  <cp:lastModifiedBy>GRAYSON, Janine (DONCASTER AND BASSETLAW TEACHING HOSPITALS NHS FOUNDATION TRUST)</cp:lastModifiedBy>
  <cp:revision>91</cp:revision>
  <dcterms:created xsi:type="dcterms:W3CDTF">2023-05-02T11:46:52Z</dcterms:created>
  <dcterms:modified xsi:type="dcterms:W3CDTF">2024-10-09T18:13:48Z</dcterms:modified>
</cp:coreProperties>
</file>