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5" r:id="rId3"/>
    <p:sldId id="294" r:id="rId4"/>
    <p:sldId id="300" r:id="rId5"/>
    <p:sldId id="302" r:id="rId6"/>
    <p:sldId id="308" r:id="rId7"/>
    <p:sldId id="310" r:id="rId8"/>
    <p:sldId id="311" r:id="rId9"/>
    <p:sldId id="312" r:id="rId10"/>
    <p:sldId id="313" r:id="rId11"/>
    <p:sldId id="314" r:id="rId12"/>
    <p:sldId id="315" r:id="rId13"/>
    <p:sldId id="316" r:id="rId14"/>
    <p:sldId id="317" r:id="rId15"/>
    <p:sldId id="318" r:id="rId16"/>
    <p:sldId id="309" r:id="rId17"/>
    <p:sldId id="301"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05" d="100"/>
          <a:sy n="105" d="100"/>
        </p:scale>
        <p:origin x="8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291</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1. Multiple DNAs</c:v>
                </c:pt>
                <c:pt idx="1">
                  <c:v>2. Support needs identified</c:v>
                </c:pt>
                <c:pt idx="2">
                  <c:v>3. Patient initiated pathway delays</c:v>
                </c:pt>
                <c:pt idx="3">
                  <c:v>4. Contact issues</c:v>
                </c:pt>
                <c:pt idx="4">
                  <c:v>5. Complex or dual pathway</c:v>
                </c:pt>
                <c:pt idx="5">
                  <c:v>6. Transport issues only</c:v>
                </c:pt>
              </c:strCache>
            </c:strRef>
          </c:cat>
          <c:val>
            <c:numRef>
              <c:f>Sheet1!$B$2:$B$7</c:f>
              <c:numCache>
                <c:formatCode>General</c:formatCode>
                <c:ptCount val="6"/>
                <c:pt idx="0">
                  <c:v>167</c:v>
                </c:pt>
                <c:pt idx="1">
                  <c:v>53</c:v>
                </c:pt>
                <c:pt idx="2">
                  <c:v>24</c:v>
                </c:pt>
                <c:pt idx="3">
                  <c:v>23</c:v>
                </c:pt>
                <c:pt idx="4">
                  <c:v>15</c:v>
                </c:pt>
                <c:pt idx="5">
                  <c:v>8</c:v>
                </c:pt>
              </c:numCache>
            </c:numRef>
          </c:val>
          <c:extLst>
            <c:ext xmlns:c16="http://schemas.microsoft.com/office/drawing/2014/chart" uri="{C3380CC4-5D6E-409C-BE32-E72D297353CC}">
              <c16:uniqueId val="{00000000-AA02-48E5-A0BA-BF65EBD211E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Key health inequality indicators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Sheet1!$A$2:$A$10</c:f>
              <c:strCache>
                <c:ptCount val="9"/>
                <c:pt idx="0">
                  <c:v>1. Mental health</c:v>
                </c:pt>
                <c:pt idx="1">
                  <c:v>2. Age</c:v>
                </c:pt>
                <c:pt idx="2">
                  <c:v>3. Complex medical conditions</c:v>
                </c:pt>
                <c:pt idx="3">
                  <c:v>4. Language barrier</c:v>
                </c:pt>
                <c:pt idx="4">
                  <c:v>5. Transport issues</c:v>
                </c:pt>
                <c:pt idx="5">
                  <c:v>6. Social issues</c:v>
                </c:pt>
                <c:pt idx="6">
                  <c:v>7. Alcohol or substance use</c:v>
                </c:pt>
                <c:pt idx="7">
                  <c:v>8. Learning difficulty</c:v>
                </c:pt>
                <c:pt idx="8">
                  <c:v>9. Homelessness</c:v>
                </c:pt>
              </c:strCache>
            </c:strRef>
          </c:cat>
          <c:val>
            <c:numRef>
              <c:f>Sheet1!$B$2:$B$10</c:f>
              <c:numCache>
                <c:formatCode>General</c:formatCode>
                <c:ptCount val="9"/>
                <c:pt idx="0">
                  <c:v>62</c:v>
                </c:pt>
                <c:pt idx="1">
                  <c:v>55</c:v>
                </c:pt>
                <c:pt idx="2">
                  <c:v>32</c:v>
                </c:pt>
                <c:pt idx="3">
                  <c:v>19</c:v>
                </c:pt>
                <c:pt idx="4">
                  <c:v>19</c:v>
                </c:pt>
                <c:pt idx="5">
                  <c:v>14</c:v>
                </c:pt>
                <c:pt idx="6">
                  <c:v>15</c:v>
                </c:pt>
                <c:pt idx="7">
                  <c:v>12</c:v>
                </c:pt>
                <c:pt idx="8">
                  <c:v>7</c:v>
                </c:pt>
              </c:numCache>
            </c:numRef>
          </c:val>
          <c:extLst>
            <c:ext xmlns:c16="http://schemas.microsoft.com/office/drawing/2014/chart" uri="{C3380CC4-5D6E-409C-BE32-E72D297353CC}">
              <c16:uniqueId val="{00000000-0028-4FEC-984F-242B658F0FD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0.48065</cdr:x>
      <cdr:y>0.57003</cdr:y>
    </cdr:from>
    <cdr:to>
      <cdr:x>0.69589</cdr:x>
      <cdr:y>0.86066</cdr:y>
    </cdr:to>
    <cdr:sp macro="" textlink="">
      <cdr:nvSpPr>
        <cdr:cNvPr id="2" name="TextBox 1">
          <a:extLst xmlns:a="http://schemas.openxmlformats.org/drawingml/2006/main">
            <a:ext uri="{FF2B5EF4-FFF2-40B4-BE49-F238E27FC236}">
              <a16:creationId xmlns:a16="http://schemas.microsoft.com/office/drawing/2014/main" id="{E718910B-AEBB-4071-386D-06920CE9EB6C}"/>
            </a:ext>
          </a:extLst>
        </cdr:cNvPr>
        <cdr:cNvSpPr txBox="1"/>
      </cdr:nvSpPr>
      <cdr:spPr>
        <a:xfrm xmlns:a="http://schemas.openxmlformats.org/drawingml/2006/main">
          <a:off x="5341937" y="2277690"/>
          <a:ext cx="2392290" cy="1161288"/>
        </a:xfrm>
        <a:prstGeom xmlns:a="http://schemas.openxmlformats.org/drawingml/2006/main" prst="rect">
          <a:avLst/>
        </a:prstGeom>
        <a:solidFill xmlns:a="http://schemas.openxmlformats.org/drawingml/2006/main">
          <a:schemeClr val="tx2">
            <a:lumMod val="50000"/>
            <a:lumOff val="50000"/>
          </a:schemeClr>
        </a:solidFill>
      </cdr:spPr>
      <cdr:txBody>
        <a:bodyPr xmlns:a="http://schemas.openxmlformats.org/drawingml/2006/main" vertOverflow="clip" wrap="square" rtlCol="0"/>
        <a:lstStyle xmlns:a="http://schemas.openxmlformats.org/drawingml/2006/main"/>
        <a:p xmlns:a="http://schemas.openxmlformats.org/drawingml/2006/main">
          <a:pPr algn="ctr"/>
          <a:r>
            <a:rPr lang="en-GB" sz="1400" kern="1200" dirty="0"/>
            <a:t>Many patients are affected by multiple and intersecting inclusion health concerns, creating very complex situations.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51D7-B68D-F425-125F-3988363EDB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B6DA01-67D1-8EB0-4519-5E20F7FA7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D0452A-B3DD-BD51-15B1-BC2719EC99EA}"/>
              </a:ext>
            </a:extLst>
          </p:cNvPr>
          <p:cNvSpPr>
            <a:spLocks noGrp="1"/>
          </p:cNvSpPr>
          <p:nvPr>
            <p:ph type="dt" sz="half" idx="10"/>
          </p:nvPr>
        </p:nvSpPr>
        <p:spPr/>
        <p:txBody>
          <a:bodyPr/>
          <a:lstStyle/>
          <a:p>
            <a:fld id="{41D9DC43-C530-4815-9795-8FCC8AB72931}" type="datetimeFigureOut">
              <a:rPr lang="en-GB" smtClean="0"/>
              <a:t>24/04/2025</a:t>
            </a:fld>
            <a:endParaRPr lang="en-GB"/>
          </a:p>
        </p:txBody>
      </p:sp>
      <p:sp>
        <p:nvSpPr>
          <p:cNvPr id="5" name="Footer Placeholder 4">
            <a:extLst>
              <a:ext uri="{FF2B5EF4-FFF2-40B4-BE49-F238E27FC236}">
                <a16:creationId xmlns:a16="http://schemas.microsoft.com/office/drawing/2014/main" id="{670433F5-0222-F1E9-1F77-A95E50809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1BEBB4-4050-B677-4A38-2CDE35BDD113}"/>
              </a:ext>
            </a:extLst>
          </p:cNvPr>
          <p:cNvSpPr>
            <a:spLocks noGrp="1"/>
          </p:cNvSpPr>
          <p:nvPr>
            <p:ph type="sldNum" sz="quarter" idx="12"/>
          </p:nvPr>
        </p:nvSpPr>
        <p:spPr/>
        <p:txBody>
          <a:bodyPr/>
          <a:lstStyle/>
          <a:p>
            <a:fld id="{DC6C2F9B-6DA2-4C50-BD26-1EEAF3E80AC8}" type="slidenum">
              <a:rPr lang="en-GB" smtClean="0"/>
              <a:t>‹#›</a:t>
            </a:fld>
            <a:endParaRPr lang="en-GB"/>
          </a:p>
        </p:txBody>
      </p:sp>
    </p:spTree>
    <p:extLst>
      <p:ext uri="{BB962C8B-B14F-4D97-AF65-F5344CB8AC3E}">
        <p14:creationId xmlns:p14="http://schemas.microsoft.com/office/powerpoint/2010/main" val="405464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92AD-9D4C-BA8A-34BE-AE47D02E09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2F67C2-F7AB-CFB0-5100-C5B3590627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82B9D9-182F-3321-F781-156E9E5FC7D0}"/>
              </a:ext>
            </a:extLst>
          </p:cNvPr>
          <p:cNvSpPr>
            <a:spLocks noGrp="1"/>
          </p:cNvSpPr>
          <p:nvPr>
            <p:ph type="dt" sz="half" idx="10"/>
          </p:nvPr>
        </p:nvSpPr>
        <p:spPr/>
        <p:txBody>
          <a:bodyPr/>
          <a:lstStyle/>
          <a:p>
            <a:fld id="{41D9DC43-C530-4815-9795-8FCC8AB72931}" type="datetimeFigureOut">
              <a:rPr lang="en-GB" smtClean="0"/>
              <a:t>24/04/2025</a:t>
            </a:fld>
            <a:endParaRPr lang="en-GB"/>
          </a:p>
        </p:txBody>
      </p:sp>
      <p:sp>
        <p:nvSpPr>
          <p:cNvPr id="5" name="Footer Placeholder 4">
            <a:extLst>
              <a:ext uri="{FF2B5EF4-FFF2-40B4-BE49-F238E27FC236}">
                <a16:creationId xmlns:a16="http://schemas.microsoft.com/office/drawing/2014/main" id="{00ADA91C-FB9D-BE33-B288-D91664869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F38EAF-8165-A48E-74B6-ECBA064E050B}"/>
              </a:ext>
            </a:extLst>
          </p:cNvPr>
          <p:cNvSpPr>
            <a:spLocks noGrp="1"/>
          </p:cNvSpPr>
          <p:nvPr>
            <p:ph type="sldNum" sz="quarter" idx="12"/>
          </p:nvPr>
        </p:nvSpPr>
        <p:spPr/>
        <p:txBody>
          <a:bodyPr/>
          <a:lstStyle/>
          <a:p>
            <a:fld id="{DC6C2F9B-6DA2-4C50-BD26-1EEAF3E80AC8}" type="slidenum">
              <a:rPr lang="en-GB" smtClean="0"/>
              <a:t>‹#›</a:t>
            </a:fld>
            <a:endParaRPr lang="en-GB"/>
          </a:p>
        </p:txBody>
      </p:sp>
    </p:spTree>
    <p:extLst>
      <p:ext uri="{BB962C8B-B14F-4D97-AF65-F5344CB8AC3E}">
        <p14:creationId xmlns:p14="http://schemas.microsoft.com/office/powerpoint/2010/main" val="164503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CA11E-1439-3E88-2E91-36FEF15AEA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71A81C-570A-59E4-9F3F-FD443CFF9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971B52-83A8-FD09-F962-F9B1E10984B8}"/>
              </a:ext>
            </a:extLst>
          </p:cNvPr>
          <p:cNvSpPr>
            <a:spLocks noGrp="1"/>
          </p:cNvSpPr>
          <p:nvPr>
            <p:ph type="dt" sz="half" idx="10"/>
          </p:nvPr>
        </p:nvSpPr>
        <p:spPr/>
        <p:txBody>
          <a:bodyPr/>
          <a:lstStyle/>
          <a:p>
            <a:fld id="{41D9DC43-C530-4815-9795-8FCC8AB72931}" type="datetimeFigureOut">
              <a:rPr lang="en-GB" smtClean="0"/>
              <a:t>24/04/2025</a:t>
            </a:fld>
            <a:endParaRPr lang="en-GB"/>
          </a:p>
        </p:txBody>
      </p:sp>
      <p:sp>
        <p:nvSpPr>
          <p:cNvPr id="5" name="Footer Placeholder 4">
            <a:extLst>
              <a:ext uri="{FF2B5EF4-FFF2-40B4-BE49-F238E27FC236}">
                <a16:creationId xmlns:a16="http://schemas.microsoft.com/office/drawing/2014/main" id="{E02A3A0E-0320-6B6A-5CD0-37B868A20B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8F26EF-1AA2-7218-D109-9575F6CC78C5}"/>
              </a:ext>
            </a:extLst>
          </p:cNvPr>
          <p:cNvSpPr>
            <a:spLocks noGrp="1"/>
          </p:cNvSpPr>
          <p:nvPr>
            <p:ph type="sldNum" sz="quarter" idx="12"/>
          </p:nvPr>
        </p:nvSpPr>
        <p:spPr/>
        <p:txBody>
          <a:bodyPr/>
          <a:lstStyle/>
          <a:p>
            <a:fld id="{DC6C2F9B-6DA2-4C50-BD26-1EEAF3E80AC8}" type="slidenum">
              <a:rPr lang="en-GB" smtClean="0"/>
              <a:t>‹#›</a:t>
            </a:fld>
            <a:endParaRPr lang="en-GB"/>
          </a:p>
        </p:txBody>
      </p:sp>
    </p:spTree>
    <p:extLst>
      <p:ext uri="{BB962C8B-B14F-4D97-AF65-F5344CB8AC3E}">
        <p14:creationId xmlns:p14="http://schemas.microsoft.com/office/powerpoint/2010/main" val="232122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ingle content with title">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450E7931-480B-7932-7CBB-37E937EDE7F7}"/>
              </a:ext>
            </a:extLst>
          </p:cNvPr>
          <p:cNvSpPr>
            <a:spLocks noGrp="1"/>
          </p:cNvSpPr>
          <p:nvPr>
            <p:ph type="body" sz="quarter" idx="10" hasCustomPrompt="1"/>
          </p:nvPr>
        </p:nvSpPr>
        <p:spPr>
          <a:xfrm>
            <a:off x="754063" y="855663"/>
            <a:ext cx="11154228" cy="479651"/>
          </a:xfrm>
          <a:prstGeom prst="rect">
            <a:avLst/>
          </a:prstGeom>
        </p:spPr>
        <p:txBody>
          <a:bodyPr/>
          <a:lstStyle>
            <a:lvl1pPr marL="0" indent="0">
              <a:buNone/>
              <a:defRPr b="1">
                <a:solidFill>
                  <a:srgbClr val="005EB8"/>
                </a:solidFill>
              </a:defRPr>
            </a:lvl1pPr>
          </a:lstStyle>
          <a:p>
            <a:pPr lvl="0"/>
            <a:r>
              <a:rPr lang="en-US" dirty="0"/>
              <a:t>Slide title here</a:t>
            </a:r>
            <a:endParaRPr lang="en-GB" dirty="0"/>
          </a:p>
        </p:txBody>
      </p:sp>
      <p:sp>
        <p:nvSpPr>
          <p:cNvPr id="6" name="Content Placeholder 5">
            <a:extLst>
              <a:ext uri="{FF2B5EF4-FFF2-40B4-BE49-F238E27FC236}">
                <a16:creationId xmlns:a16="http://schemas.microsoft.com/office/drawing/2014/main" id="{A0BDE13A-3328-6F36-661B-CF18BB8126A3}"/>
              </a:ext>
            </a:extLst>
          </p:cNvPr>
          <p:cNvSpPr>
            <a:spLocks noGrp="1"/>
          </p:cNvSpPr>
          <p:nvPr>
            <p:ph sz="quarter" idx="11" hasCustomPrompt="1"/>
          </p:nvPr>
        </p:nvSpPr>
        <p:spPr>
          <a:xfrm>
            <a:off x="754063" y="1611313"/>
            <a:ext cx="11113850" cy="3995857"/>
          </a:xfrm>
          <a:prstGeom prst="rect">
            <a:avLst/>
          </a:prstGeom>
        </p:spPr>
        <p:txBody>
          <a:bodyPr/>
          <a:lstStyle>
            <a:lvl1pPr marL="0" indent="0">
              <a:buNone/>
              <a:defRPr sz="2000">
                <a:solidFill>
                  <a:srgbClr val="363636"/>
                </a:solidFill>
              </a:defRPr>
            </a:lvl1pPr>
            <a:lvl3pPr marL="914347" indent="0">
              <a:buNone/>
              <a:defRPr/>
            </a:lvl3pPr>
          </a:lstStyle>
          <a:p>
            <a:pPr lvl="0"/>
            <a:r>
              <a:rPr lang="en-US" dirty="0"/>
              <a:t>Add content here</a:t>
            </a:r>
            <a:endParaRPr lang="en-GB" dirty="0"/>
          </a:p>
        </p:txBody>
      </p:sp>
      <p:pic>
        <p:nvPicPr>
          <p:cNvPr id="4" name="Picture 3">
            <a:extLst>
              <a:ext uri="{FF2B5EF4-FFF2-40B4-BE49-F238E27FC236}">
                <a16:creationId xmlns:a16="http://schemas.microsoft.com/office/drawing/2014/main" id="{28BADEF0-7F75-CF43-3562-67143099DBA6}"/>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5802284"/>
            <a:ext cx="12192000" cy="1055716"/>
          </a:xfrm>
          <a:prstGeom prst="rect">
            <a:avLst/>
          </a:prstGeom>
        </p:spPr>
      </p:pic>
    </p:spTree>
    <p:extLst>
      <p:ext uri="{BB962C8B-B14F-4D97-AF65-F5344CB8AC3E}">
        <p14:creationId xmlns:p14="http://schemas.microsoft.com/office/powerpoint/2010/main" val="215376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4C18-C7BA-3C18-35BD-3B82A18D6A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EE7CE6-636D-2C09-F6C8-BE722D40AF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83B45C-89C0-6F62-A42C-00BBC5FE160F}"/>
              </a:ext>
            </a:extLst>
          </p:cNvPr>
          <p:cNvSpPr>
            <a:spLocks noGrp="1"/>
          </p:cNvSpPr>
          <p:nvPr>
            <p:ph type="dt" sz="half" idx="10"/>
          </p:nvPr>
        </p:nvSpPr>
        <p:spPr/>
        <p:txBody>
          <a:bodyPr/>
          <a:lstStyle/>
          <a:p>
            <a:fld id="{41D9DC43-C530-4815-9795-8FCC8AB72931}" type="datetimeFigureOut">
              <a:rPr lang="en-GB" smtClean="0"/>
              <a:t>24/04/2025</a:t>
            </a:fld>
            <a:endParaRPr lang="en-GB"/>
          </a:p>
        </p:txBody>
      </p:sp>
      <p:sp>
        <p:nvSpPr>
          <p:cNvPr id="5" name="Footer Placeholder 4">
            <a:extLst>
              <a:ext uri="{FF2B5EF4-FFF2-40B4-BE49-F238E27FC236}">
                <a16:creationId xmlns:a16="http://schemas.microsoft.com/office/drawing/2014/main" id="{2C3C6C7B-1D27-3DD3-4328-6264F29320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114B35-B18F-51E2-F38D-C15343A702A5}"/>
              </a:ext>
            </a:extLst>
          </p:cNvPr>
          <p:cNvSpPr>
            <a:spLocks noGrp="1"/>
          </p:cNvSpPr>
          <p:nvPr>
            <p:ph type="sldNum" sz="quarter" idx="12"/>
          </p:nvPr>
        </p:nvSpPr>
        <p:spPr/>
        <p:txBody>
          <a:bodyPr/>
          <a:lstStyle/>
          <a:p>
            <a:fld id="{DC6C2F9B-6DA2-4C50-BD26-1EEAF3E80AC8}" type="slidenum">
              <a:rPr lang="en-GB" smtClean="0"/>
              <a:t>‹#›</a:t>
            </a:fld>
            <a:endParaRPr lang="en-GB"/>
          </a:p>
        </p:txBody>
      </p:sp>
    </p:spTree>
    <p:extLst>
      <p:ext uri="{BB962C8B-B14F-4D97-AF65-F5344CB8AC3E}">
        <p14:creationId xmlns:p14="http://schemas.microsoft.com/office/powerpoint/2010/main" val="347401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719F-07DF-DEEF-79E9-5F5B56ED5E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42BD8F-D7BC-CAC3-17BD-B2A71E8DC6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636258-FAFF-4EEE-FC58-EBA66E4D8130}"/>
              </a:ext>
            </a:extLst>
          </p:cNvPr>
          <p:cNvSpPr>
            <a:spLocks noGrp="1"/>
          </p:cNvSpPr>
          <p:nvPr>
            <p:ph type="dt" sz="half" idx="10"/>
          </p:nvPr>
        </p:nvSpPr>
        <p:spPr/>
        <p:txBody>
          <a:bodyPr/>
          <a:lstStyle/>
          <a:p>
            <a:fld id="{41D9DC43-C530-4815-9795-8FCC8AB72931}" type="datetimeFigureOut">
              <a:rPr lang="en-GB" smtClean="0"/>
              <a:t>24/04/2025</a:t>
            </a:fld>
            <a:endParaRPr lang="en-GB"/>
          </a:p>
        </p:txBody>
      </p:sp>
      <p:sp>
        <p:nvSpPr>
          <p:cNvPr id="5" name="Footer Placeholder 4">
            <a:extLst>
              <a:ext uri="{FF2B5EF4-FFF2-40B4-BE49-F238E27FC236}">
                <a16:creationId xmlns:a16="http://schemas.microsoft.com/office/drawing/2014/main" id="{B93EBED0-A924-9135-FAA6-C41C58B6BF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FD9F3-2A10-03EC-7A3C-1AFEA1563CCB}"/>
              </a:ext>
            </a:extLst>
          </p:cNvPr>
          <p:cNvSpPr>
            <a:spLocks noGrp="1"/>
          </p:cNvSpPr>
          <p:nvPr>
            <p:ph type="sldNum" sz="quarter" idx="12"/>
          </p:nvPr>
        </p:nvSpPr>
        <p:spPr/>
        <p:txBody>
          <a:bodyPr/>
          <a:lstStyle/>
          <a:p>
            <a:fld id="{DC6C2F9B-6DA2-4C50-BD26-1EEAF3E80AC8}" type="slidenum">
              <a:rPr lang="en-GB" smtClean="0"/>
              <a:t>‹#›</a:t>
            </a:fld>
            <a:endParaRPr lang="en-GB"/>
          </a:p>
        </p:txBody>
      </p:sp>
    </p:spTree>
    <p:extLst>
      <p:ext uri="{BB962C8B-B14F-4D97-AF65-F5344CB8AC3E}">
        <p14:creationId xmlns:p14="http://schemas.microsoft.com/office/powerpoint/2010/main" val="116245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D5CFF-E961-4BF9-39C5-3DB87F5D79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C8F836-BBA0-1329-82AC-ECC9CDA159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A23100-065F-8334-F077-A26AA79299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865F36-68C9-B87A-1A17-B3A8248B6604}"/>
              </a:ext>
            </a:extLst>
          </p:cNvPr>
          <p:cNvSpPr>
            <a:spLocks noGrp="1"/>
          </p:cNvSpPr>
          <p:nvPr>
            <p:ph type="dt" sz="half" idx="10"/>
          </p:nvPr>
        </p:nvSpPr>
        <p:spPr/>
        <p:txBody>
          <a:bodyPr/>
          <a:lstStyle/>
          <a:p>
            <a:fld id="{41D9DC43-C530-4815-9795-8FCC8AB72931}" type="datetimeFigureOut">
              <a:rPr lang="en-GB" smtClean="0"/>
              <a:t>24/04/2025</a:t>
            </a:fld>
            <a:endParaRPr lang="en-GB"/>
          </a:p>
        </p:txBody>
      </p:sp>
      <p:sp>
        <p:nvSpPr>
          <p:cNvPr id="6" name="Footer Placeholder 5">
            <a:extLst>
              <a:ext uri="{FF2B5EF4-FFF2-40B4-BE49-F238E27FC236}">
                <a16:creationId xmlns:a16="http://schemas.microsoft.com/office/drawing/2014/main" id="{52DC5E8A-C8B6-A784-914C-9DC7D7310E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D641C6-E266-A993-0A9A-B1FD7BCCF0EA}"/>
              </a:ext>
            </a:extLst>
          </p:cNvPr>
          <p:cNvSpPr>
            <a:spLocks noGrp="1"/>
          </p:cNvSpPr>
          <p:nvPr>
            <p:ph type="sldNum" sz="quarter" idx="12"/>
          </p:nvPr>
        </p:nvSpPr>
        <p:spPr/>
        <p:txBody>
          <a:bodyPr/>
          <a:lstStyle/>
          <a:p>
            <a:fld id="{DC6C2F9B-6DA2-4C50-BD26-1EEAF3E80AC8}" type="slidenum">
              <a:rPr lang="en-GB" smtClean="0"/>
              <a:t>‹#›</a:t>
            </a:fld>
            <a:endParaRPr lang="en-GB"/>
          </a:p>
        </p:txBody>
      </p:sp>
    </p:spTree>
    <p:extLst>
      <p:ext uri="{BB962C8B-B14F-4D97-AF65-F5344CB8AC3E}">
        <p14:creationId xmlns:p14="http://schemas.microsoft.com/office/powerpoint/2010/main" val="55005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E172-A91B-B535-7E71-038B01D6E8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41EAA1-DAE4-5087-7139-39F419B88F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DF7860-EB78-9593-2A12-60A71C96B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7BE64B-1A48-3EB6-B8E1-6CDF00FDF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74ECE7-7345-E346-FB44-5772312F3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44CD03-E3EF-B8C0-FF52-15F13BD8F5DB}"/>
              </a:ext>
            </a:extLst>
          </p:cNvPr>
          <p:cNvSpPr>
            <a:spLocks noGrp="1"/>
          </p:cNvSpPr>
          <p:nvPr>
            <p:ph type="dt" sz="half" idx="10"/>
          </p:nvPr>
        </p:nvSpPr>
        <p:spPr/>
        <p:txBody>
          <a:bodyPr/>
          <a:lstStyle/>
          <a:p>
            <a:fld id="{41D9DC43-C530-4815-9795-8FCC8AB72931}" type="datetimeFigureOut">
              <a:rPr lang="en-GB" smtClean="0"/>
              <a:t>24/04/2025</a:t>
            </a:fld>
            <a:endParaRPr lang="en-GB"/>
          </a:p>
        </p:txBody>
      </p:sp>
      <p:sp>
        <p:nvSpPr>
          <p:cNvPr id="8" name="Footer Placeholder 7">
            <a:extLst>
              <a:ext uri="{FF2B5EF4-FFF2-40B4-BE49-F238E27FC236}">
                <a16:creationId xmlns:a16="http://schemas.microsoft.com/office/drawing/2014/main" id="{49C46F66-3029-0DB0-86CC-29867C7669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5DC0FF-ACAF-1AA5-1087-D9A0748FFF13}"/>
              </a:ext>
            </a:extLst>
          </p:cNvPr>
          <p:cNvSpPr>
            <a:spLocks noGrp="1"/>
          </p:cNvSpPr>
          <p:nvPr>
            <p:ph type="sldNum" sz="quarter" idx="12"/>
          </p:nvPr>
        </p:nvSpPr>
        <p:spPr/>
        <p:txBody>
          <a:bodyPr/>
          <a:lstStyle/>
          <a:p>
            <a:fld id="{DC6C2F9B-6DA2-4C50-BD26-1EEAF3E80AC8}" type="slidenum">
              <a:rPr lang="en-GB" smtClean="0"/>
              <a:t>‹#›</a:t>
            </a:fld>
            <a:endParaRPr lang="en-GB"/>
          </a:p>
        </p:txBody>
      </p:sp>
    </p:spTree>
    <p:extLst>
      <p:ext uri="{BB962C8B-B14F-4D97-AF65-F5344CB8AC3E}">
        <p14:creationId xmlns:p14="http://schemas.microsoft.com/office/powerpoint/2010/main" val="112028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1D7A-616D-41C6-10FA-9352340CB6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91A18C-3D08-1444-C30A-71A81052709B}"/>
              </a:ext>
            </a:extLst>
          </p:cNvPr>
          <p:cNvSpPr>
            <a:spLocks noGrp="1"/>
          </p:cNvSpPr>
          <p:nvPr>
            <p:ph type="dt" sz="half" idx="10"/>
          </p:nvPr>
        </p:nvSpPr>
        <p:spPr/>
        <p:txBody>
          <a:bodyPr/>
          <a:lstStyle/>
          <a:p>
            <a:fld id="{41D9DC43-C530-4815-9795-8FCC8AB72931}" type="datetimeFigureOut">
              <a:rPr lang="en-GB" smtClean="0"/>
              <a:t>24/04/2025</a:t>
            </a:fld>
            <a:endParaRPr lang="en-GB"/>
          </a:p>
        </p:txBody>
      </p:sp>
      <p:sp>
        <p:nvSpPr>
          <p:cNvPr id="4" name="Footer Placeholder 3">
            <a:extLst>
              <a:ext uri="{FF2B5EF4-FFF2-40B4-BE49-F238E27FC236}">
                <a16:creationId xmlns:a16="http://schemas.microsoft.com/office/drawing/2014/main" id="{E2340231-21D9-F3C6-4DF5-1717F07031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8028A2-EED6-37B7-6DAD-704749B96400}"/>
              </a:ext>
            </a:extLst>
          </p:cNvPr>
          <p:cNvSpPr>
            <a:spLocks noGrp="1"/>
          </p:cNvSpPr>
          <p:nvPr>
            <p:ph type="sldNum" sz="quarter" idx="12"/>
          </p:nvPr>
        </p:nvSpPr>
        <p:spPr/>
        <p:txBody>
          <a:bodyPr/>
          <a:lstStyle/>
          <a:p>
            <a:fld id="{DC6C2F9B-6DA2-4C50-BD26-1EEAF3E80AC8}" type="slidenum">
              <a:rPr lang="en-GB" smtClean="0"/>
              <a:t>‹#›</a:t>
            </a:fld>
            <a:endParaRPr lang="en-GB"/>
          </a:p>
        </p:txBody>
      </p:sp>
    </p:spTree>
    <p:extLst>
      <p:ext uri="{BB962C8B-B14F-4D97-AF65-F5344CB8AC3E}">
        <p14:creationId xmlns:p14="http://schemas.microsoft.com/office/powerpoint/2010/main" val="134902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137F8-B2B9-BE4D-9844-59EC51AA6481}"/>
              </a:ext>
            </a:extLst>
          </p:cNvPr>
          <p:cNvSpPr>
            <a:spLocks noGrp="1"/>
          </p:cNvSpPr>
          <p:nvPr>
            <p:ph type="dt" sz="half" idx="10"/>
          </p:nvPr>
        </p:nvSpPr>
        <p:spPr/>
        <p:txBody>
          <a:bodyPr/>
          <a:lstStyle/>
          <a:p>
            <a:fld id="{41D9DC43-C530-4815-9795-8FCC8AB72931}" type="datetimeFigureOut">
              <a:rPr lang="en-GB" smtClean="0"/>
              <a:t>24/04/2025</a:t>
            </a:fld>
            <a:endParaRPr lang="en-GB"/>
          </a:p>
        </p:txBody>
      </p:sp>
      <p:sp>
        <p:nvSpPr>
          <p:cNvPr id="3" name="Footer Placeholder 2">
            <a:extLst>
              <a:ext uri="{FF2B5EF4-FFF2-40B4-BE49-F238E27FC236}">
                <a16:creationId xmlns:a16="http://schemas.microsoft.com/office/drawing/2014/main" id="{DD0C6B72-D507-1759-2F7E-1F51EE53D8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312579-5ABE-8DC3-685C-8C5FE2E81312}"/>
              </a:ext>
            </a:extLst>
          </p:cNvPr>
          <p:cNvSpPr>
            <a:spLocks noGrp="1"/>
          </p:cNvSpPr>
          <p:nvPr>
            <p:ph type="sldNum" sz="quarter" idx="12"/>
          </p:nvPr>
        </p:nvSpPr>
        <p:spPr/>
        <p:txBody>
          <a:bodyPr/>
          <a:lstStyle/>
          <a:p>
            <a:fld id="{DC6C2F9B-6DA2-4C50-BD26-1EEAF3E80AC8}" type="slidenum">
              <a:rPr lang="en-GB" smtClean="0"/>
              <a:t>‹#›</a:t>
            </a:fld>
            <a:endParaRPr lang="en-GB"/>
          </a:p>
        </p:txBody>
      </p:sp>
    </p:spTree>
    <p:extLst>
      <p:ext uri="{BB962C8B-B14F-4D97-AF65-F5344CB8AC3E}">
        <p14:creationId xmlns:p14="http://schemas.microsoft.com/office/powerpoint/2010/main" val="192885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DD2E-3E48-7A84-836A-A0138BE9C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B14596-7B2A-7363-A358-1ABDD92DB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0B0178-0091-548F-A56B-9D2B44246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37DF30-7CD7-7AFF-8E6E-3471C6BD26EC}"/>
              </a:ext>
            </a:extLst>
          </p:cNvPr>
          <p:cNvSpPr>
            <a:spLocks noGrp="1"/>
          </p:cNvSpPr>
          <p:nvPr>
            <p:ph type="dt" sz="half" idx="10"/>
          </p:nvPr>
        </p:nvSpPr>
        <p:spPr/>
        <p:txBody>
          <a:bodyPr/>
          <a:lstStyle/>
          <a:p>
            <a:fld id="{41D9DC43-C530-4815-9795-8FCC8AB72931}" type="datetimeFigureOut">
              <a:rPr lang="en-GB" smtClean="0"/>
              <a:t>24/04/2025</a:t>
            </a:fld>
            <a:endParaRPr lang="en-GB"/>
          </a:p>
        </p:txBody>
      </p:sp>
      <p:sp>
        <p:nvSpPr>
          <p:cNvPr id="6" name="Footer Placeholder 5">
            <a:extLst>
              <a:ext uri="{FF2B5EF4-FFF2-40B4-BE49-F238E27FC236}">
                <a16:creationId xmlns:a16="http://schemas.microsoft.com/office/drawing/2014/main" id="{5F22A417-7BA4-4E30-9D93-0221199EE9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34FB1-32C4-A5E6-CA73-8092ADED765D}"/>
              </a:ext>
            </a:extLst>
          </p:cNvPr>
          <p:cNvSpPr>
            <a:spLocks noGrp="1"/>
          </p:cNvSpPr>
          <p:nvPr>
            <p:ph type="sldNum" sz="quarter" idx="12"/>
          </p:nvPr>
        </p:nvSpPr>
        <p:spPr/>
        <p:txBody>
          <a:bodyPr/>
          <a:lstStyle/>
          <a:p>
            <a:fld id="{DC6C2F9B-6DA2-4C50-BD26-1EEAF3E80AC8}" type="slidenum">
              <a:rPr lang="en-GB" smtClean="0"/>
              <a:t>‹#›</a:t>
            </a:fld>
            <a:endParaRPr lang="en-GB"/>
          </a:p>
        </p:txBody>
      </p:sp>
    </p:spTree>
    <p:extLst>
      <p:ext uri="{BB962C8B-B14F-4D97-AF65-F5344CB8AC3E}">
        <p14:creationId xmlns:p14="http://schemas.microsoft.com/office/powerpoint/2010/main" val="297765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7591-C2CF-9632-2C57-9D37CD7E3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94BF85-7AED-3077-5482-93492B054B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E5D0DB6-81AF-5928-417D-3BF613446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A8151-83F0-5388-803C-F5E0C3B6CB09}"/>
              </a:ext>
            </a:extLst>
          </p:cNvPr>
          <p:cNvSpPr>
            <a:spLocks noGrp="1"/>
          </p:cNvSpPr>
          <p:nvPr>
            <p:ph type="dt" sz="half" idx="10"/>
          </p:nvPr>
        </p:nvSpPr>
        <p:spPr/>
        <p:txBody>
          <a:bodyPr/>
          <a:lstStyle/>
          <a:p>
            <a:fld id="{41D9DC43-C530-4815-9795-8FCC8AB72931}" type="datetimeFigureOut">
              <a:rPr lang="en-GB" smtClean="0"/>
              <a:t>24/04/2025</a:t>
            </a:fld>
            <a:endParaRPr lang="en-GB"/>
          </a:p>
        </p:txBody>
      </p:sp>
      <p:sp>
        <p:nvSpPr>
          <p:cNvPr id="6" name="Footer Placeholder 5">
            <a:extLst>
              <a:ext uri="{FF2B5EF4-FFF2-40B4-BE49-F238E27FC236}">
                <a16:creationId xmlns:a16="http://schemas.microsoft.com/office/drawing/2014/main" id="{B3318987-3DBC-5FF7-5265-ACF454CDC6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049E6F-983E-EDC6-96BE-4336C846A08A}"/>
              </a:ext>
            </a:extLst>
          </p:cNvPr>
          <p:cNvSpPr>
            <a:spLocks noGrp="1"/>
          </p:cNvSpPr>
          <p:nvPr>
            <p:ph type="sldNum" sz="quarter" idx="12"/>
          </p:nvPr>
        </p:nvSpPr>
        <p:spPr/>
        <p:txBody>
          <a:bodyPr/>
          <a:lstStyle/>
          <a:p>
            <a:fld id="{DC6C2F9B-6DA2-4C50-BD26-1EEAF3E80AC8}" type="slidenum">
              <a:rPr lang="en-GB" smtClean="0"/>
              <a:t>‹#›</a:t>
            </a:fld>
            <a:endParaRPr lang="en-GB"/>
          </a:p>
        </p:txBody>
      </p:sp>
    </p:spTree>
    <p:extLst>
      <p:ext uri="{BB962C8B-B14F-4D97-AF65-F5344CB8AC3E}">
        <p14:creationId xmlns:p14="http://schemas.microsoft.com/office/powerpoint/2010/main" val="301020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2BD17-8D7E-0B31-F8EC-D3F99E81A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8FCDA-B6C4-8E96-1205-070FCBE9B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CDCBED-044C-D8BC-208E-FD98AE1AF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D9DC43-C530-4815-9795-8FCC8AB72931}" type="datetimeFigureOut">
              <a:rPr lang="en-GB" smtClean="0"/>
              <a:t>24/04/2025</a:t>
            </a:fld>
            <a:endParaRPr lang="en-GB"/>
          </a:p>
        </p:txBody>
      </p:sp>
      <p:sp>
        <p:nvSpPr>
          <p:cNvPr id="5" name="Footer Placeholder 4">
            <a:extLst>
              <a:ext uri="{FF2B5EF4-FFF2-40B4-BE49-F238E27FC236}">
                <a16:creationId xmlns:a16="http://schemas.microsoft.com/office/drawing/2014/main" id="{2299F381-2958-C23E-B41D-DA99480E7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ED5F984-9979-AA2D-CE25-CDD83499B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6C2F9B-6DA2-4C50-BD26-1EEAF3E80AC8}" type="slidenum">
              <a:rPr lang="en-GB" smtClean="0"/>
              <a:t>‹#›</a:t>
            </a:fld>
            <a:endParaRPr lang="en-GB"/>
          </a:p>
        </p:txBody>
      </p:sp>
    </p:spTree>
    <p:extLst>
      <p:ext uri="{BB962C8B-B14F-4D97-AF65-F5344CB8AC3E}">
        <p14:creationId xmlns:p14="http://schemas.microsoft.com/office/powerpoint/2010/main" val="3819215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mailto:Katie.baker48@nhs.net"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C9236-AC80-4255-7C1A-05F6A140107E}"/>
              </a:ext>
            </a:extLst>
          </p:cNvPr>
          <p:cNvSpPr>
            <a:spLocks noGrp="1"/>
          </p:cNvSpPr>
          <p:nvPr>
            <p:ph sz="quarter" idx="11"/>
          </p:nvPr>
        </p:nvSpPr>
        <p:spPr>
          <a:xfrm>
            <a:off x="729575" y="4278229"/>
            <a:ext cx="11113850" cy="1501514"/>
          </a:xfrm>
        </p:spPr>
        <p:txBody>
          <a:bodyPr>
            <a:normAutofit lnSpcReduction="10000"/>
          </a:bodyPr>
          <a:lstStyle/>
          <a:p>
            <a:pPr algn="ctr"/>
            <a:endParaRPr lang="en-GB" dirty="0"/>
          </a:p>
          <a:p>
            <a:pPr algn="ctr"/>
            <a:r>
              <a:rPr lang="en-GB" dirty="0"/>
              <a:t>Katie Baker </a:t>
            </a:r>
          </a:p>
          <a:p>
            <a:pPr algn="ctr"/>
            <a:r>
              <a:rPr lang="en-GB" dirty="0"/>
              <a:t>Complex Cancer Pathway Clinical Nurse Specialist</a:t>
            </a:r>
          </a:p>
          <a:p>
            <a:pPr algn="ctr"/>
            <a:r>
              <a:rPr lang="en-GB" dirty="0"/>
              <a:t>Cancer Centre, Nottingham University Hospitals</a:t>
            </a:r>
          </a:p>
        </p:txBody>
      </p:sp>
      <p:sp>
        <p:nvSpPr>
          <p:cNvPr id="4" name="TextBox 3">
            <a:extLst>
              <a:ext uri="{FF2B5EF4-FFF2-40B4-BE49-F238E27FC236}">
                <a16:creationId xmlns:a16="http://schemas.microsoft.com/office/drawing/2014/main" id="{63FC45CD-60E1-A102-526E-5FC2D6EEC289}"/>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
        <p:nvSpPr>
          <p:cNvPr id="5" name="TextBox 4">
            <a:extLst>
              <a:ext uri="{FF2B5EF4-FFF2-40B4-BE49-F238E27FC236}">
                <a16:creationId xmlns:a16="http://schemas.microsoft.com/office/drawing/2014/main" id="{45156C7E-8D8C-96C4-F612-0486E0E4B393}"/>
              </a:ext>
            </a:extLst>
          </p:cNvPr>
          <p:cNvSpPr txBox="1"/>
          <p:nvPr/>
        </p:nvSpPr>
        <p:spPr>
          <a:xfrm>
            <a:off x="1818167" y="2426726"/>
            <a:ext cx="8936665" cy="1384995"/>
          </a:xfrm>
          <a:prstGeom prst="rect">
            <a:avLst/>
          </a:prstGeom>
          <a:noFill/>
        </p:spPr>
        <p:txBody>
          <a:bodyPr wrap="square" rtlCol="0">
            <a:spAutoFit/>
          </a:bodyPr>
          <a:lstStyle/>
          <a:p>
            <a:pPr algn="ctr"/>
            <a:r>
              <a:rPr lang="en-GB" sz="2800" b="1" dirty="0">
                <a:solidFill>
                  <a:schemeClr val="tx2">
                    <a:lumMod val="75000"/>
                    <a:lumOff val="25000"/>
                  </a:schemeClr>
                </a:solidFill>
              </a:rPr>
              <a:t>Complex Cancer Pathway: Case Study for </a:t>
            </a:r>
          </a:p>
          <a:p>
            <a:pPr algn="ctr"/>
            <a:r>
              <a:rPr lang="en-GB" sz="2800" b="1" dirty="0">
                <a:solidFill>
                  <a:schemeClr val="tx2">
                    <a:lumMod val="75000"/>
                    <a:lumOff val="25000"/>
                  </a:schemeClr>
                </a:solidFill>
              </a:rPr>
              <a:t>Inclusion Health Conference Nottingham</a:t>
            </a:r>
          </a:p>
          <a:p>
            <a:endParaRPr lang="en-GB" sz="2800" b="1" dirty="0">
              <a:solidFill>
                <a:schemeClr val="tx2">
                  <a:lumMod val="75000"/>
                  <a:lumOff val="25000"/>
                </a:schemeClr>
              </a:solidFill>
            </a:endParaRPr>
          </a:p>
        </p:txBody>
      </p:sp>
    </p:spTree>
    <p:extLst>
      <p:ext uri="{BB962C8B-B14F-4D97-AF65-F5344CB8AC3E}">
        <p14:creationId xmlns:p14="http://schemas.microsoft.com/office/powerpoint/2010/main" val="27606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9B7574-E1B0-E0CE-3241-E077159DAC31}"/>
              </a:ext>
            </a:extLst>
          </p:cNvPr>
          <p:cNvSpPr>
            <a:spLocks noGrp="1"/>
          </p:cNvSpPr>
          <p:nvPr>
            <p:ph type="body" sz="quarter" idx="10"/>
          </p:nvPr>
        </p:nvSpPr>
        <p:spPr/>
        <p:txBody>
          <a:bodyPr/>
          <a:lstStyle/>
          <a:p>
            <a:r>
              <a:rPr lang="en-GB" dirty="0"/>
              <a:t>Supporting “Kathryn”</a:t>
            </a:r>
          </a:p>
        </p:txBody>
      </p:sp>
      <p:sp>
        <p:nvSpPr>
          <p:cNvPr id="3" name="Content Placeholder 2">
            <a:extLst>
              <a:ext uri="{FF2B5EF4-FFF2-40B4-BE49-F238E27FC236}">
                <a16:creationId xmlns:a16="http://schemas.microsoft.com/office/drawing/2014/main" id="{D1D8E181-A673-E01D-762E-E14265775ACB}"/>
              </a:ext>
            </a:extLst>
          </p:cNvPr>
          <p:cNvSpPr>
            <a:spLocks noGrp="1"/>
          </p:cNvSpPr>
          <p:nvPr>
            <p:ph sz="quarter" idx="11"/>
          </p:nvPr>
        </p:nvSpPr>
        <p:spPr/>
        <p:txBody>
          <a:bodyPr/>
          <a:lstStyle/>
          <a:p>
            <a:pPr marL="342900" indent="-342900">
              <a:buFont typeface="Arial" panose="020B0604020202020204" pitchFamily="34" charset="0"/>
              <a:buChar char="•"/>
            </a:pPr>
            <a:r>
              <a:rPr lang="en-GB" dirty="0"/>
              <a:t>I got through to the dental practice manager, whose number I found on the USC referral. She had put her own number on the most recent referral to see if it would make a difference. </a:t>
            </a:r>
          </a:p>
          <a:p>
            <a:pPr marL="342900" indent="-342900">
              <a:buFont typeface="Arial" panose="020B0604020202020204" pitchFamily="34" charset="0"/>
              <a:buChar char="•"/>
            </a:pPr>
            <a:r>
              <a:rPr lang="en-GB" dirty="0"/>
              <a:t>Established Kathryn’s learning difficulties and frequent visits to the dental practice. We planned that the dental practice manager would phone me the next time Kathryn visited, which took a couple of weeks.</a:t>
            </a:r>
          </a:p>
          <a:p>
            <a:pPr marL="342900" indent="-342900">
              <a:buFont typeface="Arial" panose="020B0604020202020204" pitchFamily="34" charset="0"/>
              <a:buChar char="•"/>
            </a:pPr>
            <a:r>
              <a:rPr lang="en-GB" dirty="0"/>
              <a:t>Once contact established, Kathryn warmed to me and was happy for me to support and communicate with her through the manager. She agreed to come for an appointment.</a:t>
            </a:r>
          </a:p>
          <a:p>
            <a:pPr marL="342900" indent="-342900">
              <a:buFont typeface="Arial" panose="020B0604020202020204" pitchFamily="34" charset="0"/>
              <a:buChar char="•"/>
            </a:pPr>
            <a:r>
              <a:rPr lang="en-GB" dirty="0"/>
              <a:t>I liaised with the hospital administrative team on Kathryn’s behalf, requested a new appointment in a reasonable timeframe, booked hospital transport and chaperoned on the day. </a:t>
            </a:r>
          </a:p>
          <a:p>
            <a:pPr marL="342900" indent="-342900">
              <a:buFont typeface="Arial" panose="020B0604020202020204" pitchFamily="34" charset="0"/>
              <a:buChar char="•"/>
            </a:pPr>
            <a:r>
              <a:rPr lang="en-GB" dirty="0"/>
              <a:t>Kathryn had a full examination and scan. No cancer was found, and she was discharged from the pathway 52 days after referral to CCP CNS having had a full assessment.</a:t>
            </a:r>
          </a:p>
        </p:txBody>
      </p:sp>
      <p:sp>
        <p:nvSpPr>
          <p:cNvPr id="4" name="TextBox 3">
            <a:extLst>
              <a:ext uri="{FF2B5EF4-FFF2-40B4-BE49-F238E27FC236}">
                <a16:creationId xmlns:a16="http://schemas.microsoft.com/office/drawing/2014/main" id="{F51F9909-2853-CFD4-64A6-3A1C33E73088}"/>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206788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3EA5D-2D20-5965-F178-0A3496598981}"/>
              </a:ext>
            </a:extLst>
          </p:cNvPr>
          <p:cNvSpPr>
            <a:spLocks noGrp="1"/>
          </p:cNvSpPr>
          <p:nvPr>
            <p:ph type="body" sz="quarter" idx="10"/>
          </p:nvPr>
        </p:nvSpPr>
        <p:spPr/>
        <p:txBody>
          <a:bodyPr/>
          <a:lstStyle/>
          <a:p>
            <a:r>
              <a:rPr lang="en-GB" dirty="0"/>
              <a:t>Patient example 2: “Andy”</a:t>
            </a:r>
          </a:p>
        </p:txBody>
      </p:sp>
      <p:sp>
        <p:nvSpPr>
          <p:cNvPr id="3" name="Content Placeholder 2">
            <a:extLst>
              <a:ext uri="{FF2B5EF4-FFF2-40B4-BE49-F238E27FC236}">
                <a16:creationId xmlns:a16="http://schemas.microsoft.com/office/drawing/2014/main" id="{F8B55C8C-E9CB-DBF0-A570-1FEAAD690B52}"/>
              </a:ext>
            </a:extLst>
          </p:cNvPr>
          <p:cNvSpPr>
            <a:spLocks noGrp="1"/>
          </p:cNvSpPr>
          <p:nvPr>
            <p:ph sz="quarter" idx="11"/>
          </p:nvPr>
        </p:nvSpPr>
        <p:spPr>
          <a:xfrm>
            <a:off x="754063" y="1611313"/>
            <a:ext cx="11113850" cy="912431"/>
          </a:xfrm>
        </p:spPr>
        <p:txBody>
          <a:bodyPr/>
          <a:lstStyle/>
          <a:p>
            <a:pPr marL="342900" indent="-342900">
              <a:buFont typeface="Arial" panose="020B0604020202020204" pitchFamily="34" charset="0"/>
              <a:buChar char="•"/>
            </a:pPr>
            <a:r>
              <a:rPr lang="en-GB" dirty="0"/>
              <a:t>Andy was on two cancer pathways on referral to CCP CNS, both on day 33. </a:t>
            </a:r>
          </a:p>
          <a:p>
            <a:pPr marL="342900" indent="-342900">
              <a:buFont typeface="Arial" panose="020B0604020202020204" pitchFamily="34" charset="0"/>
              <a:buChar char="•"/>
            </a:pPr>
            <a:r>
              <a:rPr lang="en-GB" dirty="0"/>
              <a:t>Multiple DNAs across both pathways.</a:t>
            </a:r>
          </a:p>
        </p:txBody>
      </p:sp>
      <p:sp>
        <p:nvSpPr>
          <p:cNvPr id="4" name="Text Placeholder 1">
            <a:extLst>
              <a:ext uri="{FF2B5EF4-FFF2-40B4-BE49-F238E27FC236}">
                <a16:creationId xmlns:a16="http://schemas.microsoft.com/office/drawing/2014/main" id="{53D3D302-C4B1-DAD6-E417-8231300265E0}"/>
              </a:ext>
            </a:extLst>
          </p:cNvPr>
          <p:cNvSpPr txBox="1">
            <a:spLocks/>
          </p:cNvSpPr>
          <p:nvPr/>
        </p:nvSpPr>
        <p:spPr>
          <a:xfrm>
            <a:off x="754063" y="2516569"/>
            <a:ext cx="11154228" cy="4796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5EB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Key support needs identified</a:t>
            </a:r>
          </a:p>
        </p:txBody>
      </p:sp>
      <p:sp>
        <p:nvSpPr>
          <p:cNvPr id="5" name="Content Placeholder 2">
            <a:extLst>
              <a:ext uri="{FF2B5EF4-FFF2-40B4-BE49-F238E27FC236}">
                <a16:creationId xmlns:a16="http://schemas.microsoft.com/office/drawing/2014/main" id="{13B9BD30-50E2-E44C-E4F1-0BA800F99027}"/>
              </a:ext>
            </a:extLst>
          </p:cNvPr>
          <p:cNvSpPr txBox="1">
            <a:spLocks/>
          </p:cNvSpPr>
          <p:nvPr/>
        </p:nvSpPr>
        <p:spPr>
          <a:xfrm>
            <a:off x="754063" y="3175762"/>
            <a:ext cx="11113850" cy="240595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636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34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Registered blind</a:t>
            </a:r>
          </a:p>
          <a:p>
            <a:pPr marL="342900" indent="-342900">
              <a:buFont typeface="Arial" panose="020B0604020202020204" pitchFamily="34" charset="0"/>
              <a:buChar char="•"/>
            </a:pPr>
            <a:r>
              <a:rPr lang="en-GB" dirty="0"/>
              <a:t>Could not make phone calls or read letters due to blindness</a:t>
            </a:r>
          </a:p>
          <a:p>
            <a:pPr marL="342900" indent="-342900">
              <a:buFont typeface="Arial" panose="020B0604020202020204" pitchFamily="34" charset="0"/>
              <a:buChar char="•"/>
            </a:pPr>
            <a:r>
              <a:rPr lang="en-GB" dirty="0"/>
              <a:t>Aged 93</a:t>
            </a:r>
          </a:p>
          <a:p>
            <a:pPr marL="342900" indent="-342900">
              <a:buFont typeface="Arial" panose="020B0604020202020204" pitchFamily="34" charset="0"/>
              <a:buChar char="•"/>
            </a:pPr>
            <a:r>
              <a:rPr lang="en-GB" dirty="0"/>
              <a:t>Mobility problems</a:t>
            </a:r>
          </a:p>
          <a:p>
            <a:pPr marL="342900" indent="-342900">
              <a:buFont typeface="Arial" panose="020B0604020202020204" pitchFamily="34" charset="0"/>
              <a:buChar char="•"/>
            </a:pPr>
            <a:r>
              <a:rPr lang="en-GB" dirty="0"/>
              <a:t>Transport issues</a:t>
            </a:r>
          </a:p>
          <a:p>
            <a:pPr marL="342900" indent="-342900">
              <a:buFont typeface="Arial" panose="020B0604020202020204" pitchFamily="34" charset="0"/>
              <a:buChar char="•"/>
            </a:pPr>
            <a:r>
              <a:rPr lang="en-GB" dirty="0"/>
              <a:t>No family support, lives alone</a:t>
            </a:r>
          </a:p>
          <a:p>
            <a:pPr marL="342900" indent="-342900">
              <a:buFont typeface="Arial" panose="020B0604020202020204" pitchFamily="34" charset="0"/>
              <a:buChar char="•"/>
            </a:pPr>
            <a:r>
              <a:rPr lang="en-GB" dirty="0"/>
              <a:t>Complex dual pathways ongoing</a:t>
            </a:r>
          </a:p>
        </p:txBody>
      </p:sp>
      <p:sp>
        <p:nvSpPr>
          <p:cNvPr id="6" name="TextBox 5">
            <a:extLst>
              <a:ext uri="{FF2B5EF4-FFF2-40B4-BE49-F238E27FC236}">
                <a16:creationId xmlns:a16="http://schemas.microsoft.com/office/drawing/2014/main" id="{28060407-11E8-749A-2212-59969BBB97F4}"/>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30688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5EDD7-7415-F4BB-3E43-A0AD54BF5523}"/>
              </a:ext>
            </a:extLst>
          </p:cNvPr>
          <p:cNvSpPr>
            <a:spLocks noGrp="1"/>
          </p:cNvSpPr>
          <p:nvPr>
            <p:ph type="body" sz="quarter" idx="10"/>
          </p:nvPr>
        </p:nvSpPr>
        <p:spPr/>
        <p:txBody>
          <a:bodyPr/>
          <a:lstStyle/>
          <a:p>
            <a:r>
              <a:rPr lang="en-GB" dirty="0"/>
              <a:t>Supporting Andy</a:t>
            </a:r>
          </a:p>
        </p:txBody>
      </p:sp>
      <p:sp>
        <p:nvSpPr>
          <p:cNvPr id="3" name="Content Placeholder 2">
            <a:extLst>
              <a:ext uri="{FF2B5EF4-FFF2-40B4-BE49-F238E27FC236}">
                <a16:creationId xmlns:a16="http://schemas.microsoft.com/office/drawing/2014/main" id="{CC0DD6B4-9B6B-D0B5-4C2E-A681BCF49FD0}"/>
              </a:ext>
            </a:extLst>
          </p:cNvPr>
          <p:cNvSpPr>
            <a:spLocks noGrp="1"/>
          </p:cNvSpPr>
          <p:nvPr>
            <p:ph sz="quarter" idx="11"/>
          </p:nvPr>
        </p:nvSpPr>
        <p:spPr/>
        <p:txBody>
          <a:bodyPr>
            <a:normAutofit lnSpcReduction="10000"/>
          </a:bodyPr>
          <a:lstStyle/>
          <a:p>
            <a:pPr marL="342900" indent="-342900">
              <a:buFont typeface="Arial" panose="020B0604020202020204" pitchFamily="34" charset="0"/>
              <a:buChar char="•"/>
            </a:pPr>
            <a:r>
              <a:rPr lang="en-GB" dirty="0"/>
              <a:t>Regular appointment reminders</a:t>
            </a:r>
          </a:p>
          <a:p>
            <a:pPr marL="342900" indent="-342900">
              <a:buFont typeface="Arial" panose="020B0604020202020204" pitchFamily="34" charset="0"/>
              <a:buChar char="•"/>
            </a:pPr>
            <a:r>
              <a:rPr lang="en-GB" dirty="0"/>
              <a:t>Transport bookings on his behalf</a:t>
            </a:r>
          </a:p>
          <a:p>
            <a:pPr marL="342900" indent="-342900">
              <a:buFont typeface="Arial" panose="020B0604020202020204" pitchFamily="34" charset="0"/>
              <a:buChar char="•"/>
            </a:pPr>
            <a:r>
              <a:rPr lang="en-GB" dirty="0"/>
              <a:t>Regular phone calls to check in</a:t>
            </a:r>
          </a:p>
          <a:p>
            <a:pPr marL="342900" indent="-342900">
              <a:buFont typeface="Arial" panose="020B0604020202020204" pitchFamily="34" charset="0"/>
              <a:buChar char="•"/>
            </a:pPr>
            <a:r>
              <a:rPr lang="en-GB" dirty="0"/>
              <a:t>Read his clinic letters out to him on the phone</a:t>
            </a:r>
          </a:p>
          <a:p>
            <a:pPr marL="342900" indent="-342900">
              <a:buFont typeface="Arial" panose="020B0604020202020204" pitchFamily="34" charset="0"/>
              <a:buChar char="•"/>
            </a:pPr>
            <a:r>
              <a:rPr lang="en-GB" dirty="0"/>
              <a:t>Converted appointments to telephone where appropriate</a:t>
            </a:r>
          </a:p>
          <a:p>
            <a:pPr marL="342900" indent="-342900">
              <a:buFont typeface="Arial" panose="020B0604020202020204" pitchFamily="34" charset="0"/>
              <a:buChar char="•"/>
            </a:pPr>
            <a:r>
              <a:rPr lang="en-GB" dirty="0"/>
              <a:t>Chaperoned appointments.</a:t>
            </a:r>
          </a:p>
          <a:p>
            <a:pPr marL="342900" indent="-342900">
              <a:buFont typeface="Arial" panose="020B0604020202020204" pitchFamily="34" charset="0"/>
              <a:buChar char="•"/>
            </a:pPr>
            <a:r>
              <a:rPr lang="en-GB" dirty="0"/>
              <a:t>Referred to Beyond Diagnosis for support at home</a:t>
            </a:r>
          </a:p>
          <a:p>
            <a:pPr marL="342900" indent="-342900">
              <a:buFont typeface="Arial" panose="020B0604020202020204" pitchFamily="34" charset="0"/>
              <a:buChar char="•"/>
            </a:pPr>
            <a:r>
              <a:rPr lang="en-GB" dirty="0"/>
              <a:t>Referred to practice nurses for continence support </a:t>
            </a:r>
          </a:p>
          <a:p>
            <a:pPr marL="342900" indent="-342900">
              <a:buFont typeface="Arial" panose="020B0604020202020204" pitchFamily="34" charset="0"/>
              <a:buChar char="•"/>
            </a:pPr>
            <a:r>
              <a:rPr lang="en-GB" dirty="0"/>
              <a:t>Andy was diagnosed with colorectal cancer and chose palliative treatment; however, he is still alive and well. Since the Salvation Army helped Andy to contact his estranged son, he now enjoys a fulfilling relationship with his son, daughter-in-law and grandchildren.</a:t>
            </a:r>
          </a:p>
        </p:txBody>
      </p:sp>
      <p:sp>
        <p:nvSpPr>
          <p:cNvPr id="4" name="TextBox 3">
            <a:extLst>
              <a:ext uri="{FF2B5EF4-FFF2-40B4-BE49-F238E27FC236}">
                <a16:creationId xmlns:a16="http://schemas.microsoft.com/office/drawing/2014/main" id="{94FFF6FD-530E-AECD-002A-C8FB5D1B3954}"/>
              </a:ext>
            </a:extLst>
          </p:cNvPr>
          <p:cNvSpPr txBox="1"/>
          <p:nvPr/>
        </p:nvSpPr>
        <p:spPr>
          <a:xfrm>
            <a:off x="0" y="6501158"/>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78022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BCAB82-6D87-268C-D08B-4433F96F0CB6}"/>
              </a:ext>
            </a:extLst>
          </p:cNvPr>
          <p:cNvSpPr>
            <a:spLocks noGrp="1"/>
          </p:cNvSpPr>
          <p:nvPr>
            <p:ph type="body" sz="quarter" idx="10"/>
          </p:nvPr>
        </p:nvSpPr>
        <p:spPr/>
        <p:txBody>
          <a:bodyPr/>
          <a:lstStyle/>
          <a:p>
            <a:r>
              <a:rPr lang="en-GB" dirty="0"/>
              <a:t>Patient example 3: “Craig”</a:t>
            </a:r>
          </a:p>
        </p:txBody>
      </p:sp>
      <p:sp>
        <p:nvSpPr>
          <p:cNvPr id="3" name="Content Placeholder 2">
            <a:extLst>
              <a:ext uri="{FF2B5EF4-FFF2-40B4-BE49-F238E27FC236}">
                <a16:creationId xmlns:a16="http://schemas.microsoft.com/office/drawing/2014/main" id="{11F41DAE-0198-C4F1-3EBB-15B9E0BD02FC}"/>
              </a:ext>
            </a:extLst>
          </p:cNvPr>
          <p:cNvSpPr>
            <a:spLocks noGrp="1"/>
          </p:cNvSpPr>
          <p:nvPr>
            <p:ph sz="quarter" idx="11"/>
          </p:nvPr>
        </p:nvSpPr>
        <p:spPr>
          <a:xfrm>
            <a:off x="754063" y="1611313"/>
            <a:ext cx="11113850" cy="1689671"/>
          </a:xfrm>
        </p:spPr>
        <p:txBody>
          <a:bodyPr/>
          <a:lstStyle/>
          <a:p>
            <a:pPr marL="342900" indent="-342900">
              <a:buFont typeface="Arial" panose="020B0604020202020204" pitchFamily="34" charset="0"/>
              <a:buChar char="•"/>
            </a:pPr>
            <a:r>
              <a:rPr lang="en-GB" dirty="0"/>
              <a:t>Referred by specialist nurses. Difficulty contacting Craig on the phone.</a:t>
            </a:r>
          </a:p>
          <a:p>
            <a:pPr marL="342900" indent="-342900">
              <a:buFont typeface="Arial" panose="020B0604020202020204" pitchFamily="34" charset="0"/>
              <a:buChar char="•"/>
            </a:pPr>
            <a:r>
              <a:rPr lang="en-GB" dirty="0"/>
              <a:t>4 x DNAs, 1 x attended appointment. High risk for cancer, team very concerned. </a:t>
            </a:r>
          </a:p>
          <a:p>
            <a:pPr marL="342900" indent="-342900">
              <a:buFont typeface="Arial" panose="020B0604020202020204" pitchFamily="34" charset="0"/>
              <a:buChar char="•"/>
            </a:pPr>
            <a:r>
              <a:rPr lang="en-GB" dirty="0"/>
              <a:t>I phoned Craig about 7 times over several days and eventually made contact. </a:t>
            </a:r>
          </a:p>
          <a:p>
            <a:pPr marL="342900" indent="-342900">
              <a:buFont typeface="Arial" panose="020B0604020202020204" pitchFamily="34" charset="0"/>
              <a:buChar char="•"/>
            </a:pPr>
            <a:r>
              <a:rPr lang="en-GB" dirty="0"/>
              <a:t>He agreed to a further appointment and apologised for DNAs.</a:t>
            </a:r>
          </a:p>
        </p:txBody>
      </p:sp>
      <p:sp>
        <p:nvSpPr>
          <p:cNvPr id="4" name="Text Placeholder 1">
            <a:extLst>
              <a:ext uri="{FF2B5EF4-FFF2-40B4-BE49-F238E27FC236}">
                <a16:creationId xmlns:a16="http://schemas.microsoft.com/office/drawing/2014/main" id="{7FC1C3E8-233F-52BB-19AC-C6533602FE06}"/>
              </a:ext>
            </a:extLst>
          </p:cNvPr>
          <p:cNvSpPr txBox="1">
            <a:spLocks/>
          </p:cNvSpPr>
          <p:nvPr/>
        </p:nvSpPr>
        <p:spPr>
          <a:xfrm>
            <a:off x="946087" y="3300984"/>
            <a:ext cx="11154228" cy="4796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5EB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Key support needs identified</a:t>
            </a:r>
          </a:p>
        </p:txBody>
      </p:sp>
      <p:sp>
        <p:nvSpPr>
          <p:cNvPr id="5" name="Content Placeholder 2">
            <a:extLst>
              <a:ext uri="{FF2B5EF4-FFF2-40B4-BE49-F238E27FC236}">
                <a16:creationId xmlns:a16="http://schemas.microsoft.com/office/drawing/2014/main" id="{2478509B-A886-EC11-FB1E-3E812622730F}"/>
              </a:ext>
            </a:extLst>
          </p:cNvPr>
          <p:cNvSpPr txBox="1">
            <a:spLocks/>
          </p:cNvSpPr>
          <p:nvPr/>
        </p:nvSpPr>
        <p:spPr>
          <a:xfrm>
            <a:off x="794441" y="3903409"/>
            <a:ext cx="11113850" cy="16896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636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34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Alcohol use, starts drinking from the morning</a:t>
            </a:r>
          </a:p>
          <a:p>
            <a:pPr marL="342900" indent="-342900">
              <a:buFont typeface="Arial" panose="020B0604020202020204" pitchFamily="34" charset="0"/>
              <a:buChar char="•"/>
            </a:pPr>
            <a:r>
              <a:rPr lang="en-GB" dirty="0"/>
              <a:t>Financial problems, on benefits</a:t>
            </a:r>
          </a:p>
          <a:p>
            <a:pPr marL="342900" indent="-342900">
              <a:buFont typeface="Arial" panose="020B0604020202020204" pitchFamily="34" charset="0"/>
              <a:buChar char="•"/>
            </a:pPr>
            <a:r>
              <a:rPr lang="en-GB" dirty="0"/>
              <a:t>Some indication from nursing team of aggressive behaviour towards staff </a:t>
            </a:r>
          </a:p>
        </p:txBody>
      </p:sp>
      <p:sp>
        <p:nvSpPr>
          <p:cNvPr id="6" name="TextBox 5">
            <a:extLst>
              <a:ext uri="{FF2B5EF4-FFF2-40B4-BE49-F238E27FC236}">
                <a16:creationId xmlns:a16="http://schemas.microsoft.com/office/drawing/2014/main" id="{D99B4549-241C-B18A-7F3E-D571701E1BC1}"/>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103090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DCFB8-33AB-0427-DF24-0F258915C5E4}"/>
              </a:ext>
            </a:extLst>
          </p:cNvPr>
          <p:cNvSpPr>
            <a:spLocks noGrp="1"/>
          </p:cNvSpPr>
          <p:nvPr>
            <p:ph type="body" sz="quarter" idx="10"/>
          </p:nvPr>
        </p:nvSpPr>
        <p:spPr/>
        <p:txBody>
          <a:bodyPr/>
          <a:lstStyle/>
          <a:p>
            <a:r>
              <a:rPr lang="en-GB" dirty="0"/>
              <a:t>Supporting Craig</a:t>
            </a:r>
          </a:p>
        </p:txBody>
      </p:sp>
      <p:sp>
        <p:nvSpPr>
          <p:cNvPr id="3" name="Content Placeholder 2">
            <a:extLst>
              <a:ext uri="{FF2B5EF4-FFF2-40B4-BE49-F238E27FC236}">
                <a16:creationId xmlns:a16="http://schemas.microsoft.com/office/drawing/2014/main" id="{6AE26C8F-21D5-DCDD-A53A-56A6597231AB}"/>
              </a:ext>
            </a:extLst>
          </p:cNvPr>
          <p:cNvSpPr>
            <a:spLocks noGrp="1"/>
          </p:cNvSpPr>
          <p:nvPr>
            <p:ph sz="quarter" idx="11"/>
          </p:nvPr>
        </p:nvSpPr>
        <p:spPr/>
        <p:txBody>
          <a:bodyPr>
            <a:normAutofit lnSpcReduction="10000"/>
          </a:bodyPr>
          <a:lstStyle/>
          <a:p>
            <a:pPr marL="342900" indent="-342900">
              <a:buFont typeface="Arial" panose="020B0604020202020204" pitchFamily="34" charset="0"/>
              <a:buChar char="•"/>
            </a:pPr>
            <a:r>
              <a:rPr lang="en-GB" dirty="0"/>
              <a:t>I told Craig about the travel cost reimbursement scheme which he qualifies for because he is on benefits .</a:t>
            </a:r>
          </a:p>
          <a:p>
            <a:pPr marL="342900" indent="-342900">
              <a:buFont typeface="Arial" panose="020B0604020202020204" pitchFamily="34" charset="0"/>
              <a:buChar char="•"/>
            </a:pPr>
            <a:r>
              <a:rPr lang="en-GB" dirty="0"/>
              <a:t>Offered referral to alcohol recovery services.</a:t>
            </a:r>
          </a:p>
          <a:p>
            <a:pPr marL="342900" indent="-342900">
              <a:buFont typeface="Arial" panose="020B0604020202020204" pitchFamily="34" charset="0"/>
              <a:buChar char="•"/>
            </a:pPr>
            <a:r>
              <a:rPr lang="en-GB" dirty="0"/>
              <a:t>Contacted Craig ahead of new appointment to remind him, but he still DNA’d. </a:t>
            </a:r>
          </a:p>
          <a:p>
            <a:pPr marL="342900" indent="-342900">
              <a:buFont typeface="Arial" panose="020B0604020202020204" pitchFamily="34" charset="0"/>
              <a:buChar char="•"/>
            </a:pPr>
            <a:r>
              <a:rPr lang="en-GB" dirty="0"/>
              <a:t>We tried again. For his next appointment, I rang him at 9am on the day, and then again two hours later. The first call woke him up, and the second call prompted him to leave the house. </a:t>
            </a:r>
          </a:p>
          <a:p>
            <a:pPr marL="342900" indent="-342900">
              <a:buFont typeface="Arial" panose="020B0604020202020204" pitchFamily="34" charset="0"/>
              <a:buChar char="•"/>
            </a:pPr>
            <a:r>
              <a:rPr lang="en-GB" dirty="0"/>
              <a:t>Craig was really struggling with his drinking, and the prompting helped him remember the appointment. </a:t>
            </a:r>
          </a:p>
          <a:p>
            <a:pPr marL="342900" indent="-342900">
              <a:buFont typeface="Arial" panose="020B0604020202020204" pitchFamily="34" charset="0"/>
              <a:buChar char="•"/>
            </a:pPr>
            <a:r>
              <a:rPr lang="en-GB" dirty="0"/>
              <a:t>Once he attended, they repeated his biopsy, referred him to recovery services and got his travel costs reimbursed, which he was very happy about. </a:t>
            </a:r>
          </a:p>
          <a:p>
            <a:pPr marL="342900" indent="-342900">
              <a:buFont typeface="Arial" panose="020B0604020202020204" pitchFamily="34" charset="0"/>
              <a:buChar char="•"/>
            </a:pPr>
            <a:r>
              <a:rPr lang="en-GB" dirty="0"/>
              <a:t>He now receives support from the speciality CNS team and is engaged with them. </a:t>
            </a:r>
          </a:p>
          <a:p>
            <a:pPr marL="342900" indent="-342900">
              <a:buFont typeface="Arial" panose="020B0604020202020204" pitchFamily="34" charset="0"/>
              <a:buChar char="•"/>
            </a:pPr>
            <a:r>
              <a:rPr lang="en-GB" dirty="0"/>
              <a:t>Still awaiting final histology so unknown if confirmed cancer or cancer excluded at this time.</a:t>
            </a:r>
          </a:p>
        </p:txBody>
      </p:sp>
      <p:sp>
        <p:nvSpPr>
          <p:cNvPr id="4" name="TextBox 3">
            <a:extLst>
              <a:ext uri="{FF2B5EF4-FFF2-40B4-BE49-F238E27FC236}">
                <a16:creationId xmlns:a16="http://schemas.microsoft.com/office/drawing/2014/main" id="{513B6D92-372F-96E3-D154-5D9C130FC344}"/>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313306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5595A32-8572-92B0-329E-DCA69BAC348C}"/>
              </a:ext>
            </a:extLst>
          </p:cNvPr>
          <p:cNvSpPr txBox="1">
            <a:spLocks/>
          </p:cNvSpPr>
          <p:nvPr/>
        </p:nvSpPr>
        <p:spPr>
          <a:xfrm>
            <a:off x="3905695" y="2818575"/>
            <a:ext cx="11154228" cy="4796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5EB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What have we learnt?</a:t>
            </a:r>
          </a:p>
        </p:txBody>
      </p:sp>
      <p:sp>
        <p:nvSpPr>
          <p:cNvPr id="5" name="TextBox 4">
            <a:extLst>
              <a:ext uri="{FF2B5EF4-FFF2-40B4-BE49-F238E27FC236}">
                <a16:creationId xmlns:a16="http://schemas.microsoft.com/office/drawing/2014/main" id="{DF426AB3-3C12-786A-58FA-C33297FF7D27}"/>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202122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0A056-575B-8860-15A9-E6BE011A5B4E}"/>
              </a:ext>
            </a:extLst>
          </p:cNvPr>
          <p:cNvSpPr>
            <a:spLocks noGrp="1"/>
          </p:cNvSpPr>
          <p:nvPr>
            <p:ph type="body" sz="quarter" idx="10"/>
          </p:nvPr>
        </p:nvSpPr>
        <p:spPr/>
        <p:txBody>
          <a:bodyPr/>
          <a:lstStyle/>
          <a:p>
            <a:r>
              <a:rPr lang="en-GB" dirty="0"/>
              <a:t>What have we learnt?</a:t>
            </a:r>
          </a:p>
        </p:txBody>
      </p:sp>
      <p:sp>
        <p:nvSpPr>
          <p:cNvPr id="3" name="Content Placeholder 2">
            <a:extLst>
              <a:ext uri="{FF2B5EF4-FFF2-40B4-BE49-F238E27FC236}">
                <a16:creationId xmlns:a16="http://schemas.microsoft.com/office/drawing/2014/main" id="{7E141C5D-6F8A-6507-8B4C-B6033B849E81}"/>
              </a:ext>
            </a:extLst>
          </p:cNvPr>
          <p:cNvSpPr>
            <a:spLocks noGrp="1"/>
          </p:cNvSpPr>
          <p:nvPr>
            <p:ph sz="quarter" idx="11"/>
          </p:nvPr>
        </p:nvSpPr>
        <p:spPr/>
        <p:txBody>
          <a:bodyPr>
            <a:normAutofit fontScale="77500" lnSpcReduction="20000"/>
          </a:bodyPr>
          <a:lstStyle/>
          <a:p>
            <a:pPr marL="342900" indent="-342900">
              <a:buFont typeface="Arial" panose="020B0604020202020204" pitchFamily="34" charset="0"/>
              <a:buChar char="•"/>
            </a:pPr>
            <a:r>
              <a:rPr lang="en-GB" dirty="0"/>
              <a:t>Patients don’t DNA appointments to deliberately waste NHS time. There is usually a very good reason or a support need behind every DNA.</a:t>
            </a:r>
          </a:p>
          <a:p>
            <a:pPr marL="342900" indent="-342900">
              <a:buFont typeface="Arial" panose="020B0604020202020204" pitchFamily="34" charset="0"/>
              <a:buChar char="•"/>
            </a:pPr>
            <a:r>
              <a:rPr lang="en-GB" dirty="0"/>
              <a:t>It is simply not enough to send someone an appointment in the post.</a:t>
            </a:r>
          </a:p>
          <a:p>
            <a:pPr marL="342900" indent="-342900">
              <a:buFont typeface="Arial" panose="020B0604020202020204" pitchFamily="34" charset="0"/>
              <a:buChar char="•"/>
            </a:pPr>
            <a:r>
              <a:rPr lang="en-GB" dirty="0"/>
              <a:t>We must challenge attitudes that place responsibility back onto the patient without exploring their support needs first.</a:t>
            </a:r>
          </a:p>
          <a:p>
            <a:pPr marL="342900" indent="-342900">
              <a:buFont typeface="Arial" panose="020B0604020202020204" pitchFamily="34" charset="0"/>
              <a:buChar char="•"/>
            </a:pPr>
            <a:r>
              <a:rPr lang="en-GB" dirty="0"/>
              <a:t>Avoid expecting patients to respond to the health information the way we would ourselves.</a:t>
            </a:r>
          </a:p>
          <a:p>
            <a:pPr marL="342900" indent="-342900">
              <a:buFont typeface="Arial" panose="020B0604020202020204" pitchFamily="34" charset="0"/>
              <a:buChar char="•"/>
            </a:pPr>
            <a:r>
              <a:rPr lang="en-GB" dirty="0"/>
              <a:t>A flexible, personalised approach is best.</a:t>
            </a:r>
          </a:p>
          <a:p>
            <a:pPr marL="342900" indent="-342900">
              <a:buFont typeface="Arial" panose="020B0604020202020204" pitchFamily="34" charset="0"/>
              <a:buChar char="•"/>
            </a:pPr>
            <a:r>
              <a:rPr lang="en-GB" dirty="0"/>
              <a:t>For many patients, cancer is not the first thing on their mind, so it’s more important to work alongside that patient to make their cancer pathway fit into their other priorities.</a:t>
            </a:r>
          </a:p>
          <a:p>
            <a:pPr marL="342900" indent="-342900">
              <a:buFont typeface="Arial" panose="020B0604020202020204" pitchFamily="34" charset="0"/>
              <a:buChar char="•"/>
            </a:pPr>
            <a:r>
              <a:rPr lang="en-GB" dirty="0"/>
              <a:t>Technical medical language is exclusive and does not cater to the needs of our population and their level of health literacy. We would like to influence changing all our medical letters to have a reduced reading age to match the reading age of our population – including outside of cancer.</a:t>
            </a:r>
          </a:p>
          <a:p>
            <a:pPr marL="342900" indent="-342900">
              <a:buFont typeface="Arial" panose="020B0604020202020204" pitchFamily="34" charset="0"/>
              <a:buChar char="•"/>
            </a:pPr>
            <a:r>
              <a:rPr lang="en-GB" dirty="0"/>
              <a:t>Empathy goes a long way. </a:t>
            </a:r>
          </a:p>
          <a:p>
            <a:pPr marL="342900" indent="-342900">
              <a:buFont typeface="Arial" panose="020B0604020202020204" pitchFamily="34" charset="0"/>
              <a:buChar char="•"/>
            </a:pPr>
            <a:r>
              <a:rPr lang="en-GB" dirty="0"/>
              <a:t>Not using withheld caller ID – patients call me back!</a:t>
            </a:r>
          </a:p>
          <a:p>
            <a:pPr marL="342900" indent="-342900">
              <a:buFont typeface="Arial" panose="020B0604020202020204" pitchFamily="34" charset="0"/>
              <a:buChar char="•"/>
            </a:pPr>
            <a:r>
              <a:rPr lang="en-GB" dirty="0"/>
              <a:t>Patients appreciate having a person they can call easily.</a:t>
            </a:r>
          </a:p>
          <a:p>
            <a:pPr marL="342900" indent="-342900">
              <a:buFont typeface="Arial" panose="020B0604020202020204" pitchFamily="34" charset="0"/>
              <a:buChar char="•"/>
            </a:pPr>
            <a:r>
              <a:rPr lang="en-GB" dirty="0"/>
              <a:t>By meeting the needs of the most disadvantaged we improve accessibility for everyone.</a:t>
            </a:r>
          </a:p>
        </p:txBody>
      </p:sp>
      <p:sp>
        <p:nvSpPr>
          <p:cNvPr id="4" name="TextBox 3">
            <a:extLst>
              <a:ext uri="{FF2B5EF4-FFF2-40B4-BE49-F238E27FC236}">
                <a16:creationId xmlns:a16="http://schemas.microsoft.com/office/drawing/2014/main" id="{43D0FC35-725F-C341-8B0B-C174769D5972}"/>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380725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70A4A-BAC8-EAF8-BDD6-3F3269CC2258}"/>
              </a:ext>
            </a:extLst>
          </p:cNvPr>
          <p:cNvSpPr>
            <a:spLocks noGrp="1"/>
          </p:cNvSpPr>
          <p:nvPr>
            <p:ph type="body" sz="quarter" idx="10"/>
          </p:nvPr>
        </p:nvSpPr>
        <p:spPr/>
        <p:txBody>
          <a:bodyPr/>
          <a:lstStyle/>
          <a:p>
            <a:r>
              <a:rPr lang="en-GB" dirty="0"/>
              <a:t>Evolution of the role and future aspirations…</a:t>
            </a:r>
          </a:p>
        </p:txBody>
      </p:sp>
      <p:sp>
        <p:nvSpPr>
          <p:cNvPr id="3" name="Content Placeholder 2">
            <a:extLst>
              <a:ext uri="{FF2B5EF4-FFF2-40B4-BE49-F238E27FC236}">
                <a16:creationId xmlns:a16="http://schemas.microsoft.com/office/drawing/2014/main" id="{41DBED0A-8EB7-8478-F3AF-B23E5570C246}"/>
              </a:ext>
            </a:extLst>
          </p:cNvPr>
          <p:cNvSpPr>
            <a:spLocks noGrp="1"/>
          </p:cNvSpPr>
          <p:nvPr>
            <p:ph sz="quarter" idx="11"/>
          </p:nvPr>
        </p:nvSpPr>
        <p:spPr/>
        <p:txBody>
          <a:bodyPr>
            <a:normAutofit fontScale="92500"/>
          </a:bodyPr>
          <a:lstStyle/>
          <a:p>
            <a:pPr marL="342900" indent="-342900">
              <a:buFont typeface="Arial" panose="020B0604020202020204" pitchFamily="34" charset="0"/>
              <a:buChar char="•"/>
            </a:pPr>
            <a:r>
              <a:rPr lang="en-GB" dirty="0"/>
              <a:t>Within the first three months, it was felt we needed a system to identify patients at the point of referral.</a:t>
            </a:r>
          </a:p>
          <a:p>
            <a:pPr marL="342900" indent="-342900">
              <a:buFont typeface="Arial" panose="020B0604020202020204" pitchFamily="34" charset="0"/>
              <a:buChar char="•"/>
            </a:pPr>
            <a:r>
              <a:rPr lang="en-GB" dirty="0"/>
              <a:t>It is impossible, currently, to know which patients have the highest support needs.</a:t>
            </a:r>
          </a:p>
          <a:p>
            <a:pPr marL="342900" indent="-342900">
              <a:buFont typeface="Arial" panose="020B0604020202020204" pitchFamily="34" charset="0"/>
              <a:buChar char="•"/>
            </a:pPr>
            <a:r>
              <a:rPr lang="en-GB" dirty="0"/>
              <a:t>CCP CNS is trialling a focus on patients at day 0-10 of their pathway who have missed their first appointment. This is to explore whether this enables identification of patients with barriers to access earlier on in their pathway. </a:t>
            </a:r>
          </a:p>
          <a:p>
            <a:pPr marL="342900" indent="-342900">
              <a:buFont typeface="Arial" panose="020B0604020202020204" pitchFamily="34" charset="0"/>
              <a:buChar char="•"/>
            </a:pPr>
            <a:r>
              <a:rPr lang="en-GB" dirty="0"/>
              <a:t>New links with Nottingham Wellbeing Hub and Nottingham Recovery Network to provide joined-up support for patients affected by substance use and cancer.</a:t>
            </a:r>
          </a:p>
          <a:p>
            <a:pPr marL="342900" indent="-342900">
              <a:buFont typeface="Arial" panose="020B0604020202020204" pitchFamily="34" charset="0"/>
              <a:buChar char="•"/>
            </a:pPr>
            <a:r>
              <a:rPr lang="en-GB" dirty="0"/>
              <a:t>Started a collaborative project with the Mary Potter Centre where if a GP feels a patient will struggle to engage with cancer services, they can refer to the CCP CNS at the same time as submitting USC referral - hoping to extend to more practices soon.</a:t>
            </a:r>
          </a:p>
          <a:p>
            <a:pPr marL="342900" indent="-342900">
              <a:buFont typeface="Arial" panose="020B0604020202020204" pitchFamily="34" charset="0"/>
              <a:buChar char="•"/>
            </a:pPr>
            <a:r>
              <a:rPr lang="en-GB" dirty="0"/>
              <a:t>Aim to start using </a:t>
            </a:r>
            <a:r>
              <a:rPr lang="en-GB" dirty="0" err="1"/>
              <a:t>eHealthscope</a:t>
            </a:r>
            <a:r>
              <a:rPr lang="en-GB" dirty="0"/>
              <a:t> in the future to stratify risk of disengagement for new cancer referrals.</a:t>
            </a:r>
          </a:p>
          <a:p>
            <a:pPr marL="342900" indent="-342900">
              <a:buFont typeface="Arial" panose="020B0604020202020204" pitchFamily="34" charset="0"/>
              <a:buChar char="•"/>
            </a:pPr>
            <a:r>
              <a:rPr lang="en-GB" dirty="0"/>
              <a:t>Roll out inclusion health training for staff working in cancer specialties.</a:t>
            </a:r>
          </a:p>
          <a:p>
            <a:endParaRPr lang="en-GB" dirty="0"/>
          </a:p>
        </p:txBody>
      </p:sp>
      <p:sp>
        <p:nvSpPr>
          <p:cNvPr id="4" name="TextBox 3">
            <a:extLst>
              <a:ext uri="{FF2B5EF4-FFF2-40B4-BE49-F238E27FC236}">
                <a16:creationId xmlns:a16="http://schemas.microsoft.com/office/drawing/2014/main" id="{00FB9894-15FF-19D3-F799-AFAABB4847A5}"/>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317611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7A9D5056-AB3F-3DDE-5E1A-9310213ADA15}"/>
              </a:ext>
            </a:extLst>
          </p:cNvPr>
          <p:cNvSpPr txBox="1">
            <a:spLocks/>
          </p:cNvSpPr>
          <p:nvPr/>
        </p:nvSpPr>
        <p:spPr>
          <a:xfrm>
            <a:off x="1037772" y="790165"/>
            <a:ext cx="11154228" cy="4796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5EB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Thank you!</a:t>
            </a:r>
          </a:p>
        </p:txBody>
      </p:sp>
      <p:sp>
        <p:nvSpPr>
          <p:cNvPr id="5" name="TextBox 4">
            <a:extLst>
              <a:ext uri="{FF2B5EF4-FFF2-40B4-BE49-F238E27FC236}">
                <a16:creationId xmlns:a16="http://schemas.microsoft.com/office/drawing/2014/main" id="{DFEC72EB-7710-F4A3-8D22-DA758D3143FF}"/>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
        <p:nvSpPr>
          <p:cNvPr id="6" name="TextBox 5">
            <a:extLst>
              <a:ext uri="{FF2B5EF4-FFF2-40B4-BE49-F238E27FC236}">
                <a16:creationId xmlns:a16="http://schemas.microsoft.com/office/drawing/2014/main" id="{95F4A4CA-301B-99D7-A7AA-684CC0F96DA3}"/>
              </a:ext>
            </a:extLst>
          </p:cNvPr>
          <p:cNvSpPr txBox="1"/>
          <p:nvPr/>
        </p:nvSpPr>
        <p:spPr>
          <a:xfrm>
            <a:off x="1060704" y="3280892"/>
            <a:ext cx="9116568" cy="1200329"/>
          </a:xfrm>
          <a:prstGeom prst="rect">
            <a:avLst/>
          </a:prstGeom>
          <a:noFill/>
        </p:spPr>
        <p:txBody>
          <a:bodyPr wrap="square" rtlCol="0">
            <a:spAutoFit/>
          </a:bodyPr>
          <a:lstStyle/>
          <a:p>
            <a:r>
              <a:rPr lang="en-GB" dirty="0"/>
              <a:t>Referral criteria: </a:t>
            </a:r>
          </a:p>
          <a:p>
            <a:pPr marL="285750" indent="-285750">
              <a:buFontTx/>
              <a:buChar char="-"/>
            </a:pPr>
            <a:r>
              <a:rPr lang="en-GB" dirty="0"/>
              <a:t>Patient is on an active cancer pathway</a:t>
            </a:r>
          </a:p>
          <a:p>
            <a:pPr marL="285750" indent="-285750">
              <a:buFontTx/>
              <a:buChar char="-"/>
            </a:pPr>
            <a:r>
              <a:rPr lang="en-GB" dirty="0"/>
              <a:t>Patient is over 18 </a:t>
            </a:r>
          </a:p>
          <a:p>
            <a:pPr marL="285750" indent="-285750">
              <a:buFontTx/>
              <a:buChar char="-"/>
            </a:pPr>
            <a:r>
              <a:rPr lang="en-GB" dirty="0"/>
              <a:t>Identified barrier, delay or blockage affecting patient’s ability to access cancer services. </a:t>
            </a:r>
          </a:p>
        </p:txBody>
      </p:sp>
      <p:sp>
        <p:nvSpPr>
          <p:cNvPr id="7" name="TextBox 6">
            <a:extLst>
              <a:ext uri="{FF2B5EF4-FFF2-40B4-BE49-F238E27FC236}">
                <a16:creationId xmlns:a16="http://schemas.microsoft.com/office/drawing/2014/main" id="{971DF83F-CA25-0F09-7E85-D3F29E61649C}"/>
              </a:ext>
            </a:extLst>
          </p:cNvPr>
          <p:cNvSpPr txBox="1"/>
          <p:nvPr/>
        </p:nvSpPr>
        <p:spPr>
          <a:xfrm>
            <a:off x="1060704" y="1499616"/>
            <a:ext cx="6217920" cy="1477328"/>
          </a:xfrm>
          <a:prstGeom prst="rect">
            <a:avLst/>
          </a:prstGeom>
          <a:noFill/>
        </p:spPr>
        <p:txBody>
          <a:bodyPr wrap="square" rtlCol="0">
            <a:spAutoFit/>
          </a:bodyPr>
          <a:lstStyle/>
          <a:p>
            <a:r>
              <a:rPr lang="en-GB" dirty="0"/>
              <a:t>Contact details: </a:t>
            </a:r>
          </a:p>
          <a:p>
            <a:r>
              <a:rPr lang="en-GB" dirty="0"/>
              <a:t>Katie Baker </a:t>
            </a:r>
          </a:p>
          <a:p>
            <a:r>
              <a:rPr lang="en-GB" dirty="0">
                <a:hlinkClick r:id="rId2"/>
              </a:rPr>
              <a:t>Katie.baker48@nhs.net</a:t>
            </a:r>
            <a:endParaRPr lang="en-GB" dirty="0"/>
          </a:p>
          <a:p>
            <a:r>
              <a:rPr lang="en-GB" dirty="0"/>
              <a:t>07812277912</a:t>
            </a:r>
          </a:p>
          <a:p>
            <a:r>
              <a:rPr lang="en-GB" dirty="0"/>
              <a:t>0115 969 1169 ext. 78367</a:t>
            </a:r>
          </a:p>
        </p:txBody>
      </p:sp>
    </p:spTree>
    <p:extLst>
      <p:ext uri="{BB962C8B-B14F-4D97-AF65-F5344CB8AC3E}">
        <p14:creationId xmlns:p14="http://schemas.microsoft.com/office/powerpoint/2010/main" val="73435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E1DE78-1170-3FDF-20A0-DBA02D485D7F}"/>
              </a:ext>
            </a:extLst>
          </p:cNvPr>
          <p:cNvSpPr>
            <a:spLocks noGrp="1"/>
          </p:cNvSpPr>
          <p:nvPr>
            <p:ph type="body" sz="quarter" idx="10"/>
          </p:nvPr>
        </p:nvSpPr>
        <p:spPr/>
        <p:txBody>
          <a:bodyPr/>
          <a:lstStyle/>
          <a:p>
            <a:r>
              <a:rPr lang="en-GB" dirty="0"/>
              <a:t>First, some jargon-busting…</a:t>
            </a:r>
          </a:p>
        </p:txBody>
      </p:sp>
      <p:sp>
        <p:nvSpPr>
          <p:cNvPr id="3" name="Content Placeholder 2">
            <a:extLst>
              <a:ext uri="{FF2B5EF4-FFF2-40B4-BE49-F238E27FC236}">
                <a16:creationId xmlns:a16="http://schemas.microsoft.com/office/drawing/2014/main" id="{DB3820F1-DB15-4054-A70E-57DAE7C991F2}"/>
              </a:ext>
            </a:extLst>
          </p:cNvPr>
          <p:cNvSpPr>
            <a:spLocks noGrp="1"/>
          </p:cNvSpPr>
          <p:nvPr>
            <p:ph sz="quarter" idx="11"/>
          </p:nvPr>
        </p:nvSpPr>
        <p:spPr/>
        <p:txBody>
          <a:bodyPr>
            <a:normAutofit lnSpcReduction="10000"/>
          </a:bodyPr>
          <a:lstStyle/>
          <a:p>
            <a:pPr marL="342900" indent="-342900">
              <a:buFont typeface="Arial" panose="020B0604020202020204" pitchFamily="34" charset="0"/>
              <a:buChar char="•"/>
            </a:pPr>
            <a:r>
              <a:rPr lang="en-GB" dirty="0"/>
              <a:t>CNS stands for Clinical Nurse Specialist</a:t>
            </a:r>
          </a:p>
          <a:p>
            <a:pPr marL="342900" indent="-342900">
              <a:buFont typeface="Arial" panose="020B0604020202020204" pitchFamily="34" charset="0"/>
              <a:buChar char="•"/>
            </a:pPr>
            <a:r>
              <a:rPr lang="en-GB" dirty="0"/>
              <a:t>CCP CNS = Complex Cancer Pathway CNS</a:t>
            </a:r>
          </a:p>
          <a:p>
            <a:pPr marL="342900" indent="-342900">
              <a:buFont typeface="Arial" panose="020B0604020202020204" pitchFamily="34" charset="0"/>
              <a:buChar char="•"/>
            </a:pPr>
            <a:r>
              <a:rPr lang="en-GB" dirty="0"/>
              <a:t>USC referral = urgent suspected cancer referral (used to be two-week wait).</a:t>
            </a:r>
          </a:p>
          <a:p>
            <a:pPr marL="342900" indent="-342900">
              <a:buFont typeface="Arial" panose="020B0604020202020204" pitchFamily="34" charset="0"/>
              <a:buChar char="•"/>
            </a:pPr>
            <a:r>
              <a:rPr lang="en-GB" dirty="0"/>
              <a:t>Cancer pathway = patient journey from referral to diagnosis and treatment. </a:t>
            </a:r>
          </a:p>
          <a:p>
            <a:pPr marL="342900" indent="-342900">
              <a:buFont typeface="Arial" panose="020B0604020202020204" pitchFamily="34" charset="0"/>
              <a:buChar char="•"/>
            </a:pPr>
            <a:r>
              <a:rPr lang="en-GB" dirty="0"/>
              <a:t>DNA = Did not attend</a:t>
            </a:r>
          </a:p>
          <a:p>
            <a:pPr marL="342900" indent="-342900">
              <a:buFont typeface="Arial" panose="020B0604020202020204" pitchFamily="34" charset="0"/>
              <a:buChar char="•"/>
            </a:pPr>
            <a:r>
              <a:rPr lang="en-GB" dirty="0"/>
              <a:t>NUH = Nottingham University Hospitals NHS Trust covering QMC, City and Treatment Centre</a:t>
            </a:r>
          </a:p>
          <a:p>
            <a:pPr marL="342900" indent="-342900">
              <a:buFont typeface="Arial" panose="020B0604020202020204" pitchFamily="34" charset="0"/>
              <a:buChar char="•"/>
            </a:pPr>
            <a:r>
              <a:rPr lang="en-GB" dirty="0"/>
              <a:t>PTL = Patient tracking list, a list of all patients currently on the 62-day pathway at NUH (~4000-4500 patients)</a:t>
            </a:r>
          </a:p>
          <a:p>
            <a:pPr marL="342900" indent="-342900">
              <a:buFont typeface="Arial" panose="020B0604020202020204" pitchFamily="34" charset="0"/>
              <a:buChar char="•"/>
            </a:pPr>
            <a:r>
              <a:rPr lang="en-GB" dirty="0"/>
              <a:t>Corporate PTL meeting = A filtered version of the big PTL focusing mainly on patients who have breached 62-day target. These patients are discussed in meetings with the speciality service managers and cancer centre managers to try and unblock pathways.</a:t>
            </a:r>
          </a:p>
        </p:txBody>
      </p:sp>
      <p:sp>
        <p:nvSpPr>
          <p:cNvPr id="4" name="TextBox 3">
            <a:extLst>
              <a:ext uri="{FF2B5EF4-FFF2-40B4-BE49-F238E27FC236}">
                <a16:creationId xmlns:a16="http://schemas.microsoft.com/office/drawing/2014/main" id="{F7FB945B-7A0C-6AF1-032E-2366497D91DB}"/>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198896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74DE6-0BB6-6256-CA0E-36A9F3782438}"/>
              </a:ext>
            </a:extLst>
          </p:cNvPr>
          <p:cNvSpPr>
            <a:spLocks noGrp="1"/>
          </p:cNvSpPr>
          <p:nvPr>
            <p:ph type="body" sz="quarter" idx="10"/>
          </p:nvPr>
        </p:nvSpPr>
        <p:spPr/>
        <p:txBody>
          <a:bodyPr/>
          <a:lstStyle/>
          <a:p>
            <a:r>
              <a:rPr lang="en-GB" dirty="0"/>
              <a:t>Context for the role</a:t>
            </a:r>
          </a:p>
        </p:txBody>
      </p:sp>
      <p:sp>
        <p:nvSpPr>
          <p:cNvPr id="3" name="Content Placeholder 2">
            <a:extLst>
              <a:ext uri="{FF2B5EF4-FFF2-40B4-BE49-F238E27FC236}">
                <a16:creationId xmlns:a16="http://schemas.microsoft.com/office/drawing/2014/main" id="{6C098DAE-EA22-81AC-8623-55C51F442351}"/>
              </a:ext>
            </a:extLst>
          </p:cNvPr>
          <p:cNvSpPr>
            <a:spLocks noGrp="1"/>
          </p:cNvSpPr>
          <p:nvPr>
            <p:ph sz="quarter" idx="11"/>
          </p:nvPr>
        </p:nvSpPr>
        <p:spPr/>
        <p:txBody>
          <a:bodyPr>
            <a:normAutofit lnSpcReduction="10000"/>
          </a:bodyPr>
          <a:lstStyle/>
          <a:p>
            <a:pPr marL="342900" indent="-342900">
              <a:buFont typeface="Arial" panose="020B0604020202020204" pitchFamily="34" charset="0"/>
              <a:buChar char="•"/>
            </a:pPr>
            <a:r>
              <a:rPr lang="en-GB" dirty="0"/>
              <a:t>Cancer nurse leadership team at NUH identified a gap in support provision for certain patient groups while on a cancer pathway.</a:t>
            </a:r>
          </a:p>
          <a:p>
            <a:pPr marL="342900" indent="-342900">
              <a:buFont typeface="Arial" panose="020B0604020202020204" pitchFamily="34" charset="0"/>
              <a:buChar char="•"/>
            </a:pPr>
            <a:r>
              <a:rPr lang="en-GB" dirty="0"/>
              <a:t>It was felt that there is less support available for patients prior to receiving a cancer diagnosis than patients who are post-diagnosis and awaiting treatment.</a:t>
            </a:r>
          </a:p>
          <a:p>
            <a:pPr marL="342900" indent="-342900">
              <a:buFont typeface="Arial" panose="020B0604020202020204" pitchFamily="34" charset="0"/>
              <a:buChar char="•"/>
            </a:pPr>
            <a:r>
              <a:rPr lang="en-GB" dirty="0"/>
              <a:t>Often clinical nurse specialists do not engage with patients pre-diagnosis so they can focus on patients who have confirmed cancer. </a:t>
            </a:r>
          </a:p>
          <a:p>
            <a:pPr marL="342900" indent="-342900">
              <a:buFont typeface="Arial" panose="020B0604020202020204" pitchFamily="34" charset="0"/>
              <a:buChar char="•"/>
            </a:pPr>
            <a:r>
              <a:rPr lang="en-GB" dirty="0"/>
              <a:t>However, many patients would benefit from supportive input from the point of referral, and in some cases would be unable to engage without that support. </a:t>
            </a:r>
          </a:p>
          <a:p>
            <a:pPr marL="342900" indent="-342900">
              <a:buFont typeface="Arial" panose="020B0604020202020204" pitchFamily="34" charset="0"/>
              <a:buChar char="•"/>
            </a:pPr>
            <a:r>
              <a:rPr lang="en-GB" dirty="0"/>
              <a:t>It was also felt that patients who are under multiple teams at the hospital would benefit from CNS oversight to co-ordinate their appointments and assist with communication between teams.</a:t>
            </a:r>
          </a:p>
          <a:p>
            <a:pPr marL="342900" indent="-342900">
              <a:buFont typeface="Arial" panose="020B0604020202020204" pitchFamily="34" charset="0"/>
              <a:buChar char="•"/>
            </a:pPr>
            <a:r>
              <a:rPr lang="en-GB" dirty="0"/>
              <a:t>The Complex Cancer Pathway CNS (CCP CNS) started in October 2023. It was originally a secondment for one year, then extended for a further two years with funding from the Nottingham ICB.</a:t>
            </a:r>
          </a:p>
        </p:txBody>
      </p:sp>
      <p:sp>
        <p:nvSpPr>
          <p:cNvPr id="4" name="TextBox 3">
            <a:extLst>
              <a:ext uri="{FF2B5EF4-FFF2-40B4-BE49-F238E27FC236}">
                <a16:creationId xmlns:a16="http://schemas.microsoft.com/office/drawing/2014/main" id="{BD19D827-FDA2-2091-F035-CD8BB49375C3}"/>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273179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E6E1B-EC23-6420-2BC6-927642E63834}"/>
              </a:ext>
            </a:extLst>
          </p:cNvPr>
          <p:cNvSpPr>
            <a:spLocks noGrp="1"/>
          </p:cNvSpPr>
          <p:nvPr>
            <p:ph type="body" sz="quarter" idx="10"/>
          </p:nvPr>
        </p:nvSpPr>
        <p:spPr/>
        <p:txBody>
          <a:bodyPr/>
          <a:lstStyle/>
          <a:p>
            <a:r>
              <a:rPr lang="en-GB" dirty="0"/>
              <a:t>The role of the CCP CNS</a:t>
            </a:r>
          </a:p>
        </p:txBody>
      </p:sp>
      <p:sp>
        <p:nvSpPr>
          <p:cNvPr id="3" name="Content Placeholder 2">
            <a:extLst>
              <a:ext uri="{FF2B5EF4-FFF2-40B4-BE49-F238E27FC236}">
                <a16:creationId xmlns:a16="http://schemas.microsoft.com/office/drawing/2014/main" id="{8B0A1447-C3DC-4233-23B6-555E5CB1AB7B}"/>
              </a:ext>
            </a:extLst>
          </p:cNvPr>
          <p:cNvSpPr>
            <a:spLocks noGrp="1"/>
          </p:cNvSpPr>
          <p:nvPr>
            <p:ph sz="quarter" idx="11"/>
          </p:nvPr>
        </p:nvSpPr>
        <p:spPr>
          <a:xfrm>
            <a:off x="213371" y="1611313"/>
            <a:ext cx="6862679" cy="4391024"/>
          </a:xfrm>
        </p:spPr>
        <p:txBody>
          <a:bodyPr>
            <a:normAutofit lnSpcReduction="10000"/>
          </a:bodyPr>
          <a:lstStyle/>
          <a:p>
            <a:pPr marL="342900" indent="-342900">
              <a:buFont typeface="Arial" panose="020B0604020202020204" pitchFamily="34" charset="0"/>
              <a:buChar char="•"/>
            </a:pPr>
            <a:r>
              <a:rPr lang="en-GB" dirty="0"/>
              <a:t>Primarily focused on patients on the corporate PTL who have already breached their cancer target of 62 days.</a:t>
            </a:r>
          </a:p>
          <a:p>
            <a:pPr marL="342900" indent="-342900">
              <a:buFont typeface="Arial" panose="020B0604020202020204" pitchFamily="34" charset="0"/>
              <a:buChar char="•"/>
            </a:pPr>
            <a:r>
              <a:rPr lang="en-GB" dirty="0"/>
              <a:t>Patients who appear disengaged (multiple DNAs, cancellations, unable to contact) are high risk for discharge back to referrer without completing diagnostics.</a:t>
            </a:r>
          </a:p>
          <a:p>
            <a:pPr marL="342900" indent="-342900">
              <a:buFont typeface="Arial" panose="020B0604020202020204" pitchFamily="34" charset="0"/>
              <a:buChar char="•"/>
            </a:pPr>
            <a:r>
              <a:rPr lang="en-GB" dirty="0"/>
              <a:t>CCP CNS identifies patients who might be struggling and reach out to those patients by phone call.</a:t>
            </a:r>
          </a:p>
          <a:p>
            <a:pPr marL="342900" indent="-342900">
              <a:buFont typeface="Arial" panose="020B0604020202020204" pitchFamily="34" charset="0"/>
              <a:buChar char="•"/>
            </a:pPr>
            <a:r>
              <a:rPr lang="en-GB" dirty="0"/>
              <a:t>The CCP CNS would then try to meet their support needs to enable the patient to engage and avoid discharge back to primary care where possible.</a:t>
            </a:r>
          </a:p>
          <a:p>
            <a:pPr marL="342900" indent="-342900">
              <a:buFont typeface="Arial" panose="020B0604020202020204" pitchFamily="34" charset="0"/>
              <a:buChar char="•"/>
            </a:pPr>
            <a:r>
              <a:rPr lang="en-GB" dirty="0"/>
              <a:t>This patient contact exposed a broad range of support needs and health inequalities which disadvantage patients from accessing timely cancer diagnostics and treatment. </a:t>
            </a:r>
          </a:p>
          <a:p>
            <a:pPr marL="342900" indent="-34290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A65DFDD3-3891-CA16-AFD6-5689B20F4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050" y="1611314"/>
            <a:ext cx="4476751" cy="3496468"/>
          </a:xfrm>
          <a:prstGeom prst="rect">
            <a:avLst/>
          </a:prstGeom>
        </p:spPr>
      </p:pic>
      <p:sp>
        <p:nvSpPr>
          <p:cNvPr id="6" name="TextBox 5">
            <a:extLst>
              <a:ext uri="{FF2B5EF4-FFF2-40B4-BE49-F238E27FC236}">
                <a16:creationId xmlns:a16="http://schemas.microsoft.com/office/drawing/2014/main" id="{9EED08C6-4986-29C3-14A1-D9B7F4167E16}"/>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221004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5FE7E-90DF-1EE9-705F-443F25E1B044}"/>
              </a:ext>
            </a:extLst>
          </p:cNvPr>
          <p:cNvSpPr>
            <a:spLocks noGrp="1"/>
          </p:cNvSpPr>
          <p:nvPr>
            <p:ph type="body" sz="quarter" idx="10"/>
          </p:nvPr>
        </p:nvSpPr>
        <p:spPr>
          <a:xfrm>
            <a:off x="294822" y="327725"/>
            <a:ext cx="11154228" cy="479651"/>
          </a:xfrm>
        </p:spPr>
        <p:txBody>
          <a:bodyPr/>
          <a:lstStyle/>
          <a:p>
            <a:r>
              <a:rPr lang="en-GB" dirty="0"/>
              <a:t>Types of support offered:</a:t>
            </a:r>
          </a:p>
        </p:txBody>
      </p:sp>
      <p:sp>
        <p:nvSpPr>
          <p:cNvPr id="4" name="TextBox 3">
            <a:extLst>
              <a:ext uri="{FF2B5EF4-FFF2-40B4-BE49-F238E27FC236}">
                <a16:creationId xmlns:a16="http://schemas.microsoft.com/office/drawing/2014/main" id="{5804F5FC-70C2-7C60-5DE9-A82BC8F1D0D3}"/>
              </a:ext>
            </a:extLst>
          </p:cNvPr>
          <p:cNvSpPr txBox="1"/>
          <p:nvPr/>
        </p:nvSpPr>
        <p:spPr>
          <a:xfrm>
            <a:off x="8306401" y="1707034"/>
            <a:ext cx="2800350" cy="369332"/>
          </a:xfrm>
          <a:prstGeom prst="rect">
            <a:avLst/>
          </a:prstGeom>
          <a:noFill/>
        </p:spPr>
        <p:txBody>
          <a:bodyPr wrap="square" rtlCol="0">
            <a:spAutoFit/>
          </a:bodyPr>
          <a:lstStyle/>
          <a:p>
            <a:r>
              <a:rPr lang="en-GB" dirty="0"/>
              <a:t>Appointment reminders</a:t>
            </a:r>
          </a:p>
        </p:txBody>
      </p:sp>
      <p:sp>
        <p:nvSpPr>
          <p:cNvPr id="5" name="TextBox 4">
            <a:extLst>
              <a:ext uri="{FF2B5EF4-FFF2-40B4-BE49-F238E27FC236}">
                <a16:creationId xmlns:a16="http://schemas.microsoft.com/office/drawing/2014/main" id="{398877D8-D0A4-E37F-F0A1-25838A552013}"/>
              </a:ext>
            </a:extLst>
          </p:cNvPr>
          <p:cNvSpPr txBox="1"/>
          <p:nvPr/>
        </p:nvSpPr>
        <p:spPr>
          <a:xfrm>
            <a:off x="5807080" y="5714911"/>
            <a:ext cx="2165350" cy="369332"/>
          </a:xfrm>
          <a:prstGeom prst="rect">
            <a:avLst/>
          </a:prstGeom>
          <a:noFill/>
        </p:spPr>
        <p:txBody>
          <a:bodyPr wrap="square" rtlCol="0">
            <a:spAutoFit/>
          </a:bodyPr>
          <a:lstStyle/>
          <a:p>
            <a:r>
              <a:rPr lang="en-GB" dirty="0"/>
              <a:t>Emotional support</a:t>
            </a:r>
          </a:p>
        </p:txBody>
      </p:sp>
      <p:sp>
        <p:nvSpPr>
          <p:cNvPr id="6" name="TextBox 5">
            <a:extLst>
              <a:ext uri="{FF2B5EF4-FFF2-40B4-BE49-F238E27FC236}">
                <a16:creationId xmlns:a16="http://schemas.microsoft.com/office/drawing/2014/main" id="{4DF5A9A5-DE19-4E7E-787F-F347139A6C72}"/>
              </a:ext>
            </a:extLst>
          </p:cNvPr>
          <p:cNvSpPr txBox="1"/>
          <p:nvPr/>
        </p:nvSpPr>
        <p:spPr>
          <a:xfrm>
            <a:off x="262731" y="1255681"/>
            <a:ext cx="2165350" cy="369332"/>
          </a:xfrm>
          <a:prstGeom prst="rect">
            <a:avLst/>
          </a:prstGeom>
          <a:noFill/>
        </p:spPr>
        <p:txBody>
          <a:bodyPr wrap="square" rtlCol="0">
            <a:spAutoFit/>
          </a:bodyPr>
          <a:lstStyle/>
          <a:p>
            <a:r>
              <a:rPr lang="en-GB" dirty="0"/>
              <a:t>Transport booking</a:t>
            </a:r>
          </a:p>
        </p:txBody>
      </p:sp>
      <p:sp>
        <p:nvSpPr>
          <p:cNvPr id="7" name="TextBox 6">
            <a:extLst>
              <a:ext uri="{FF2B5EF4-FFF2-40B4-BE49-F238E27FC236}">
                <a16:creationId xmlns:a16="http://schemas.microsoft.com/office/drawing/2014/main" id="{9DCEFF3A-E0B0-4704-FB33-C9AF337DBAB0}"/>
              </a:ext>
            </a:extLst>
          </p:cNvPr>
          <p:cNvSpPr txBox="1"/>
          <p:nvPr/>
        </p:nvSpPr>
        <p:spPr>
          <a:xfrm>
            <a:off x="8662195" y="4138909"/>
            <a:ext cx="3340100" cy="646331"/>
          </a:xfrm>
          <a:prstGeom prst="rect">
            <a:avLst/>
          </a:prstGeom>
          <a:noFill/>
        </p:spPr>
        <p:txBody>
          <a:bodyPr wrap="square" rtlCol="0">
            <a:spAutoFit/>
          </a:bodyPr>
          <a:lstStyle/>
          <a:p>
            <a:r>
              <a:rPr lang="en-GB" dirty="0"/>
              <a:t>Referral to oncology psychology services</a:t>
            </a:r>
          </a:p>
        </p:txBody>
      </p:sp>
      <p:sp>
        <p:nvSpPr>
          <p:cNvPr id="8" name="TextBox 7">
            <a:extLst>
              <a:ext uri="{FF2B5EF4-FFF2-40B4-BE49-F238E27FC236}">
                <a16:creationId xmlns:a16="http://schemas.microsoft.com/office/drawing/2014/main" id="{FD4432CD-C687-B62C-B44D-8D329A3E4248}"/>
              </a:ext>
            </a:extLst>
          </p:cNvPr>
          <p:cNvSpPr txBox="1"/>
          <p:nvPr/>
        </p:nvSpPr>
        <p:spPr>
          <a:xfrm>
            <a:off x="2176462" y="3840738"/>
            <a:ext cx="3919538" cy="369332"/>
          </a:xfrm>
          <a:prstGeom prst="rect">
            <a:avLst/>
          </a:prstGeom>
          <a:noFill/>
        </p:spPr>
        <p:txBody>
          <a:bodyPr wrap="square" rtlCol="0">
            <a:spAutoFit/>
          </a:bodyPr>
          <a:lstStyle/>
          <a:p>
            <a:r>
              <a:rPr lang="en-GB" dirty="0"/>
              <a:t>Liaison with clinical and admin teams</a:t>
            </a:r>
          </a:p>
        </p:txBody>
      </p:sp>
      <p:sp>
        <p:nvSpPr>
          <p:cNvPr id="9" name="TextBox 8">
            <a:extLst>
              <a:ext uri="{FF2B5EF4-FFF2-40B4-BE49-F238E27FC236}">
                <a16:creationId xmlns:a16="http://schemas.microsoft.com/office/drawing/2014/main" id="{FAF012C7-AE6B-7594-140C-BD8F488D3F41}"/>
              </a:ext>
            </a:extLst>
          </p:cNvPr>
          <p:cNvSpPr txBox="1"/>
          <p:nvPr/>
        </p:nvSpPr>
        <p:spPr>
          <a:xfrm>
            <a:off x="6789212" y="699220"/>
            <a:ext cx="3919538" cy="369332"/>
          </a:xfrm>
          <a:prstGeom prst="rect">
            <a:avLst/>
          </a:prstGeom>
          <a:noFill/>
        </p:spPr>
        <p:txBody>
          <a:bodyPr wrap="square" rtlCol="0">
            <a:spAutoFit/>
          </a:bodyPr>
          <a:lstStyle/>
          <a:p>
            <a:r>
              <a:rPr lang="en-GB" dirty="0"/>
              <a:t>Adjusting appointments</a:t>
            </a:r>
          </a:p>
        </p:txBody>
      </p:sp>
      <p:sp>
        <p:nvSpPr>
          <p:cNvPr id="10" name="TextBox 9">
            <a:extLst>
              <a:ext uri="{FF2B5EF4-FFF2-40B4-BE49-F238E27FC236}">
                <a16:creationId xmlns:a16="http://schemas.microsoft.com/office/drawing/2014/main" id="{87AEF0FA-DF70-444C-AF66-35627FEDF87A}"/>
              </a:ext>
            </a:extLst>
          </p:cNvPr>
          <p:cNvSpPr txBox="1"/>
          <p:nvPr/>
        </p:nvSpPr>
        <p:spPr>
          <a:xfrm>
            <a:off x="142872" y="4715317"/>
            <a:ext cx="2635250" cy="369332"/>
          </a:xfrm>
          <a:prstGeom prst="rect">
            <a:avLst/>
          </a:prstGeom>
          <a:noFill/>
        </p:spPr>
        <p:txBody>
          <a:bodyPr wrap="square" rtlCol="0">
            <a:spAutoFit/>
          </a:bodyPr>
          <a:lstStyle/>
          <a:p>
            <a:r>
              <a:rPr lang="en-GB" dirty="0"/>
              <a:t>Liaison with key-workers</a:t>
            </a:r>
          </a:p>
        </p:txBody>
      </p:sp>
      <p:sp>
        <p:nvSpPr>
          <p:cNvPr id="11" name="TextBox 10">
            <a:extLst>
              <a:ext uri="{FF2B5EF4-FFF2-40B4-BE49-F238E27FC236}">
                <a16:creationId xmlns:a16="http://schemas.microsoft.com/office/drawing/2014/main" id="{DAE88030-E728-1056-E6A3-0323951CB37C}"/>
              </a:ext>
            </a:extLst>
          </p:cNvPr>
          <p:cNvSpPr txBox="1"/>
          <p:nvPr/>
        </p:nvSpPr>
        <p:spPr>
          <a:xfrm>
            <a:off x="468312" y="2395156"/>
            <a:ext cx="3816350" cy="646331"/>
          </a:xfrm>
          <a:prstGeom prst="rect">
            <a:avLst/>
          </a:prstGeom>
          <a:noFill/>
        </p:spPr>
        <p:txBody>
          <a:bodyPr wrap="square" rtlCol="0">
            <a:spAutoFit/>
          </a:bodyPr>
          <a:lstStyle/>
          <a:p>
            <a:r>
              <a:rPr lang="en-GB" dirty="0"/>
              <a:t>Encourage uptake of transport cost reimbursement scheme</a:t>
            </a:r>
          </a:p>
        </p:txBody>
      </p:sp>
      <p:sp>
        <p:nvSpPr>
          <p:cNvPr id="12" name="TextBox 11">
            <a:extLst>
              <a:ext uri="{FF2B5EF4-FFF2-40B4-BE49-F238E27FC236}">
                <a16:creationId xmlns:a16="http://schemas.microsoft.com/office/drawing/2014/main" id="{65AC20C6-449C-E862-58D1-325E65A7ACA8}"/>
              </a:ext>
            </a:extLst>
          </p:cNvPr>
          <p:cNvSpPr txBox="1"/>
          <p:nvPr/>
        </p:nvSpPr>
        <p:spPr>
          <a:xfrm>
            <a:off x="7066742" y="2976024"/>
            <a:ext cx="3816350" cy="923330"/>
          </a:xfrm>
          <a:prstGeom prst="rect">
            <a:avLst/>
          </a:prstGeom>
          <a:noFill/>
        </p:spPr>
        <p:txBody>
          <a:bodyPr wrap="square" rtlCol="0">
            <a:spAutoFit/>
          </a:bodyPr>
          <a:lstStyle/>
          <a:p>
            <a:r>
              <a:rPr lang="en-GB" dirty="0"/>
              <a:t>Referral to external service i.e. Beyond Diagnosis, Macmillan or Maggie’s</a:t>
            </a:r>
          </a:p>
        </p:txBody>
      </p:sp>
      <p:sp>
        <p:nvSpPr>
          <p:cNvPr id="13" name="TextBox 12">
            <a:extLst>
              <a:ext uri="{FF2B5EF4-FFF2-40B4-BE49-F238E27FC236}">
                <a16:creationId xmlns:a16="http://schemas.microsoft.com/office/drawing/2014/main" id="{266908D0-C310-8190-43F5-0381A17CD1E8}"/>
              </a:ext>
            </a:extLst>
          </p:cNvPr>
          <p:cNvSpPr txBox="1"/>
          <p:nvPr/>
        </p:nvSpPr>
        <p:spPr>
          <a:xfrm>
            <a:off x="8756681" y="5114955"/>
            <a:ext cx="2692369" cy="646331"/>
          </a:xfrm>
          <a:prstGeom prst="rect">
            <a:avLst/>
          </a:prstGeom>
          <a:noFill/>
        </p:spPr>
        <p:txBody>
          <a:bodyPr wrap="square" rtlCol="0">
            <a:spAutoFit/>
          </a:bodyPr>
          <a:lstStyle/>
          <a:p>
            <a:r>
              <a:rPr lang="en-GB" dirty="0"/>
              <a:t>Chaperone appointments</a:t>
            </a:r>
          </a:p>
        </p:txBody>
      </p:sp>
      <p:sp>
        <p:nvSpPr>
          <p:cNvPr id="3" name="TextBox 2">
            <a:extLst>
              <a:ext uri="{FF2B5EF4-FFF2-40B4-BE49-F238E27FC236}">
                <a16:creationId xmlns:a16="http://schemas.microsoft.com/office/drawing/2014/main" id="{46C248C8-484B-0A5E-27BD-662836FBF480}"/>
              </a:ext>
            </a:extLst>
          </p:cNvPr>
          <p:cNvSpPr txBox="1"/>
          <p:nvPr/>
        </p:nvSpPr>
        <p:spPr>
          <a:xfrm>
            <a:off x="6352381" y="4588703"/>
            <a:ext cx="1928812" cy="369332"/>
          </a:xfrm>
          <a:prstGeom prst="rect">
            <a:avLst/>
          </a:prstGeom>
          <a:noFill/>
        </p:spPr>
        <p:txBody>
          <a:bodyPr wrap="square" rtlCol="0">
            <a:spAutoFit/>
          </a:bodyPr>
          <a:lstStyle/>
          <a:p>
            <a:r>
              <a:rPr lang="en-GB" dirty="0"/>
              <a:t>Insight visits</a:t>
            </a:r>
          </a:p>
        </p:txBody>
      </p:sp>
      <p:pic>
        <p:nvPicPr>
          <p:cNvPr id="15" name="Picture 14">
            <a:extLst>
              <a:ext uri="{FF2B5EF4-FFF2-40B4-BE49-F238E27FC236}">
                <a16:creationId xmlns:a16="http://schemas.microsoft.com/office/drawing/2014/main" id="{3B58030F-EF54-2AFB-81BE-2D6730681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93" y="275665"/>
            <a:ext cx="1363663" cy="1363663"/>
          </a:xfrm>
          <a:prstGeom prst="rect">
            <a:avLst/>
          </a:prstGeom>
        </p:spPr>
      </p:pic>
      <p:pic>
        <p:nvPicPr>
          <p:cNvPr id="17" name="Picture 16">
            <a:extLst>
              <a:ext uri="{FF2B5EF4-FFF2-40B4-BE49-F238E27FC236}">
                <a16:creationId xmlns:a16="http://schemas.microsoft.com/office/drawing/2014/main" id="{A037DBC2-E057-DE2B-FB01-B586861D1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794" y="1487991"/>
            <a:ext cx="988269" cy="992681"/>
          </a:xfrm>
          <a:prstGeom prst="rect">
            <a:avLst/>
          </a:prstGeom>
        </p:spPr>
      </p:pic>
      <p:pic>
        <p:nvPicPr>
          <p:cNvPr id="19" name="Picture 18">
            <a:extLst>
              <a:ext uri="{FF2B5EF4-FFF2-40B4-BE49-F238E27FC236}">
                <a16:creationId xmlns:a16="http://schemas.microsoft.com/office/drawing/2014/main" id="{4525DA93-A06F-CAFA-4CAC-511947779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712" y="4760613"/>
            <a:ext cx="988269" cy="988269"/>
          </a:xfrm>
          <a:prstGeom prst="rect">
            <a:avLst/>
          </a:prstGeom>
        </p:spPr>
      </p:pic>
      <p:pic>
        <p:nvPicPr>
          <p:cNvPr id="21" name="Picture 20">
            <a:extLst>
              <a:ext uri="{FF2B5EF4-FFF2-40B4-BE49-F238E27FC236}">
                <a16:creationId xmlns:a16="http://schemas.microsoft.com/office/drawing/2014/main" id="{B7FF07E7-A3BF-E25D-BCF9-838FFF3381CB}"/>
              </a:ext>
            </a:extLst>
          </p:cNvPr>
          <p:cNvPicPr>
            <a:picLocks noChangeAspect="1"/>
          </p:cNvPicPr>
          <p:nvPr/>
        </p:nvPicPr>
        <p:blipFill>
          <a:blip r:embed="rId5">
            <a:extLst>
              <a:ext uri="{28A0092B-C50C-407E-A947-70E740481C1C}">
                <a14:useLocalDpi xmlns:a14="http://schemas.microsoft.com/office/drawing/2010/main" val="0"/>
              </a:ext>
            </a:extLst>
          </a:blip>
          <a:srcRect l="23872" r="15915"/>
          <a:stretch/>
        </p:blipFill>
        <p:spPr>
          <a:xfrm>
            <a:off x="4960195" y="1752578"/>
            <a:ext cx="1525587" cy="1800225"/>
          </a:xfrm>
          <a:prstGeom prst="rect">
            <a:avLst/>
          </a:prstGeom>
        </p:spPr>
      </p:pic>
      <p:pic>
        <p:nvPicPr>
          <p:cNvPr id="23" name="Picture 22">
            <a:extLst>
              <a:ext uri="{FF2B5EF4-FFF2-40B4-BE49-F238E27FC236}">
                <a16:creationId xmlns:a16="http://schemas.microsoft.com/office/drawing/2014/main" id="{07C52824-1100-F981-50DE-466FB19F2DD7}"/>
              </a:ext>
            </a:extLst>
          </p:cNvPr>
          <p:cNvPicPr>
            <a:picLocks noChangeAspect="1"/>
          </p:cNvPicPr>
          <p:nvPr/>
        </p:nvPicPr>
        <p:blipFill>
          <a:blip r:embed="rId6">
            <a:extLst>
              <a:ext uri="{28A0092B-C50C-407E-A947-70E740481C1C}">
                <a14:useLocalDpi xmlns:a14="http://schemas.microsoft.com/office/drawing/2010/main" val="0"/>
              </a:ext>
            </a:extLst>
          </a:blip>
          <a:srcRect b="15804"/>
          <a:stretch/>
        </p:blipFill>
        <p:spPr>
          <a:xfrm>
            <a:off x="2376487" y="989094"/>
            <a:ext cx="1477049" cy="969430"/>
          </a:xfrm>
          <a:prstGeom prst="rect">
            <a:avLst/>
          </a:prstGeom>
        </p:spPr>
      </p:pic>
      <p:pic>
        <p:nvPicPr>
          <p:cNvPr id="25" name="Picture 24">
            <a:extLst>
              <a:ext uri="{FF2B5EF4-FFF2-40B4-BE49-F238E27FC236}">
                <a16:creationId xmlns:a16="http://schemas.microsoft.com/office/drawing/2014/main" id="{0FF7C27B-2D60-1A24-47DC-D602BB741A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333" y="2836361"/>
            <a:ext cx="841883" cy="838141"/>
          </a:xfrm>
          <a:prstGeom prst="rect">
            <a:avLst/>
          </a:prstGeom>
        </p:spPr>
      </p:pic>
      <p:pic>
        <p:nvPicPr>
          <p:cNvPr id="27" name="Picture 26">
            <a:extLst>
              <a:ext uri="{FF2B5EF4-FFF2-40B4-BE49-F238E27FC236}">
                <a16:creationId xmlns:a16="http://schemas.microsoft.com/office/drawing/2014/main" id="{A0FA844B-92E5-8B33-12BB-5B42A66027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8122" y="4123668"/>
            <a:ext cx="2524125" cy="1809750"/>
          </a:xfrm>
          <a:prstGeom prst="rect">
            <a:avLst/>
          </a:prstGeom>
        </p:spPr>
      </p:pic>
      <p:sp>
        <p:nvSpPr>
          <p:cNvPr id="14" name="TextBox 13">
            <a:extLst>
              <a:ext uri="{FF2B5EF4-FFF2-40B4-BE49-F238E27FC236}">
                <a16:creationId xmlns:a16="http://schemas.microsoft.com/office/drawing/2014/main" id="{51ABD9FA-A269-6503-D4F6-9CE13E8C9B26}"/>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
        <p:nvSpPr>
          <p:cNvPr id="16" name="TextBox 15">
            <a:extLst>
              <a:ext uri="{FF2B5EF4-FFF2-40B4-BE49-F238E27FC236}">
                <a16:creationId xmlns:a16="http://schemas.microsoft.com/office/drawing/2014/main" id="{ED66D110-9B36-459A-3E89-AC4F7E1B8DB6}"/>
              </a:ext>
            </a:extLst>
          </p:cNvPr>
          <p:cNvSpPr txBox="1"/>
          <p:nvPr/>
        </p:nvSpPr>
        <p:spPr>
          <a:xfrm>
            <a:off x="8517856" y="5939487"/>
            <a:ext cx="2377440" cy="646331"/>
          </a:xfrm>
          <a:prstGeom prst="rect">
            <a:avLst/>
          </a:prstGeom>
          <a:noFill/>
        </p:spPr>
        <p:txBody>
          <a:bodyPr wrap="square" rtlCol="0">
            <a:spAutoFit/>
          </a:bodyPr>
          <a:lstStyle/>
          <a:p>
            <a:r>
              <a:rPr lang="en-GB" dirty="0"/>
              <a:t>Refer to talking therapies</a:t>
            </a:r>
          </a:p>
        </p:txBody>
      </p:sp>
      <p:sp>
        <p:nvSpPr>
          <p:cNvPr id="18" name="TextBox 17">
            <a:extLst>
              <a:ext uri="{FF2B5EF4-FFF2-40B4-BE49-F238E27FC236}">
                <a16:creationId xmlns:a16="http://schemas.microsoft.com/office/drawing/2014/main" id="{BCE69CF3-E6F5-189E-683C-2D1CDD880CEE}"/>
              </a:ext>
            </a:extLst>
          </p:cNvPr>
          <p:cNvSpPr txBox="1"/>
          <p:nvPr/>
        </p:nvSpPr>
        <p:spPr>
          <a:xfrm>
            <a:off x="5035296" y="1060703"/>
            <a:ext cx="2121408" cy="646331"/>
          </a:xfrm>
          <a:prstGeom prst="rect">
            <a:avLst/>
          </a:prstGeom>
          <a:noFill/>
        </p:spPr>
        <p:txBody>
          <a:bodyPr wrap="square" rtlCol="0">
            <a:spAutoFit/>
          </a:bodyPr>
          <a:lstStyle/>
          <a:p>
            <a:r>
              <a:rPr lang="en-GB" dirty="0"/>
              <a:t>Use of telephone interpretation</a:t>
            </a:r>
          </a:p>
        </p:txBody>
      </p:sp>
    </p:spTree>
    <p:extLst>
      <p:ext uri="{BB962C8B-B14F-4D97-AF65-F5344CB8AC3E}">
        <p14:creationId xmlns:p14="http://schemas.microsoft.com/office/powerpoint/2010/main" val="204604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D3E4C0-3D6A-4C2B-3888-9C0002B39E37}"/>
              </a:ext>
            </a:extLst>
          </p:cNvPr>
          <p:cNvSpPr>
            <a:spLocks noGrp="1"/>
          </p:cNvSpPr>
          <p:nvPr>
            <p:ph type="body" sz="quarter" idx="10"/>
          </p:nvPr>
        </p:nvSpPr>
        <p:spPr/>
        <p:txBody>
          <a:bodyPr/>
          <a:lstStyle/>
          <a:p>
            <a:r>
              <a:rPr lang="en-GB" dirty="0"/>
              <a:t>Data so far</a:t>
            </a:r>
          </a:p>
        </p:txBody>
      </p:sp>
      <p:sp>
        <p:nvSpPr>
          <p:cNvPr id="3" name="Content Placeholder 2">
            <a:extLst>
              <a:ext uri="{FF2B5EF4-FFF2-40B4-BE49-F238E27FC236}">
                <a16:creationId xmlns:a16="http://schemas.microsoft.com/office/drawing/2014/main" id="{A635A0F6-DEA7-1074-4A61-7E7B271C0334}"/>
              </a:ext>
            </a:extLst>
          </p:cNvPr>
          <p:cNvSpPr>
            <a:spLocks noGrp="1"/>
          </p:cNvSpPr>
          <p:nvPr>
            <p:ph sz="quarter" idx="11"/>
          </p:nvPr>
        </p:nvSpPr>
        <p:spPr>
          <a:xfrm>
            <a:off x="539075" y="1456567"/>
            <a:ext cx="10205125" cy="2969129"/>
          </a:xfrm>
        </p:spPr>
        <p:txBody>
          <a:bodyPr>
            <a:normAutofit/>
          </a:bodyPr>
          <a:lstStyle/>
          <a:p>
            <a:pPr marL="342900" indent="-342900">
              <a:buFont typeface="Arial" panose="020B0604020202020204" pitchFamily="34" charset="0"/>
              <a:buChar char="•"/>
            </a:pPr>
            <a:r>
              <a:rPr lang="en-GB" sz="1800" dirty="0"/>
              <a:t>Total pathways supported including dual pathway tracking and advisory only: </a:t>
            </a:r>
            <a:r>
              <a:rPr lang="en-GB" sz="1800" b="1" dirty="0"/>
              <a:t>450</a:t>
            </a:r>
          </a:p>
          <a:p>
            <a:pPr marL="342900" indent="-342900">
              <a:buFont typeface="Arial" panose="020B0604020202020204" pitchFamily="34" charset="0"/>
              <a:buChar char="•"/>
            </a:pPr>
            <a:r>
              <a:rPr lang="en-GB" sz="1800" dirty="0"/>
              <a:t>Total pathways with patients directly contacted by CCP CNS: </a:t>
            </a:r>
            <a:r>
              <a:rPr lang="en-GB" sz="1800" b="1" dirty="0"/>
              <a:t>238</a:t>
            </a:r>
          </a:p>
          <a:p>
            <a:pPr marL="342900" indent="-342900">
              <a:buFont typeface="Arial" panose="020B0604020202020204" pitchFamily="34" charset="0"/>
              <a:buChar char="•"/>
            </a:pPr>
            <a:r>
              <a:rPr lang="en-GB" sz="1800" dirty="0"/>
              <a:t>Total health inequality indicators identified affecting pathways: </a:t>
            </a:r>
            <a:r>
              <a:rPr lang="en-GB" sz="1800" b="1" dirty="0"/>
              <a:t>255</a:t>
            </a:r>
            <a:endParaRPr lang="en-GB" sz="1800" dirty="0"/>
          </a:p>
          <a:p>
            <a:pPr marL="342900" indent="-342900">
              <a:buFont typeface="Arial" panose="020B0604020202020204" pitchFamily="34" charset="0"/>
              <a:buChar char="•"/>
            </a:pPr>
            <a:r>
              <a:rPr lang="en-GB" sz="1800" dirty="0"/>
              <a:t>Average day of pathway when CCP CNS gets involved: </a:t>
            </a:r>
            <a:r>
              <a:rPr lang="en-GB" sz="1800" b="1" dirty="0"/>
              <a:t>84</a:t>
            </a:r>
          </a:p>
          <a:p>
            <a:pPr marL="342900" indent="-342900">
              <a:buFont typeface="Arial" panose="020B0604020202020204" pitchFamily="34" charset="0"/>
              <a:buChar char="•"/>
            </a:pPr>
            <a:r>
              <a:rPr lang="en-GB" sz="1800" dirty="0"/>
              <a:t>Average days post-intervention patient pathway resolves: </a:t>
            </a:r>
            <a:r>
              <a:rPr lang="en-GB" sz="1800" b="1" dirty="0"/>
              <a:t>37 days</a:t>
            </a:r>
          </a:p>
          <a:p>
            <a:pPr marL="342900" indent="-342900">
              <a:buFont typeface="Arial" panose="020B0604020202020204" pitchFamily="34" charset="0"/>
              <a:buChar char="•"/>
            </a:pPr>
            <a:r>
              <a:rPr lang="en-GB" sz="1800" dirty="0"/>
              <a:t>This indicates that if the CCP CNS were involved earlier, patients would be more likely to reach diagnosis and/or treatment within 62 days.</a:t>
            </a:r>
          </a:p>
          <a:p>
            <a:pPr marL="342900" indent="-342900">
              <a:buFont typeface="Arial" panose="020B0604020202020204" pitchFamily="34" charset="0"/>
              <a:buChar char="•"/>
            </a:pPr>
            <a:endParaRPr lang="en-GB" sz="1100" dirty="0"/>
          </a:p>
        </p:txBody>
      </p:sp>
      <p:sp>
        <p:nvSpPr>
          <p:cNvPr id="4" name="TextBox 3">
            <a:extLst>
              <a:ext uri="{FF2B5EF4-FFF2-40B4-BE49-F238E27FC236}">
                <a16:creationId xmlns:a16="http://schemas.microsoft.com/office/drawing/2014/main" id="{ED0F698B-BFE2-2CC1-9A8A-195B941DB922}"/>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Tree>
    <p:extLst>
      <p:ext uri="{BB962C8B-B14F-4D97-AF65-F5344CB8AC3E}">
        <p14:creationId xmlns:p14="http://schemas.microsoft.com/office/powerpoint/2010/main" val="49290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86BF60-B32E-AFDE-C189-3B617D40CFC3}"/>
              </a:ext>
            </a:extLst>
          </p:cNvPr>
          <p:cNvSpPr>
            <a:spLocks noGrp="1"/>
          </p:cNvSpPr>
          <p:nvPr>
            <p:ph type="body" sz="quarter" idx="10"/>
          </p:nvPr>
        </p:nvSpPr>
        <p:spPr/>
        <p:txBody>
          <a:bodyPr/>
          <a:lstStyle/>
          <a:p>
            <a:r>
              <a:rPr lang="en-GB" dirty="0"/>
              <a:t>Reasons for referral for support</a:t>
            </a:r>
          </a:p>
        </p:txBody>
      </p:sp>
      <p:sp>
        <p:nvSpPr>
          <p:cNvPr id="3" name="TextBox 2">
            <a:extLst>
              <a:ext uri="{FF2B5EF4-FFF2-40B4-BE49-F238E27FC236}">
                <a16:creationId xmlns:a16="http://schemas.microsoft.com/office/drawing/2014/main" id="{E6FAEDBD-F771-12A1-7DA4-3569400F1556}"/>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graphicFrame>
        <p:nvGraphicFramePr>
          <p:cNvPr id="21" name="Content Placeholder 20">
            <a:extLst>
              <a:ext uri="{FF2B5EF4-FFF2-40B4-BE49-F238E27FC236}">
                <a16:creationId xmlns:a16="http://schemas.microsoft.com/office/drawing/2014/main" id="{E893A4D4-8C5E-F442-FB0A-D7087E77F44B}"/>
              </a:ext>
            </a:extLst>
          </p:cNvPr>
          <p:cNvGraphicFramePr>
            <a:graphicFrameLocks noGrp="1"/>
          </p:cNvGraphicFramePr>
          <p:nvPr>
            <p:ph sz="quarter" idx="11"/>
            <p:extLst>
              <p:ext uri="{D42A27DB-BD31-4B8C-83A1-F6EECF244321}">
                <p14:modId xmlns:p14="http://schemas.microsoft.com/office/powerpoint/2010/main" val="755385829"/>
              </p:ext>
            </p:extLst>
          </p:nvPr>
        </p:nvGraphicFramePr>
        <p:xfrm>
          <a:off x="794204" y="1629786"/>
          <a:ext cx="11114087" cy="3995737"/>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id="{C7F5C324-3390-2A14-DC6F-E9E09828E1CA}"/>
              </a:ext>
            </a:extLst>
          </p:cNvPr>
          <p:cNvSpPr txBox="1"/>
          <p:nvPr/>
        </p:nvSpPr>
        <p:spPr>
          <a:xfrm>
            <a:off x="794204" y="1629786"/>
            <a:ext cx="3075709" cy="1323439"/>
          </a:xfrm>
          <a:prstGeom prst="rect">
            <a:avLst/>
          </a:prstGeom>
          <a:noFill/>
        </p:spPr>
        <p:txBody>
          <a:bodyPr wrap="square" rtlCol="0">
            <a:spAutoFit/>
          </a:bodyPr>
          <a:lstStyle/>
          <a:p>
            <a:r>
              <a:rPr lang="en-GB" sz="1600" dirty="0"/>
              <a:t>This graph shows the </a:t>
            </a:r>
            <a:r>
              <a:rPr lang="en-GB" sz="1600" b="1" dirty="0"/>
              <a:t>primary</a:t>
            </a:r>
            <a:r>
              <a:rPr lang="en-GB" sz="1600" dirty="0"/>
              <a:t> reason for referral to CCP CNS, however in many cases there are multiple indicators of a pathway that needs support.</a:t>
            </a:r>
          </a:p>
        </p:txBody>
      </p:sp>
      <p:sp>
        <p:nvSpPr>
          <p:cNvPr id="23" name="TextBox 22">
            <a:extLst>
              <a:ext uri="{FF2B5EF4-FFF2-40B4-BE49-F238E27FC236}">
                <a16:creationId xmlns:a16="http://schemas.microsoft.com/office/drawing/2014/main" id="{C4947F56-5A0F-5982-AFB6-CC3CB7C71010}"/>
              </a:ext>
            </a:extLst>
          </p:cNvPr>
          <p:cNvSpPr txBox="1"/>
          <p:nvPr/>
        </p:nvSpPr>
        <p:spPr>
          <a:xfrm>
            <a:off x="794204" y="4302084"/>
            <a:ext cx="3075709" cy="1323439"/>
          </a:xfrm>
          <a:prstGeom prst="rect">
            <a:avLst/>
          </a:prstGeom>
          <a:noFill/>
        </p:spPr>
        <p:txBody>
          <a:bodyPr wrap="square" rtlCol="0">
            <a:spAutoFit/>
          </a:bodyPr>
          <a:lstStyle/>
          <a:p>
            <a:r>
              <a:rPr lang="en-GB" sz="1600" dirty="0"/>
              <a:t>For example, a complex diagnostic pathway requiring multiple procedures and scans peppered with DNAs and cancellations.</a:t>
            </a:r>
          </a:p>
        </p:txBody>
      </p:sp>
    </p:spTree>
    <p:extLst>
      <p:ext uri="{BB962C8B-B14F-4D97-AF65-F5344CB8AC3E}">
        <p14:creationId xmlns:p14="http://schemas.microsoft.com/office/powerpoint/2010/main" val="23422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9465BF-01A9-2A08-6958-FD4F297CFF85}"/>
              </a:ext>
            </a:extLst>
          </p:cNvPr>
          <p:cNvSpPr>
            <a:spLocks noGrp="1"/>
          </p:cNvSpPr>
          <p:nvPr>
            <p:ph type="body" sz="quarter" idx="10"/>
          </p:nvPr>
        </p:nvSpPr>
        <p:spPr/>
        <p:txBody>
          <a:bodyPr/>
          <a:lstStyle/>
          <a:p>
            <a:r>
              <a:rPr lang="en-GB" dirty="0"/>
              <a:t>Inclusion health concerns identified</a:t>
            </a:r>
          </a:p>
        </p:txBody>
      </p:sp>
      <p:graphicFrame>
        <p:nvGraphicFramePr>
          <p:cNvPr id="7" name="Content Placeholder 6">
            <a:extLst>
              <a:ext uri="{FF2B5EF4-FFF2-40B4-BE49-F238E27FC236}">
                <a16:creationId xmlns:a16="http://schemas.microsoft.com/office/drawing/2014/main" id="{E61D5F0E-1D67-D17A-168B-94ADCA8A10D6}"/>
              </a:ext>
            </a:extLst>
          </p:cNvPr>
          <p:cNvGraphicFramePr>
            <a:graphicFrameLocks noGrp="1"/>
          </p:cNvGraphicFramePr>
          <p:nvPr>
            <p:ph sz="quarter" idx="11"/>
            <p:extLst>
              <p:ext uri="{D42A27DB-BD31-4B8C-83A1-F6EECF244321}">
                <p14:modId xmlns:p14="http://schemas.microsoft.com/office/powerpoint/2010/main" val="3962930027"/>
              </p:ext>
            </p:extLst>
          </p:nvPr>
        </p:nvGraphicFramePr>
        <p:xfrm>
          <a:off x="754063" y="1611313"/>
          <a:ext cx="11114087" cy="399573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C0BBE08-A970-FE47-2EEA-AB3DF5CD35E4}"/>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
        <p:nvSpPr>
          <p:cNvPr id="8" name="TextBox 7">
            <a:extLst>
              <a:ext uri="{FF2B5EF4-FFF2-40B4-BE49-F238E27FC236}">
                <a16:creationId xmlns:a16="http://schemas.microsoft.com/office/drawing/2014/main" id="{2D5983A7-4952-2627-344D-01A648402B6B}"/>
              </a:ext>
            </a:extLst>
          </p:cNvPr>
          <p:cNvSpPr txBox="1"/>
          <p:nvPr/>
        </p:nvSpPr>
        <p:spPr>
          <a:xfrm>
            <a:off x="754063" y="1633971"/>
            <a:ext cx="2549237" cy="3416320"/>
          </a:xfrm>
          <a:prstGeom prst="rect">
            <a:avLst/>
          </a:prstGeom>
          <a:noFill/>
        </p:spPr>
        <p:txBody>
          <a:bodyPr wrap="square" rtlCol="0">
            <a:spAutoFit/>
          </a:bodyPr>
          <a:lstStyle/>
          <a:p>
            <a:r>
              <a:rPr lang="en-GB" dirty="0"/>
              <a:t>Other barriers not included in graph: </a:t>
            </a:r>
          </a:p>
          <a:p>
            <a:pPr marL="285750" indent="-285750">
              <a:buFontTx/>
              <a:buChar char="-"/>
            </a:pPr>
            <a:r>
              <a:rPr lang="en-GB" dirty="0"/>
              <a:t>Patient is a carer</a:t>
            </a:r>
          </a:p>
          <a:p>
            <a:pPr marL="285750" indent="-285750">
              <a:buFontTx/>
              <a:buChar char="-"/>
            </a:pPr>
            <a:r>
              <a:rPr lang="en-GB" dirty="0"/>
              <a:t>Has a carer</a:t>
            </a:r>
          </a:p>
          <a:p>
            <a:pPr marL="285750" indent="-285750">
              <a:buFontTx/>
              <a:buChar char="-"/>
            </a:pPr>
            <a:r>
              <a:rPr lang="en-GB" dirty="0"/>
              <a:t>Financial problems</a:t>
            </a:r>
          </a:p>
          <a:p>
            <a:pPr marL="285750" indent="-285750">
              <a:buFontTx/>
              <a:buChar char="-"/>
            </a:pPr>
            <a:r>
              <a:rPr lang="en-GB" dirty="0"/>
              <a:t>In a care home</a:t>
            </a:r>
          </a:p>
          <a:p>
            <a:pPr marL="285750" indent="-285750">
              <a:buFontTx/>
              <a:buChar char="-"/>
            </a:pPr>
            <a:r>
              <a:rPr lang="en-GB" dirty="0"/>
              <a:t>Dementia diagnosis</a:t>
            </a:r>
          </a:p>
          <a:p>
            <a:pPr marL="285750" indent="-285750">
              <a:buFontTx/>
              <a:buChar char="-"/>
            </a:pPr>
            <a:r>
              <a:rPr lang="en-GB" dirty="0"/>
              <a:t>Physical disability</a:t>
            </a:r>
          </a:p>
          <a:p>
            <a:pPr marL="285750" indent="-285750">
              <a:buFontTx/>
              <a:buChar char="-"/>
            </a:pPr>
            <a:r>
              <a:rPr lang="en-GB" dirty="0"/>
              <a:t>Ethnic minority background</a:t>
            </a:r>
          </a:p>
          <a:p>
            <a:pPr marL="285750" indent="-285750">
              <a:buFontTx/>
              <a:buChar char="-"/>
            </a:pPr>
            <a:r>
              <a:rPr lang="en-GB" b="1" dirty="0"/>
              <a:t>Previous bad experience</a:t>
            </a:r>
          </a:p>
        </p:txBody>
      </p:sp>
    </p:spTree>
    <p:extLst>
      <p:ext uri="{BB962C8B-B14F-4D97-AF65-F5344CB8AC3E}">
        <p14:creationId xmlns:p14="http://schemas.microsoft.com/office/powerpoint/2010/main" val="355101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E1D0C-FA53-E985-0ED5-77D12967454B}"/>
              </a:ext>
            </a:extLst>
          </p:cNvPr>
          <p:cNvSpPr>
            <a:spLocks noGrp="1"/>
          </p:cNvSpPr>
          <p:nvPr>
            <p:ph type="body" sz="quarter" idx="10"/>
          </p:nvPr>
        </p:nvSpPr>
        <p:spPr/>
        <p:txBody>
          <a:bodyPr/>
          <a:lstStyle/>
          <a:p>
            <a:r>
              <a:rPr lang="en-GB" dirty="0"/>
              <a:t>Patient example 1 – “Kathryn”</a:t>
            </a:r>
          </a:p>
        </p:txBody>
      </p:sp>
      <p:sp>
        <p:nvSpPr>
          <p:cNvPr id="3" name="Content Placeholder 2">
            <a:extLst>
              <a:ext uri="{FF2B5EF4-FFF2-40B4-BE49-F238E27FC236}">
                <a16:creationId xmlns:a16="http://schemas.microsoft.com/office/drawing/2014/main" id="{3F89A6A3-0B15-E5FF-9398-410213627094}"/>
              </a:ext>
            </a:extLst>
          </p:cNvPr>
          <p:cNvSpPr>
            <a:spLocks noGrp="1"/>
          </p:cNvSpPr>
          <p:nvPr>
            <p:ph sz="quarter" idx="11"/>
          </p:nvPr>
        </p:nvSpPr>
        <p:spPr>
          <a:xfrm>
            <a:off x="754063" y="1611313"/>
            <a:ext cx="11113850" cy="1607375"/>
          </a:xfrm>
        </p:spPr>
        <p:txBody>
          <a:bodyPr>
            <a:normAutofit/>
          </a:bodyPr>
          <a:lstStyle/>
          <a:p>
            <a:pPr marL="342900" indent="-342900">
              <a:buFont typeface="Arial" panose="020B0604020202020204" pitchFamily="34" charset="0"/>
              <a:buChar char="•"/>
            </a:pPr>
            <a:r>
              <a:rPr lang="en-GB" dirty="0"/>
              <a:t>Head and neck urgent suspected cancer referral from dentist.</a:t>
            </a:r>
          </a:p>
          <a:p>
            <a:pPr marL="342900" indent="-342900">
              <a:buFont typeface="Arial" panose="020B0604020202020204" pitchFamily="34" charset="0"/>
              <a:buChar char="•"/>
            </a:pPr>
            <a:r>
              <a:rPr lang="en-GB" dirty="0"/>
              <a:t>On pathway day 26 when referred to me and at risk of discharge due to non-engagement.</a:t>
            </a:r>
          </a:p>
          <a:p>
            <a:pPr marL="342900" indent="-342900">
              <a:buFont typeface="Arial" panose="020B0604020202020204" pitchFamily="34" charset="0"/>
              <a:buChar char="•"/>
            </a:pPr>
            <a:r>
              <a:rPr lang="en-GB" dirty="0"/>
              <a:t>2 x DNAs already, and 3 x previous referrals closed due to DNAs.</a:t>
            </a:r>
          </a:p>
          <a:p>
            <a:pPr marL="342900" indent="-342900">
              <a:buFont typeface="Arial" panose="020B0604020202020204" pitchFamily="34" charset="0"/>
              <a:buChar char="•"/>
            </a:pPr>
            <a:r>
              <a:rPr lang="en-GB" dirty="0"/>
              <a:t>Unable to contact on the phone.</a:t>
            </a:r>
          </a:p>
        </p:txBody>
      </p:sp>
      <p:sp>
        <p:nvSpPr>
          <p:cNvPr id="4" name="TextBox 3">
            <a:extLst>
              <a:ext uri="{FF2B5EF4-FFF2-40B4-BE49-F238E27FC236}">
                <a16:creationId xmlns:a16="http://schemas.microsoft.com/office/drawing/2014/main" id="{4293FEFC-241F-200E-E09C-10C9342FC82D}"/>
              </a:ext>
            </a:extLst>
          </p:cNvPr>
          <p:cNvSpPr txBox="1"/>
          <p:nvPr/>
        </p:nvSpPr>
        <p:spPr>
          <a:xfrm>
            <a:off x="0" y="6519446"/>
            <a:ext cx="6286500" cy="338554"/>
          </a:xfrm>
          <a:prstGeom prst="rect">
            <a:avLst/>
          </a:prstGeom>
          <a:noFill/>
        </p:spPr>
        <p:txBody>
          <a:bodyPr wrap="square" rtlCol="0">
            <a:spAutoFit/>
          </a:bodyPr>
          <a:lstStyle/>
          <a:p>
            <a:r>
              <a:rPr lang="en-GB" sz="1600" dirty="0"/>
              <a:t>Katie Baker - Complex Cancer Pathway CNS – katie.baker48@nhs.net</a:t>
            </a:r>
          </a:p>
        </p:txBody>
      </p:sp>
      <p:sp>
        <p:nvSpPr>
          <p:cNvPr id="5" name="Text Placeholder 1">
            <a:extLst>
              <a:ext uri="{FF2B5EF4-FFF2-40B4-BE49-F238E27FC236}">
                <a16:creationId xmlns:a16="http://schemas.microsoft.com/office/drawing/2014/main" id="{E6CBDB5A-0407-C9F8-F751-3F726FE123C7}"/>
              </a:ext>
            </a:extLst>
          </p:cNvPr>
          <p:cNvSpPr txBox="1">
            <a:spLocks/>
          </p:cNvSpPr>
          <p:nvPr/>
        </p:nvSpPr>
        <p:spPr>
          <a:xfrm>
            <a:off x="754063" y="3399487"/>
            <a:ext cx="11154228" cy="4796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5EB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Key support needs identified</a:t>
            </a:r>
          </a:p>
        </p:txBody>
      </p:sp>
      <p:sp>
        <p:nvSpPr>
          <p:cNvPr id="6" name="Content Placeholder 2">
            <a:extLst>
              <a:ext uri="{FF2B5EF4-FFF2-40B4-BE49-F238E27FC236}">
                <a16:creationId xmlns:a16="http://schemas.microsoft.com/office/drawing/2014/main" id="{F308FB9D-35FA-52B4-B8BC-EB3B767C1591}"/>
              </a:ext>
            </a:extLst>
          </p:cNvPr>
          <p:cNvSpPr txBox="1">
            <a:spLocks/>
          </p:cNvSpPr>
          <p:nvPr/>
        </p:nvSpPr>
        <p:spPr>
          <a:xfrm>
            <a:off x="729575" y="4059937"/>
            <a:ext cx="11113850" cy="1707619"/>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636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34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No phone</a:t>
            </a:r>
          </a:p>
          <a:p>
            <a:pPr marL="342900" indent="-342900">
              <a:buFont typeface="Arial" panose="020B0604020202020204" pitchFamily="34" charset="0"/>
              <a:buChar char="•"/>
            </a:pPr>
            <a:r>
              <a:rPr lang="en-GB" dirty="0"/>
              <a:t>No family support</a:t>
            </a:r>
          </a:p>
          <a:p>
            <a:pPr marL="342900" indent="-342900">
              <a:buFont typeface="Arial" panose="020B0604020202020204" pitchFamily="34" charset="0"/>
              <a:buChar char="•"/>
            </a:pPr>
            <a:r>
              <a:rPr lang="en-GB" dirty="0"/>
              <a:t>Learning difficulty</a:t>
            </a:r>
          </a:p>
          <a:p>
            <a:pPr marL="342900" indent="-342900">
              <a:buFont typeface="Arial" panose="020B0604020202020204" pitchFamily="34" charset="0"/>
              <a:buChar char="•"/>
            </a:pPr>
            <a:r>
              <a:rPr lang="en-GB" dirty="0"/>
              <a:t>Unable to sort transport independently</a:t>
            </a:r>
          </a:p>
          <a:p>
            <a:pPr marL="342900" indent="-342900">
              <a:buFont typeface="Arial" panose="020B0604020202020204" pitchFamily="34" charset="0"/>
              <a:buChar char="•"/>
            </a:pPr>
            <a:r>
              <a:rPr lang="en-GB" dirty="0"/>
              <a:t>Mental health concern – significant health anxiety after loss of her mum who was previously her main support.</a:t>
            </a:r>
          </a:p>
        </p:txBody>
      </p:sp>
    </p:spTree>
    <p:extLst>
      <p:ext uri="{BB962C8B-B14F-4D97-AF65-F5344CB8AC3E}">
        <p14:creationId xmlns:p14="http://schemas.microsoft.com/office/powerpoint/2010/main" val="2273763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TotalTime>
  <Words>2086</Words>
  <Application>Microsoft Office PowerPoint</Application>
  <PresentationFormat>Widescreen</PresentationFormat>
  <Paragraphs>170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Baker Katie 3 (Operations)</dc:creator>
  <cp:lastModifiedBy>Baker Katie 3 (Operations)</cp:lastModifiedBy>
  <cp:revision>21</cp:revision>
  <dcterms:created xsi:type="dcterms:W3CDTF">2025-04-24T08:32:48Z</dcterms:created>
  <dcterms:modified xsi:type="dcterms:W3CDTF">2025-04-24T15:42:47Z</dcterms:modified>
</cp:coreProperties>
</file>