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40" r:id="rId2"/>
  </p:sldMasterIdLst>
  <p:notesMasterIdLst>
    <p:notesMasterId r:id="rId14"/>
  </p:notesMasterIdLst>
  <p:handoutMasterIdLst>
    <p:handoutMasterId r:id="rId15"/>
  </p:handoutMasterIdLst>
  <p:sldIdLst>
    <p:sldId id="939" r:id="rId3"/>
    <p:sldId id="945" r:id="rId4"/>
    <p:sldId id="944" r:id="rId5"/>
    <p:sldId id="946" r:id="rId6"/>
    <p:sldId id="942" r:id="rId7"/>
    <p:sldId id="941" r:id="rId8"/>
    <p:sldId id="947" r:id="rId9"/>
    <p:sldId id="951" r:id="rId10"/>
    <p:sldId id="953" r:id="rId11"/>
    <p:sldId id="955" r:id="rId12"/>
    <p:sldId id="957" r:id="rId1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2880">
          <p15:clr>
            <a:srgbClr val="A4A3A4"/>
          </p15:clr>
        </p15:guide>
        <p15:guide id="3" pos="5602" userDrawn="1">
          <p15:clr>
            <a:srgbClr val="A4A3A4"/>
          </p15:clr>
        </p15:guide>
        <p15:guide id="4" pos="158" userDrawn="1">
          <p15:clr>
            <a:srgbClr val="A4A3A4"/>
          </p15:clr>
        </p15:guide>
        <p15:guide id="5" orient="horz" pos="391" userDrawn="1">
          <p15:clr>
            <a:srgbClr val="A4A3A4"/>
          </p15:clr>
        </p15:guide>
        <p15:guide id="6" orient="horz" pos="3974" userDrawn="1">
          <p15:clr>
            <a:srgbClr val="A4A3A4"/>
          </p15:clr>
        </p15:guide>
        <p15:guide id="7"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Diamond" initials="TD" lastIdx="2" clrIdx="0"/>
  <p:cmAuthor id="2" name="Haw Andrew - Bank IT Project Manager" initials="HA-BIP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7DAF0D"/>
    <a:srgbClr val="385D8A"/>
    <a:srgbClr val="F8F8F8"/>
    <a:srgbClr val="00CC00"/>
    <a:srgbClr val="006600"/>
    <a:srgbClr val="0072C6"/>
    <a:srgbClr val="005EB8"/>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7" autoAdjust="0"/>
  </p:normalViewPr>
  <p:slideViewPr>
    <p:cSldViewPr>
      <p:cViewPr varScale="1">
        <p:scale>
          <a:sx n="67" d="100"/>
          <a:sy n="67" d="100"/>
        </p:scale>
        <p:origin x="1284" y="48"/>
      </p:cViewPr>
      <p:guideLst>
        <p:guide orient="horz" pos="799"/>
        <p:guide pos="2880"/>
        <p:guide pos="5602"/>
        <p:guide pos="158"/>
        <p:guide orient="horz" pos="391"/>
        <p:guide orient="horz" pos="3974"/>
        <p:guide orient="horz" pos="2160"/>
      </p:guideLst>
    </p:cSldViewPr>
  </p:slideViewPr>
  <p:notesTextViewPr>
    <p:cViewPr>
      <p:scale>
        <a:sx n="3" d="2"/>
        <a:sy n="3" d="2"/>
      </p:scale>
      <p:origin x="0" y="0"/>
    </p:cViewPr>
  </p:notesTextViewPr>
  <p:sorterViewPr>
    <p:cViewPr varScale="1">
      <p:scale>
        <a:sx n="100" d="100"/>
        <a:sy n="100" d="100"/>
      </p:scale>
      <p:origin x="0" y="-13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fileserver02\nhis$\connected%20nottinghamshire\Public%20Facing%20Digital%20Services\7.%20Digital%20Inclusion\Connected%20Nottinghamshire%20Questionnaire\Can%20technology%20improve%20your%20Health%20and%20Care%20-%20Report\test.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chemeClr val="accent2">
                  <a:lumMod val="60000"/>
                  <a:lumOff val="40000"/>
                </a:schemeClr>
              </a:solidFill>
              <a:ln>
                <a:solidFill>
                  <a:schemeClr val="accent2">
                    <a:lumMod val="60000"/>
                    <a:lumOff val="40000"/>
                  </a:schemeClr>
                </a:solidFill>
              </a:ln>
            </c:spPr>
            <c:extLst>
              <c:ext xmlns:c16="http://schemas.microsoft.com/office/drawing/2014/chart" uri="{C3380CC4-5D6E-409C-BE32-E72D297353CC}">
                <c16:uniqueId val="{00000001-AD01-47DD-80C2-80EACB66893D}"/>
              </c:ext>
            </c:extLst>
          </c:dPt>
          <c:dPt>
            <c:idx val="1"/>
            <c:bubble3D val="0"/>
            <c:spPr>
              <a:solidFill>
                <a:schemeClr val="accent2">
                  <a:lumMod val="60000"/>
                  <a:lumOff val="40000"/>
                </a:schemeClr>
              </a:solidFill>
            </c:spPr>
            <c:extLst>
              <c:ext xmlns:c16="http://schemas.microsoft.com/office/drawing/2014/chart" uri="{C3380CC4-5D6E-409C-BE32-E72D297353CC}">
                <c16:uniqueId val="{00000003-AD01-47DD-80C2-80EACB66893D}"/>
              </c:ext>
            </c:extLst>
          </c:dPt>
          <c:dPt>
            <c:idx val="2"/>
            <c:bubble3D val="0"/>
            <c:spPr>
              <a:solidFill>
                <a:schemeClr val="accent2">
                  <a:lumMod val="50000"/>
                </a:schemeClr>
              </a:solidFill>
              <a:ln>
                <a:solidFill>
                  <a:schemeClr val="accent2">
                    <a:lumMod val="50000"/>
                  </a:schemeClr>
                </a:solidFill>
              </a:ln>
            </c:spPr>
            <c:extLst>
              <c:ext xmlns:c16="http://schemas.microsoft.com/office/drawing/2014/chart" uri="{C3380CC4-5D6E-409C-BE32-E72D297353CC}">
                <c16:uniqueId val="{00000005-AD01-47DD-80C2-80EACB66893D}"/>
              </c:ext>
            </c:extLst>
          </c:dPt>
          <c:dLbls>
            <c:delete val="1"/>
          </c:dLbls>
          <c:cat>
            <c:strRef>
              <c:f>Sheet1!$A$50:$A$52</c:f>
              <c:strCache>
                <c:ptCount val="3"/>
                <c:pt idx="0">
                  <c:v>No, but would like to access </c:v>
                </c:pt>
                <c:pt idx="1">
                  <c:v>No, would not like access </c:v>
                </c:pt>
                <c:pt idx="2">
                  <c:v>Yes, have accessed</c:v>
                </c:pt>
              </c:strCache>
            </c:strRef>
          </c:cat>
          <c:val>
            <c:numRef>
              <c:f>Sheet1!$B$50:$B$52</c:f>
              <c:numCache>
                <c:formatCode>General</c:formatCode>
                <c:ptCount val="3"/>
                <c:pt idx="0">
                  <c:v>122</c:v>
                </c:pt>
                <c:pt idx="1">
                  <c:v>79</c:v>
                </c:pt>
                <c:pt idx="2">
                  <c:v>86</c:v>
                </c:pt>
              </c:numCache>
            </c:numRef>
          </c:val>
          <c:extLst>
            <c:ext xmlns:c16="http://schemas.microsoft.com/office/drawing/2014/chart" uri="{C3380CC4-5D6E-409C-BE32-E72D297353CC}">
              <c16:uniqueId val="{00000006-AD01-47DD-80C2-80EACB66893D}"/>
            </c:ext>
          </c:extLst>
        </c:ser>
        <c:dLbls>
          <c:showLegendKey val="0"/>
          <c:showVal val="0"/>
          <c:showCatName val="0"/>
          <c:showSerName val="0"/>
          <c:showPercent val="1"/>
          <c:showBubbleSize val="0"/>
          <c:showLeaderLines val="1"/>
        </c:dLbls>
        <c:firstSliceAng val="110"/>
        <c:holeSize val="75"/>
      </c:doughnutChart>
    </c:plotArea>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ln>
              <a:solidFill>
                <a:schemeClr val="accent2">
                  <a:lumMod val="75000"/>
                </a:schemeClr>
              </a:solidFill>
            </a:ln>
          </c:spPr>
          <c:dPt>
            <c:idx val="0"/>
            <c:bubble3D val="0"/>
            <c:spPr>
              <a:solidFill>
                <a:schemeClr val="accent2">
                  <a:lumMod val="60000"/>
                  <a:lumOff val="40000"/>
                </a:schemeClr>
              </a:solidFill>
              <a:ln>
                <a:solidFill>
                  <a:schemeClr val="accent2">
                    <a:lumMod val="60000"/>
                    <a:lumOff val="40000"/>
                  </a:schemeClr>
                </a:solidFill>
              </a:ln>
            </c:spPr>
            <c:extLst>
              <c:ext xmlns:c16="http://schemas.microsoft.com/office/drawing/2014/chart" uri="{C3380CC4-5D6E-409C-BE32-E72D297353CC}">
                <c16:uniqueId val="{00000001-9690-4527-8F8D-2FA993872C4F}"/>
              </c:ext>
            </c:extLst>
          </c:dPt>
          <c:dPt>
            <c:idx val="1"/>
            <c:bubble3D val="0"/>
            <c:spPr>
              <a:solidFill>
                <a:schemeClr val="accent2">
                  <a:lumMod val="60000"/>
                  <a:lumOff val="40000"/>
                </a:schemeClr>
              </a:solidFill>
              <a:ln>
                <a:solidFill>
                  <a:schemeClr val="accent2">
                    <a:lumMod val="60000"/>
                    <a:lumOff val="40000"/>
                  </a:schemeClr>
                </a:solidFill>
              </a:ln>
            </c:spPr>
            <c:extLst>
              <c:ext xmlns:c16="http://schemas.microsoft.com/office/drawing/2014/chart" uri="{C3380CC4-5D6E-409C-BE32-E72D297353CC}">
                <c16:uniqueId val="{00000003-9690-4527-8F8D-2FA993872C4F}"/>
              </c:ext>
            </c:extLst>
          </c:dPt>
          <c:dPt>
            <c:idx val="2"/>
            <c:bubble3D val="0"/>
            <c:spPr>
              <a:solidFill>
                <a:schemeClr val="accent2">
                  <a:lumMod val="50000"/>
                </a:schemeClr>
              </a:solidFill>
              <a:ln>
                <a:solidFill>
                  <a:schemeClr val="accent2">
                    <a:lumMod val="50000"/>
                  </a:schemeClr>
                </a:solidFill>
              </a:ln>
            </c:spPr>
            <c:extLst>
              <c:ext xmlns:c16="http://schemas.microsoft.com/office/drawing/2014/chart" uri="{C3380CC4-5D6E-409C-BE32-E72D297353CC}">
                <c16:uniqueId val="{00000005-9690-4527-8F8D-2FA993872C4F}"/>
              </c:ext>
            </c:extLst>
          </c:dPt>
          <c:dLbls>
            <c:delete val="1"/>
          </c:dLbls>
          <c:cat>
            <c:strRef>
              <c:f>Sheet1!$A$20:$A$22</c:f>
              <c:strCache>
                <c:ptCount val="3"/>
                <c:pt idx="0">
                  <c:v>No, but would like to access </c:v>
                </c:pt>
                <c:pt idx="1">
                  <c:v>No, would not like access </c:v>
                </c:pt>
                <c:pt idx="2">
                  <c:v>Yes, have accessed</c:v>
                </c:pt>
              </c:strCache>
            </c:strRef>
          </c:cat>
          <c:val>
            <c:numRef>
              <c:f>Sheet1!$B$20:$B$22</c:f>
              <c:numCache>
                <c:formatCode>General</c:formatCode>
                <c:ptCount val="3"/>
                <c:pt idx="0">
                  <c:v>139</c:v>
                </c:pt>
                <c:pt idx="1">
                  <c:v>119</c:v>
                </c:pt>
                <c:pt idx="2">
                  <c:v>28</c:v>
                </c:pt>
              </c:numCache>
            </c:numRef>
          </c:val>
          <c:extLst>
            <c:ext xmlns:c16="http://schemas.microsoft.com/office/drawing/2014/chart" uri="{C3380CC4-5D6E-409C-BE32-E72D297353CC}">
              <c16:uniqueId val="{00000006-9690-4527-8F8D-2FA993872C4F}"/>
            </c:ext>
          </c:extLst>
        </c:ser>
        <c:dLbls>
          <c:showLegendKey val="0"/>
          <c:showVal val="0"/>
          <c:showCatName val="0"/>
          <c:showSerName val="0"/>
          <c:showPercent val="1"/>
          <c:showBubbleSize val="0"/>
          <c:showLeaderLines val="1"/>
        </c:dLbls>
        <c:firstSliceAng val="35"/>
        <c:holeSize val="75"/>
      </c:doughnutChart>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solidFill>
              <a:schemeClr val="accent2">
                <a:lumMod val="60000"/>
                <a:lumOff val="40000"/>
              </a:schemeClr>
            </a:solidFill>
            <a:ln>
              <a:solidFill>
                <a:schemeClr val="accent2">
                  <a:lumMod val="60000"/>
                  <a:lumOff val="40000"/>
                </a:schemeClr>
              </a:solidFill>
            </a:ln>
          </c:spPr>
          <c:dPt>
            <c:idx val="0"/>
            <c:bubble3D val="0"/>
            <c:extLst>
              <c:ext xmlns:c16="http://schemas.microsoft.com/office/drawing/2014/chart" uri="{C3380CC4-5D6E-409C-BE32-E72D297353CC}">
                <c16:uniqueId val="{00000000-E44A-43C4-8D02-24E0ECD8A7E6}"/>
              </c:ext>
            </c:extLst>
          </c:dPt>
          <c:dPt>
            <c:idx val="1"/>
            <c:bubble3D val="0"/>
            <c:extLst>
              <c:ext xmlns:c16="http://schemas.microsoft.com/office/drawing/2014/chart" uri="{C3380CC4-5D6E-409C-BE32-E72D297353CC}">
                <c16:uniqueId val="{00000001-E44A-43C4-8D02-24E0ECD8A7E6}"/>
              </c:ext>
            </c:extLst>
          </c:dPt>
          <c:dPt>
            <c:idx val="2"/>
            <c:bubble3D val="0"/>
            <c:spPr>
              <a:solidFill>
                <a:schemeClr val="accent2">
                  <a:lumMod val="50000"/>
                </a:schemeClr>
              </a:solidFill>
              <a:ln>
                <a:solidFill>
                  <a:schemeClr val="accent2">
                    <a:lumMod val="50000"/>
                  </a:schemeClr>
                </a:solidFill>
              </a:ln>
            </c:spPr>
            <c:extLst>
              <c:ext xmlns:c16="http://schemas.microsoft.com/office/drawing/2014/chart" uri="{C3380CC4-5D6E-409C-BE32-E72D297353CC}">
                <c16:uniqueId val="{00000003-E44A-43C4-8D02-24E0ECD8A7E6}"/>
              </c:ext>
            </c:extLst>
          </c:dPt>
          <c:dLbls>
            <c:delete val="1"/>
          </c:dLbls>
          <c:cat>
            <c:strRef>
              <c:f>Sheet1!$A$66:$A$68</c:f>
              <c:strCache>
                <c:ptCount val="3"/>
                <c:pt idx="0">
                  <c:v>No, but would like to access </c:v>
                </c:pt>
                <c:pt idx="1">
                  <c:v>No, would not like access </c:v>
                </c:pt>
                <c:pt idx="2">
                  <c:v>Yes, have accessed</c:v>
                </c:pt>
              </c:strCache>
            </c:strRef>
          </c:cat>
          <c:val>
            <c:numRef>
              <c:f>Sheet1!$B$66:$B$68</c:f>
              <c:numCache>
                <c:formatCode>General</c:formatCode>
                <c:ptCount val="3"/>
                <c:pt idx="0">
                  <c:v>90</c:v>
                </c:pt>
                <c:pt idx="1">
                  <c:v>67</c:v>
                </c:pt>
                <c:pt idx="2">
                  <c:v>129</c:v>
                </c:pt>
              </c:numCache>
            </c:numRef>
          </c:val>
          <c:extLst>
            <c:ext xmlns:c16="http://schemas.microsoft.com/office/drawing/2014/chart" uri="{C3380CC4-5D6E-409C-BE32-E72D297353CC}">
              <c16:uniqueId val="{00000004-E44A-43C4-8D02-24E0ECD8A7E6}"/>
            </c:ext>
          </c:extLst>
        </c:ser>
        <c:dLbls>
          <c:showLegendKey val="0"/>
          <c:showVal val="0"/>
          <c:showCatName val="0"/>
          <c:showSerName val="0"/>
          <c:showPercent val="1"/>
          <c:showBubbleSize val="0"/>
          <c:showLeaderLines val="1"/>
        </c:dLbls>
        <c:firstSliceAng val="165"/>
        <c:holeSize val="75"/>
      </c:doughnutChart>
    </c:plotArea>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dPt>
            <c:idx val="0"/>
            <c:bubble3D val="0"/>
            <c:spPr>
              <a:solidFill>
                <a:schemeClr val="accent4">
                  <a:lumMod val="50000"/>
                </a:schemeClr>
              </a:solidFill>
              <a:ln>
                <a:solidFill>
                  <a:schemeClr val="accent4">
                    <a:lumMod val="50000"/>
                  </a:schemeClr>
                </a:solidFill>
              </a:ln>
            </c:spPr>
            <c:extLst>
              <c:ext xmlns:c16="http://schemas.microsoft.com/office/drawing/2014/chart" uri="{C3380CC4-5D6E-409C-BE32-E72D297353CC}">
                <c16:uniqueId val="{00000001-0113-4B26-A654-7B98BB80667F}"/>
              </c:ext>
            </c:extLst>
          </c:dPt>
          <c:dPt>
            <c:idx val="1"/>
            <c:bubble3D val="0"/>
            <c:spPr>
              <a:solidFill>
                <a:schemeClr val="accent4">
                  <a:lumMod val="60000"/>
                  <a:lumOff val="40000"/>
                </a:schemeClr>
              </a:solidFill>
              <a:ln>
                <a:solidFill>
                  <a:schemeClr val="accent4">
                    <a:lumMod val="60000"/>
                    <a:lumOff val="40000"/>
                  </a:schemeClr>
                </a:solidFill>
              </a:ln>
            </c:spPr>
            <c:extLst>
              <c:ext xmlns:c16="http://schemas.microsoft.com/office/drawing/2014/chart" uri="{C3380CC4-5D6E-409C-BE32-E72D297353CC}">
                <c16:uniqueId val="{00000003-0113-4B26-A654-7B98BB80667F}"/>
              </c:ext>
            </c:extLst>
          </c:dPt>
          <c:dPt>
            <c:idx val="2"/>
            <c:bubble3D val="0"/>
            <c:spPr>
              <a:solidFill>
                <a:schemeClr val="accent4">
                  <a:lumMod val="50000"/>
                </a:schemeClr>
              </a:solidFill>
              <a:ln>
                <a:solidFill>
                  <a:schemeClr val="accent4">
                    <a:lumMod val="50000"/>
                  </a:schemeClr>
                </a:solidFill>
              </a:ln>
            </c:spPr>
            <c:extLst>
              <c:ext xmlns:c16="http://schemas.microsoft.com/office/drawing/2014/chart" uri="{C3380CC4-5D6E-409C-BE32-E72D297353CC}">
                <c16:uniqueId val="{00000005-0113-4B26-A654-7B98BB80667F}"/>
              </c:ext>
            </c:extLst>
          </c:dPt>
          <c:dLbls>
            <c:delete val="1"/>
          </c:dLbls>
          <c:cat>
            <c:strRef>
              <c:f>Sheet1!$A$50:$A$52</c:f>
              <c:strCache>
                <c:ptCount val="3"/>
                <c:pt idx="0">
                  <c:v>No, but would like to access </c:v>
                </c:pt>
                <c:pt idx="1">
                  <c:v>No, would not like access </c:v>
                </c:pt>
                <c:pt idx="2">
                  <c:v>Yes, have accessed</c:v>
                </c:pt>
              </c:strCache>
            </c:strRef>
          </c:cat>
          <c:val>
            <c:numRef>
              <c:f>Sheet1!$B$50:$B$52</c:f>
              <c:numCache>
                <c:formatCode>General</c:formatCode>
                <c:ptCount val="3"/>
                <c:pt idx="0">
                  <c:v>122</c:v>
                </c:pt>
                <c:pt idx="1">
                  <c:v>79</c:v>
                </c:pt>
                <c:pt idx="2">
                  <c:v>86</c:v>
                </c:pt>
              </c:numCache>
            </c:numRef>
          </c:val>
          <c:extLst>
            <c:ext xmlns:c16="http://schemas.microsoft.com/office/drawing/2014/chart" uri="{C3380CC4-5D6E-409C-BE32-E72D297353CC}">
              <c16:uniqueId val="{00000006-0113-4B26-A654-7B98BB80667F}"/>
            </c:ext>
          </c:extLst>
        </c:ser>
        <c:dLbls>
          <c:showLegendKey val="0"/>
          <c:showVal val="0"/>
          <c:showCatName val="0"/>
          <c:showSerName val="0"/>
          <c:showPercent val="1"/>
          <c:showBubbleSize val="0"/>
          <c:showLeaderLines val="1"/>
        </c:dLbls>
        <c:firstSliceAng val="110"/>
        <c:holeSize val="75"/>
      </c:doughnutChart>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ln>
              <a:solidFill>
                <a:schemeClr val="accent2">
                  <a:lumMod val="75000"/>
                </a:schemeClr>
              </a:solidFill>
            </a:ln>
          </c:spPr>
          <c:dPt>
            <c:idx val="0"/>
            <c:bubble3D val="0"/>
            <c:spPr>
              <a:solidFill>
                <a:schemeClr val="accent4">
                  <a:lumMod val="50000"/>
                </a:schemeClr>
              </a:solidFill>
              <a:ln>
                <a:solidFill>
                  <a:schemeClr val="accent4">
                    <a:lumMod val="50000"/>
                  </a:schemeClr>
                </a:solidFill>
              </a:ln>
            </c:spPr>
            <c:extLst>
              <c:ext xmlns:c16="http://schemas.microsoft.com/office/drawing/2014/chart" uri="{C3380CC4-5D6E-409C-BE32-E72D297353CC}">
                <c16:uniqueId val="{00000001-A978-4307-92A5-458FEDFE246F}"/>
              </c:ext>
            </c:extLst>
          </c:dPt>
          <c:dPt>
            <c:idx val="1"/>
            <c:bubble3D val="0"/>
            <c:spPr>
              <a:solidFill>
                <a:schemeClr val="accent4">
                  <a:lumMod val="60000"/>
                  <a:lumOff val="40000"/>
                </a:schemeClr>
              </a:solidFill>
              <a:ln>
                <a:solidFill>
                  <a:schemeClr val="accent4">
                    <a:lumMod val="60000"/>
                    <a:lumOff val="40000"/>
                  </a:schemeClr>
                </a:solidFill>
              </a:ln>
            </c:spPr>
            <c:extLst>
              <c:ext xmlns:c16="http://schemas.microsoft.com/office/drawing/2014/chart" uri="{C3380CC4-5D6E-409C-BE32-E72D297353CC}">
                <c16:uniqueId val="{00000003-A978-4307-92A5-458FEDFE246F}"/>
              </c:ext>
            </c:extLst>
          </c:dPt>
          <c:dPt>
            <c:idx val="2"/>
            <c:bubble3D val="0"/>
            <c:spPr>
              <a:solidFill>
                <a:schemeClr val="accent4">
                  <a:lumMod val="50000"/>
                </a:schemeClr>
              </a:solidFill>
              <a:ln>
                <a:solidFill>
                  <a:schemeClr val="accent4">
                    <a:lumMod val="50000"/>
                  </a:schemeClr>
                </a:solidFill>
              </a:ln>
            </c:spPr>
            <c:extLst>
              <c:ext xmlns:c16="http://schemas.microsoft.com/office/drawing/2014/chart" uri="{C3380CC4-5D6E-409C-BE32-E72D297353CC}">
                <c16:uniqueId val="{00000005-A978-4307-92A5-458FEDFE246F}"/>
              </c:ext>
            </c:extLst>
          </c:dPt>
          <c:dLbls>
            <c:delete val="1"/>
          </c:dLbls>
          <c:cat>
            <c:strRef>
              <c:f>Sheet1!$A$20:$A$22</c:f>
              <c:strCache>
                <c:ptCount val="3"/>
                <c:pt idx="0">
                  <c:v>No, but would like to access </c:v>
                </c:pt>
                <c:pt idx="1">
                  <c:v>No, would not like access </c:v>
                </c:pt>
                <c:pt idx="2">
                  <c:v>Yes, have accessed</c:v>
                </c:pt>
              </c:strCache>
            </c:strRef>
          </c:cat>
          <c:val>
            <c:numRef>
              <c:f>Sheet1!$B$20:$B$22</c:f>
              <c:numCache>
                <c:formatCode>General</c:formatCode>
                <c:ptCount val="3"/>
                <c:pt idx="0">
                  <c:v>139</c:v>
                </c:pt>
                <c:pt idx="1">
                  <c:v>119</c:v>
                </c:pt>
                <c:pt idx="2">
                  <c:v>28</c:v>
                </c:pt>
              </c:numCache>
            </c:numRef>
          </c:val>
          <c:extLst>
            <c:ext xmlns:c16="http://schemas.microsoft.com/office/drawing/2014/chart" uri="{C3380CC4-5D6E-409C-BE32-E72D297353CC}">
              <c16:uniqueId val="{00000006-A978-4307-92A5-458FEDFE246F}"/>
            </c:ext>
          </c:extLst>
        </c:ser>
        <c:dLbls>
          <c:showLegendKey val="0"/>
          <c:showVal val="0"/>
          <c:showCatName val="0"/>
          <c:showSerName val="0"/>
          <c:showPercent val="1"/>
          <c:showBubbleSize val="0"/>
          <c:showLeaderLines val="1"/>
        </c:dLbls>
        <c:firstSliceAng val="25"/>
        <c:holeSize val="75"/>
      </c:doughnutChart>
    </c:plotArea>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solidFill>
              <a:schemeClr val="accent2">
                <a:lumMod val="60000"/>
                <a:lumOff val="40000"/>
              </a:schemeClr>
            </a:solidFill>
            <a:ln>
              <a:solidFill>
                <a:schemeClr val="accent2">
                  <a:lumMod val="60000"/>
                  <a:lumOff val="40000"/>
                </a:schemeClr>
              </a:solidFill>
            </a:ln>
          </c:spPr>
          <c:dPt>
            <c:idx val="0"/>
            <c:bubble3D val="0"/>
            <c:extLst>
              <c:ext xmlns:c16="http://schemas.microsoft.com/office/drawing/2014/chart" uri="{C3380CC4-5D6E-409C-BE32-E72D297353CC}">
                <c16:uniqueId val="{00000000-710F-4757-83BA-77AB8ECBAEDE}"/>
              </c:ext>
            </c:extLst>
          </c:dPt>
          <c:dPt>
            <c:idx val="1"/>
            <c:bubble3D val="0"/>
            <c:extLst>
              <c:ext xmlns:c16="http://schemas.microsoft.com/office/drawing/2014/chart" uri="{C3380CC4-5D6E-409C-BE32-E72D297353CC}">
                <c16:uniqueId val="{00000001-710F-4757-83BA-77AB8ECBAEDE}"/>
              </c:ext>
            </c:extLst>
          </c:dPt>
          <c:dPt>
            <c:idx val="2"/>
            <c:bubble3D val="0"/>
            <c:spPr>
              <a:solidFill>
                <a:schemeClr val="accent2">
                  <a:lumMod val="50000"/>
                </a:schemeClr>
              </a:solidFill>
              <a:ln>
                <a:solidFill>
                  <a:schemeClr val="accent2">
                    <a:lumMod val="50000"/>
                  </a:schemeClr>
                </a:solidFill>
              </a:ln>
            </c:spPr>
            <c:extLst>
              <c:ext xmlns:c16="http://schemas.microsoft.com/office/drawing/2014/chart" uri="{C3380CC4-5D6E-409C-BE32-E72D297353CC}">
                <c16:uniqueId val="{00000003-710F-4757-83BA-77AB8ECBAEDE}"/>
              </c:ext>
            </c:extLst>
          </c:dPt>
          <c:dLbls>
            <c:delete val="1"/>
          </c:dLbls>
          <c:cat>
            <c:strRef>
              <c:f>Sheet1!$A$50:$A$52</c:f>
              <c:strCache>
                <c:ptCount val="3"/>
                <c:pt idx="0">
                  <c:v>No, but would like to access </c:v>
                </c:pt>
                <c:pt idx="1">
                  <c:v>No, would not like access </c:v>
                </c:pt>
                <c:pt idx="2">
                  <c:v>Yes, have accessed</c:v>
                </c:pt>
              </c:strCache>
            </c:strRef>
          </c:cat>
          <c:val>
            <c:numRef>
              <c:f>Sheet1!$B$50:$B$52</c:f>
              <c:numCache>
                <c:formatCode>General</c:formatCode>
                <c:ptCount val="3"/>
                <c:pt idx="0">
                  <c:v>122</c:v>
                </c:pt>
                <c:pt idx="1">
                  <c:v>79</c:v>
                </c:pt>
                <c:pt idx="2">
                  <c:v>86</c:v>
                </c:pt>
              </c:numCache>
            </c:numRef>
          </c:val>
          <c:extLst>
            <c:ext xmlns:c16="http://schemas.microsoft.com/office/drawing/2014/chart" uri="{C3380CC4-5D6E-409C-BE32-E72D297353CC}">
              <c16:uniqueId val="{00000004-710F-4757-83BA-77AB8ECBAEDE}"/>
            </c:ext>
          </c:extLst>
        </c:ser>
        <c:dLbls>
          <c:showLegendKey val="0"/>
          <c:showVal val="0"/>
          <c:showCatName val="0"/>
          <c:showSerName val="0"/>
          <c:showPercent val="1"/>
          <c:showBubbleSize val="0"/>
          <c:showLeaderLines val="1"/>
        </c:dLbls>
        <c:firstSliceAng val="110"/>
        <c:holeSize val="75"/>
      </c:doughnutChart>
    </c:plotArea>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spPr>
            <a:solidFill>
              <a:schemeClr val="accent2">
                <a:lumMod val="50000"/>
              </a:schemeClr>
            </a:solidFill>
            <a:ln>
              <a:solidFill>
                <a:schemeClr val="accent2">
                  <a:lumMod val="50000"/>
                </a:schemeClr>
              </a:solidFill>
            </a:ln>
          </c:spPr>
          <c:dPt>
            <c:idx val="0"/>
            <c:bubble3D val="0"/>
            <c:extLst>
              <c:ext xmlns:c16="http://schemas.microsoft.com/office/drawing/2014/chart" uri="{C3380CC4-5D6E-409C-BE32-E72D297353CC}">
                <c16:uniqueId val="{00000000-7F58-4DFE-B5B5-F0330DF4742A}"/>
              </c:ext>
            </c:extLst>
          </c:dPt>
          <c:dPt>
            <c:idx val="1"/>
            <c:bubble3D val="0"/>
            <c:spPr>
              <a:solidFill>
                <a:schemeClr val="accent2">
                  <a:lumMod val="60000"/>
                  <a:lumOff val="40000"/>
                </a:schemeClr>
              </a:solidFill>
              <a:ln>
                <a:solidFill>
                  <a:schemeClr val="accent2">
                    <a:lumMod val="60000"/>
                    <a:lumOff val="40000"/>
                  </a:schemeClr>
                </a:solidFill>
              </a:ln>
            </c:spPr>
            <c:extLst>
              <c:ext xmlns:c16="http://schemas.microsoft.com/office/drawing/2014/chart" uri="{C3380CC4-5D6E-409C-BE32-E72D297353CC}">
                <c16:uniqueId val="{00000002-7F58-4DFE-B5B5-F0330DF4742A}"/>
              </c:ext>
            </c:extLst>
          </c:dPt>
          <c:dPt>
            <c:idx val="2"/>
            <c:bubble3D val="0"/>
            <c:extLst>
              <c:ext xmlns:c16="http://schemas.microsoft.com/office/drawing/2014/chart" uri="{C3380CC4-5D6E-409C-BE32-E72D297353CC}">
                <c16:uniqueId val="{00000003-7F58-4DFE-B5B5-F0330DF4742A}"/>
              </c:ext>
            </c:extLst>
          </c:dPt>
          <c:dLbls>
            <c:delete val="1"/>
          </c:dLbls>
          <c:cat>
            <c:strRef>
              <c:f>Sheet1!$A$50:$A$52</c:f>
              <c:strCache>
                <c:ptCount val="3"/>
                <c:pt idx="0">
                  <c:v>No, but would like to access </c:v>
                </c:pt>
                <c:pt idx="1">
                  <c:v>No, would not like access </c:v>
                </c:pt>
                <c:pt idx="2">
                  <c:v>Yes, have accessed</c:v>
                </c:pt>
              </c:strCache>
            </c:strRef>
          </c:cat>
          <c:val>
            <c:numRef>
              <c:f>Sheet1!$B$50:$B$52</c:f>
              <c:numCache>
                <c:formatCode>General</c:formatCode>
                <c:ptCount val="3"/>
                <c:pt idx="0">
                  <c:v>122</c:v>
                </c:pt>
                <c:pt idx="1">
                  <c:v>79</c:v>
                </c:pt>
                <c:pt idx="2">
                  <c:v>86</c:v>
                </c:pt>
              </c:numCache>
            </c:numRef>
          </c:val>
          <c:extLst>
            <c:ext xmlns:c16="http://schemas.microsoft.com/office/drawing/2014/chart" uri="{C3380CC4-5D6E-409C-BE32-E72D297353CC}">
              <c16:uniqueId val="{00000004-7F58-4DFE-B5B5-F0330DF4742A}"/>
            </c:ext>
          </c:extLst>
        </c:ser>
        <c:dLbls>
          <c:showLegendKey val="0"/>
          <c:showVal val="0"/>
          <c:showCatName val="0"/>
          <c:showSerName val="0"/>
          <c:showPercent val="1"/>
          <c:showBubbleSize val="0"/>
          <c:showLeaderLines val="1"/>
        </c:dLbls>
        <c:firstSliceAng val="110"/>
        <c:holeSize val="75"/>
      </c:doughnutChart>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304"/>
          </a:xfrm>
          <a:prstGeom prst="rect">
            <a:avLst/>
          </a:prstGeom>
        </p:spPr>
        <p:txBody>
          <a:bodyPr vert="horz" lIns="94752" tIns="47376" rIns="94752" bIns="47376" rtlCol="0"/>
          <a:lstStyle>
            <a:lvl1pPr algn="l">
              <a:defRPr sz="1200"/>
            </a:lvl1pPr>
          </a:lstStyle>
          <a:p>
            <a:endParaRPr lang="en-GB" dirty="0"/>
          </a:p>
        </p:txBody>
      </p:sp>
      <p:sp>
        <p:nvSpPr>
          <p:cNvPr id="3" name="Date Placeholder 2"/>
          <p:cNvSpPr>
            <a:spLocks noGrp="1"/>
          </p:cNvSpPr>
          <p:nvPr>
            <p:ph type="dt" sz="quarter" idx="1"/>
          </p:nvPr>
        </p:nvSpPr>
        <p:spPr>
          <a:xfrm>
            <a:off x="4020508" y="0"/>
            <a:ext cx="3077137" cy="512304"/>
          </a:xfrm>
          <a:prstGeom prst="rect">
            <a:avLst/>
          </a:prstGeom>
        </p:spPr>
        <p:txBody>
          <a:bodyPr vert="horz" lIns="94752" tIns="47376" rIns="94752" bIns="47376" rtlCol="0"/>
          <a:lstStyle>
            <a:lvl1pPr algn="r">
              <a:defRPr sz="1200"/>
            </a:lvl1pPr>
          </a:lstStyle>
          <a:p>
            <a:fld id="{1855CD24-F023-4C16-8FAD-B1808EA284D9}" type="datetimeFigureOut">
              <a:rPr lang="en-GB" smtClean="0"/>
              <a:t>13/08/2020</a:t>
            </a:fld>
            <a:endParaRPr lang="en-GB" dirty="0"/>
          </a:p>
        </p:txBody>
      </p:sp>
      <p:sp>
        <p:nvSpPr>
          <p:cNvPr id="4" name="Footer Placeholder 3"/>
          <p:cNvSpPr>
            <a:spLocks noGrp="1"/>
          </p:cNvSpPr>
          <p:nvPr>
            <p:ph type="ftr" sz="quarter" idx="2"/>
          </p:nvPr>
        </p:nvSpPr>
        <p:spPr>
          <a:xfrm>
            <a:off x="0" y="9722309"/>
            <a:ext cx="3077137" cy="512304"/>
          </a:xfrm>
          <a:prstGeom prst="rect">
            <a:avLst/>
          </a:prstGeom>
        </p:spPr>
        <p:txBody>
          <a:bodyPr vert="horz" lIns="94752" tIns="47376" rIns="94752" bIns="47376"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0508" y="9722309"/>
            <a:ext cx="3077137" cy="512304"/>
          </a:xfrm>
          <a:prstGeom prst="rect">
            <a:avLst/>
          </a:prstGeom>
        </p:spPr>
        <p:txBody>
          <a:bodyPr vert="horz" lIns="94752" tIns="47376" rIns="94752" bIns="47376" rtlCol="0" anchor="b"/>
          <a:lstStyle>
            <a:lvl1pPr algn="r">
              <a:defRPr sz="1200"/>
            </a:lvl1pPr>
          </a:lstStyle>
          <a:p>
            <a:fld id="{614A9543-D857-40A8-829C-CA0F5763CB50}" type="slidenum">
              <a:rPr lang="en-GB" smtClean="0"/>
              <a:t>‹#›</a:t>
            </a:fld>
            <a:endParaRPr lang="en-GB" dirty="0"/>
          </a:p>
        </p:txBody>
      </p:sp>
    </p:spTree>
    <p:extLst>
      <p:ext uri="{BB962C8B-B14F-4D97-AF65-F5344CB8AC3E}">
        <p14:creationId xmlns:p14="http://schemas.microsoft.com/office/powerpoint/2010/main" val="3821078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76363" cy="513508"/>
          </a:xfrm>
          <a:prstGeom prst="rect">
            <a:avLst/>
          </a:prstGeom>
        </p:spPr>
        <p:txBody>
          <a:bodyPr vert="horz" lIns="94752" tIns="47376" rIns="94752" bIns="47376" rtlCol="0"/>
          <a:lstStyle>
            <a:lvl1pPr algn="l">
              <a:defRPr sz="1200"/>
            </a:lvl1pPr>
          </a:lstStyle>
          <a:p>
            <a:endParaRPr lang="en-GB" dirty="0"/>
          </a:p>
        </p:txBody>
      </p:sp>
      <p:sp>
        <p:nvSpPr>
          <p:cNvPr id="3" name="Date Placeholder 2"/>
          <p:cNvSpPr>
            <a:spLocks noGrp="1"/>
          </p:cNvSpPr>
          <p:nvPr>
            <p:ph type="dt" idx="1"/>
          </p:nvPr>
        </p:nvSpPr>
        <p:spPr>
          <a:xfrm>
            <a:off x="4021297" y="0"/>
            <a:ext cx="3076363" cy="513508"/>
          </a:xfrm>
          <a:prstGeom prst="rect">
            <a:avLst/>
          </a:prstGeom>
        </p:spPr>
        <p:txBody>
          <a:bodyPr vert="horz" lIns="94752" tIns="47376" rIns="94752" bIns="47376" rtlCol="0"/>
          <a:lstStyle>
            <a:lvl1pPr algn="r">
              <a:defRPr sz="1200"/>
            </a:lvl1pPr>
          </a:lstStyle>
          <a:p>
            <a:fld id="{CFCABE8D-0567-470F-8C03-26A154DF889F}" type="datetimeFigureOut">
              <a:rPr lang="en-GB" smtClean="0"/>
              <a:t>13/08/2020</a:t>
            </a:fld>
            <a:endParaRPr lang="en-GB" dirty="0"/>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752" tIns="47376" rIns="94752" bIns="47376" rtlCol="0" anchor="ctr"/>
          <a:lstStyle/>
          <a:p>
            <a:endParaRPr lang="en-GB" dirty="0"/>
          </a:p>
        </p:txBody>
      </p:sp>
      <p:sp>
        <p:nvSpPr>
          <p:cNvPr id="5" name="Notes Placeholder 4"/>
          <p:cNvSpPr>
            <a:spLocks noGrp="1"/>
          </p:cNvSpPr>
          <p:nvPr>
            <p:ph type="body" sz="quarter" idx="3"/>
          </p:nvPr>
        </p:nvSpPr>
        <p:spPr>
          <a:xfrm>
            <a:off x="709931" y="4925407"/>
            <a:ext cx="5679440" cy="4029879"/>
          </a:xfrm>
          <a:prstGeom prst="rect">
            <a:avLst/>
          </a:prstGeom>
        </p:spPr>
        <p:txBody>
          <a:bodyPr vert="horz" lIns="94752" tIns="47376" rIns="94752" bIns="473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721110"/>
            <a:ext cx="3076363" cy="513507"/>
          </a:xfrm>
          <a:prstGeom prst="rect">
            <a:avLst/>
          </a:prstGeom>
        </p:spPr>
        <p:txBody>
          <a:bodyPr vert="horz" lIns="94752" tIns="47376" rIns="94752" bIns="47376"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1297" y="9721110"/>
            <a:ext cx="3076363" cy="513507"/>
          </a:xfrm>
          <a:prstGeom prst="rect">
            <a:avLst/>
          </a:prstGeom>
        </p:spPr>
        <p:txBody>
          <a:bodyPr vert="horz" lIns="94752" tIns="47376" rIns="94752" bIns="47376" rtlCol="0" anchor="b"/>
          <a:lstStyle>
            <a:lvl1pPr algn="r">
              <a:defRPr sz="1200"/>
            </a:lvl1pPr>
          </a:lstStyle>
          <a:p>
            <a:fld id="{ED496A3D-3262-436D-A95B-0143E725DD6A}" type="slidenum">
              <a:rPr lang="en-GB" smtClean="0"/>
              <a:t>‹#›</a:t>
            </a:fld>
            <a:endParaRPr lang="en-GB" dirty="0"/>
          </a:p>
        </p:txBody>
      </p:sp>
    </p:spTree>
    <p:extLst>
      <p:ext uri="{BB962C8B-B14F-4D97-AF65-F5344CB8AC3E}">
        <p14:creationId xmlns:p14="http://schemas.microsoft.com/office/powerpoint/2010/main" val="134606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D496A3D-3262-436D-A95B-0143E725DD6A}" type="slidenum">
              <a:rPr lang="en-GB" smtClean="0"/>
              <a:t>1</a:t>
            </a:fld>
            <a:endParaRPr lang="en-GB" dirty="0"/>
          </a:p>
        </p:txBody>
      </p:sp>
    </p:spTree>
    <p:extLst>
      <p:ext uri="{BB962C8B-B14F-4D97-AF65-F5344CB8AC3E}">
        <p14:creationId xmlns:p14="http://schemas.microsoft.com/office/powerpoint/2010/main" val="425826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92BCB862-E443-438E-BBF2-7FD5DDFBE7C3}" type="datetime1">
              <a:rPr lang="en-GB" smtClean="0"/>
              <a:t>13/08/2020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56064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3952B5-C644-48EE-AA29-170CAFCBBE4A}" type="datetime1">
              <a:rPr lang="en-GB" smtClean="0"/>
              <a:t>13/08/2020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104421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60D9729-EF87-402F-9DFF-535EB37BDFD9}" type="datetime1">
              <a:rPr lang="en-GB" smtClean="0"/>
              <a:t>13/08/2020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2480587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5" name="Picture 2" descr="\\ims.gov.uk\data\DH\London\SKH\NW098\NHS CB\Medical Directorate\Business Improvement &amp; Research Team\Domain Assurance &amp; Support\Events\LiH 2018\LiH 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529" y="149771"/>
            <a:ext cx="2341914" cy="6913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userDrawn="1"/>
        </p:nvPicPr>
        <p:blipFill rotWithShape="1">
          <a:blip r:embed="rId3">
            <a:extLst>
              <a:ext uri="{28A0092B-C50C-407E-A947-70E740481C1C}">
                <a14:useLocalDpi xmlns:a14="http://schemas.microsoft.com/office/drawing/2010/main" val="0"/>
              </a:ext>
            </a:extLst>
          </a:blip>
          <a:srcRect b="45455"/>
          <a:stretch/>
        </p:blipFill>
        <p:spPr bwMode="auto">
          <a:xfrm>
            <a:off x="7668344" y="260648"/>
            <a:ext cx="1194314" cy="432048"/>
          </a:xfrm>
          <a:prstGeom prst="rect">
            <a:avLst/>
          </a:prstGeom>
          <a:noFill/>
          <a:ln>
            <a:noFill/>
          </a:ln>
          <a:extLst>
            <a:ext uri="{53640926-AAD7-44D8-BBD7-CCE9431645EC}">
              <a14:shadowObscured xmlns:a14="http://schemas.microsoft.com/office/drawing/2010/main"/>
            </a:ext>
          </a:extLst>
        </p:spPr>
      </p:pic>
      <p:sp>
        <p:nvSpPr>
          <p:cNvPr id="7" name="Rectangle 6"/>
          <p:cNvSpPr/>
          <p:nvPr userDrawn="1"/>
        </p:nvSpPr>
        <p:spPr>
          <a:xfrm>
            <a:off x="3737727" y="6505599"/>
            <a:ext cx="5370777" cy="307777"/>
          </a:xfrm>
          <a:prstGeom prst="rect">
            <a:avLst/>
          </a:prstGeom>
        </p:spPr>
        <p:txBody>
          <a:bodyPr wrap="square">
            <a:spAutoFit/>
          </a:bodyPr>
          <a:lstStyle/>
          <a:p>
            <a:pPr algn="r"/>
            <a:r>
              <a:rPr lang="en-GB" sz="1400" i="1" dirty="0">
                <a:solidFill>
                  <a:schemeClr val="tx2"/>
                </a:solidFill>
                <a:latin typeface="Arial" panose="020B0604020202020204" pitchFamily="34" charset="0"/>
                <a:cs typeface="Arial" panose="020B0604020202020204" pitchFamily="34" charset="0"/>
              </a:rPr>
              <a:t>Produced by NHS England and NHS Improvement</a:t>
            </a:r>
          </a:p>
        </p:txBody>
      </p:sp>
      <p:sp>
        <p:nvSpPr>
          <p:cNvPr id="3" name="Content Placeholder 2"/>
          <p:cNvSpPr>
            <a:spLocks noGrp="1"/>
          </p:cNvSpPr>
          <p:nvPr>
            <p:ph sz="quarter" idx="10"/>
          </p:nvPr>
        </p:nvSpPr>
        <p:spPr>
          <a:xfrm>
            <a:off x="827088" y="1196975"/>
            <a:ext cx="7848600" cy="5040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6131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827088" y="1196975"/>
            <a:ext cx="7848600" cy="5040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35153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003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B17B91-BA1F-4B9C-BE78-9BEB273F9CE6}" type="datetime1">
              <a:rPr lang="en-GB" smtClean="0"/>
              <a:t>13/08/2020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67993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145972-3B5B-47D5-A3A9-BE745920B0E7}" type="datetime1">
              <a:rPr lang="en-GB" smtClean="0"/>
              <a:t>13/08/2020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56493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C2557D-31B9-4704-B352-4B2806A8E84A}" type="datetime1">
              <a:rPr lang="en-GB" smtClean="0"/>
              <a:t>13/08/2020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419646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B25D47-1264-42EF-AC3B-ED593F5E3386}" type="datetime1">
              <a:rPr lang="en-GB" smtClean="0"/>
              <a:t>13/08/2020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2836122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3F95BD-099B-493C-AD2C-A353B1577703}" type="datetime1">
              <a:rPr lang="en-GB" smtClean="0"/>
              <a:t>13/08/2020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404104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D0B39-AD34-4DC2-8D16-765F95D8F285}" type="datetime1">
              <a:rPr lang="en-GB" smtClean="0"/>
              <a:t>13/08/2020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422589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21C2AD6-DD85-49E0-B039-7153BD6AB1BE}" type="datetime1">
              <a:rPr lang="en-GB" smtClean="0"/>
              <a:t>13/08/2020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36565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C0F1C9-2943-4B93-8DC5-EE6DE0F1E173}" type="datetime1">
              <a:rPr lang="en-GB" smtClean="0"/>
              <a:t>13/08/2020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05962B-FE64-4318-B0BD-62E38A224F4B}" type="slidenum">
              <a:rPr lang="en-GB" smtClean="0"/>
              <a:t>‹#›</a:t>
            </a:fld>
            <a:endParaRPr lang="en-GB" dirty="0"/>
          </a:p>
        </p:txBody>
      </p:sp>
    </p:spTree>
    <p:extLst>
      <p:ext uri="{BB962C8B-B14F-4D97-AF65-F5344CB8AC3E}">
        <p14:creationId xmlns:p14="http://schemas.microsoft.com/office/powerpoint/2010/main" val="145127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482952"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3D244-F730-4F65-AEF0-82F63C024AC8}" type="datetime1">
              <a:rPr lang="en-GB" smtClean="0"/>
              <a:t>13/08/2020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5962B-FE64-4318-B0BD-62E38A224F4B}" type="slidenum">
              <a:rPr lang="en-GB" smtClean="0"/>
              <a:t>‹#›</a:t>
            </a:fld>
            <a:endParaRPr lang="en-GB" dirty="0"/>
          </a:p>
        </p:txBody>
      </p:sp>
      <p:pic>
        <p:nvPicPr>
          <p:cNvPr id="10" name="Picture 9"/>
          <p:cNvPicPr>
            <a:picLocks noChangeAspect="1"/>
          </p:cNvPicPr>
          <p:nvPr userDrawn="1"/>
        </p:nvPicPr>
        <p:blipFill>
          <a:blip r:embed="rId15"/>
          <a:stretch>
            <a:fillRect/>
          </a:stretch>
        </p:blipFill>
        <p:spPr>
          <a:xfrm>
            <a:off x="35497" y="6160597"/>
            <a:ext cx="9108504" cy="247087"/>
          </a:xfrm>
          <a:prstGeom prst="rect">
            <a:avLst/>
          </a:prstGeom>
        </p:spPr>
      </p:pic>
      <p:pic>
        <p:nvPicPr>
          <p:cNvPr id="12" name="Picture 11"/>
          <p:cNvPicPr>
            <a:picLocks noChangeAspect="1"/>
          </p:cNvPicPr>
          <p:nvPr userDrawn="1"/>
        </p:nvPicPr>
        <p:blipFill>
          <a:blip r:embed="rId16"/>
          <a:stretch>
            <a:fillRect/>
          </a:stretch>
        </p:blipFill>
        <p:spPr>
          <a:xfrm>
            <a:off x="61393" y="6422845"/>
            <a:ext cx="3724275" cy="266700"/>
          </a:xfrm>
          <a:prstGeom prst="rect">
            <a:avLst/>
          </a:prstGeom>
        </p:spPr>
      </p:pic>
      <p:pic>
        <p:nvPicPr>
          <p:cNvPr id="13" name="Picture 12" descr="I:\NNPub\STP Team\Communications and Engagement\Branding\Logo\ICSlogolinealeftcmyk.jpg"/>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668344" y="44624"/>
            <a:ext cx="1234480" cy="432048"/>
          </a:xfrm>
          <a:prstGeom prst="rect">
            <a:avLst/>
          </a:prstGeom>
          <a:noFill/>
          <a:ln>
            <a:noFill/>
          </a:ln>
        </p:spPr>
      </p:pic>
      <p:sp>
        <p:nvSpPr>
          <p:cNvPr id="11" name="TextBox 10">
            <a:extLst>
              <a:ext uri="{FF2B5EF4-FFF2-40B4-BE49-F238E27FC236}">
                <a16:creationId xmlns:a16="http://schemas.microsoft.com/office/drawing/2014/main" id="{B5BD46C4-8C81-40AA-AB10-4A39BE6F1C68}"/>
              </a:ext>
            </a:extLst>
          </p:cNvPr>
          <p:cNvSpPr txBox="1"/>
          <p:nvPr userDrawn="1"/>
        </p:nvSpPr>
        <p:spPr>
          <a:xfrm>
            <a:off x="4427984" y="6392361"/>
            <a:ext cx="3600400" cy="338554"/>
          </a:xfrm>
          <a:prstGeom prst="rect">
            <a:avLst/>
          </a:prstGeom>
          <a:noFill/>
        </p:spPr>
        <p:txBody>
          <a:bodyPr wrap="square" rtlCol="0">
            <a:spAutoFit/>
          </a:bodyPr>
          <a:lstStyle/>
          <a:p>
            <a:pPr algn="ctr"/>
            <a:r>
              <a:rPr lang="en-GB" sz="1600" b="1" dirty="0">
                <a:solidFill>
                  <a:srgbClr val="FF0000"/>
                </a:solidFill>
              </a:rPr>
              <a:t>CONFIDENTIAL</a:t>
            </a:r>
          </a:p>
        </p:txBody>
      </p:sp>
      <p:sp>
        <p:nvSpPr>
          <p:cNvPr id="14" name="TextBox 13">
            <a:extLst>
              <a:ext uri="{FF2B5EF4-FFF2-40B4-BE49-F238E27FC236}">
                <a16:creationId xmlns:a16="http://schemas.microsoft.com/office/drawing/2014/main" id="{A2B2DA33-DAC7-428D-8056-D2FAB119601C}"/>
              </a:ext>
            </a:extLst>
          </p:cNvPr>
          <p:cNvSpPr txBox="1"/>
          <p:nvPr userDrawn="1"/>
        </p:nvSpPr>
        <p:spPr>
          <a:xfrm>
            <a:off x="2123728" y="-5898"/>
            <a:ext cx="4896544" cy="338554"/>
          </a:xfrm>
          <a:prstGeom prst="rect">
            <a:avLst/>
          </a:prstGeom>
          <a:noFill/>
        </p:spPr>
        <p:txBody>
          <a:bodyPr wrap="square" rtlCol="0">
            <a:spAutoFit/>
          </a:bodyPr>
          <a:lstStyle/>
          <a:p>
            <a:pPr algn="ctr"/>
            <a:r>
              <a:rPr lang="en-GB" sz="1600" b="1" dirty="0">
                <a:solidFill>
                  <a:srgbClr val="FF0000"/>
                </a:solidFill>
              </a:rPr>
              <a:t>WORKING DRAFT NOT FOR ONWARD DISTRIBUTION</a:t>
            </a:r>
          </a:p>
        </p:txBody>
      </p:sp>
    </p:spTree>
    <p:extLst>
      <p:ext uri="{BB962C8B-B14F-4D97-AF65-F5344CB8AC3E}">
        <p14:creationId xmlns:p14="http://schemas.microsoft.com/office/powerpoint/2010/main" val="307419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7" r:id="rId13"/>
  </p:sldLayoutIdLst>
  <p:hf hdr="0" ftr="0" dt="0"/>
  <p:txStyles>
    <p:titleStyle>
      <a:lvl1pPr algn="ctr" defTabSz="914400" rtl="0" eaLnBrk="1" latinLnBrk="0" hangingPunct="1">
        <a:spcBef>
          <a:spcPct val="0"/>
        </a:spcBef>
        <a:buNone/>
        <a:defRPr sz="32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4" name="Gartner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39745" y="6241458"/>
            <a:ext cx="960164" cy="292850"/>
          </a:xfrm>
          <a:prstGeom prst="rect">
            <a:avLst/>
          </a:prstGeom>
        </p:spPr>
      </p:pic>
      <p:sp>
        <p:nvSpPr>
          <p:cNvPr id="2" name="Title Placeholder 1"/>
          <p:cNvSpPr>
            <a:spLocks noGrp="1"/>
          </p:cNvSpPr>
          <p:nvPr>
            <p:ph type="title"/>
          </p:nvPr>
        </p:nvSpPr>
        <p:spPr>
          <a:xfrm>
            <a:off x="342900" y="366713"/>
            <a:ext cx="8457010" cy="443198"/>
          </a:xfrm>
          <a:prstGeom prst="rect">
            <a:avLst/>
          </a:prstGeom>
        </p:spPr>
        <p:txBody>
          <a:bodyPr vert="horz" wrap="square"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342900" y="1527175"/>
            <a:ext cx="8457010" cy="4460873"/>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pyright and Pg Num"/>
          <p:cNvSpPr txBox="1"/>
          <p:nvPr userDrawn="1"/>
        </p:nvSpPr>
        <p:spPr>
          <a:xfrm>
            <a:off x="342901" y="6466217"/>
            <a:ext cx="5386387" cy="80791"/>
          </a:xfrm>
          <a:prstGeom prst="rect">
            <a:avLst/>
          </a:prstGeom>
          <a:noFill/>
        </p:spPr>
        <p:txBody>
          <a:bodyPr wrap="square" lIns="0" tIns="0" rIns="0" bIns="0" rtlCol="0" anchor="b" anchorCtr="0">
            <a:spAutoFit/>
          </a:bodyPr>
          <a:lstStyle/>
          <a:p>
            <a:pPr marL="171450" marR="0" lvl="0" indent="-171450" algn="l" defTabSz="685800" rtl="0" eaLnBrk="1" fontAlgn="auto" latinLnBrk="0" hangingPunct="1">
              <a:lnSpc>
                <a:spcPct val="100000"/>
              </a:lnSpc>
              <a:spcBef>
                <a:spcPts val="0"/>
              </a:spcBef>
              <a:spcAft>
                <a:spcPts val="0"/>
              </a:spcAft>
              <a:buClrTx/>
              <a:buSzTx/>
              <a:buFontTx/>
              <a:buNone/>
              <a:tabLst>
                <a:tab pos="171450" algn="l"/>
              </a:tabLst>
              <a:defRPr/>
            </a:pPr>
            <a:fld id="{1CE9EA8B-DBE7-492B-893F-AD13AC039ED7}" type="slidenum">
              <a:rPr lang="en-US" sz="525" smtClean="0">
                <a:solidFill>
                  <a:schemeClr val="accent2">
                    <a:lumMod val="75000"/>
                  </a:schemeClr>
                </a:solidFill>
              </a:rPr>
              <a:pPr marL="171450" marR="0" lvl="0" indent="-171450" algn="l" defTabSz="685800" rtl="0" eaLnBrk="1" fontAlgn="auto" latinLnBrk="0" hangingPunct="1">
                <a:lnSpc>
                  <a:spcPct val="100000"/>
                </a:lnSpc>
                <a:spcBef>
                  <a:spcPts val="0"/>
                </a:spcBef>
                <a:spcAft>
                  <a:spcPts val="0"/>
                </a:spcAft>
                <a:buClrTx/>
                <a:buSzTx/>
                <a:buFontTx/>
                <a:buNone/>
                <a:tabLst>
                  <a:tab pos="171450" algn="l"/>
                </a:tabLst>
                <a:defRPr/>
              </a:pPr>
              <a:t>‹#›</a:t>
            </a:fld>
            <a:r>
              <a:rPr lang="en-US" sz="525" dirty="0">
                <a:solidFill>
                  <a:schemeClr val="accent2">
                    <a:lumMod val="75000"/>
                  </a:schemeClr>
                </a:solidFill>
              </a:rPr>
              <a:t>	© 2019 Gartner, Inc. and/or its affiliates. All rights reserved. Gartner is a registered trademark of Gartner, Inc. and its affiliates.</a:t>
            </a:r>
          </a:p>
        </p:txBody>
      </p:sp>
    </p:spTree>
    <p:extLst>
      <p:ext uri="{BB962C8B-B14F-4D97-AF65-F5344CB8AC3E}">
        <p14:creationId xmlns:p14="http://schemas.microsoft.com/office/powerpoint/2010/main" val="1776594253"/>
      </p:ext>
    </p:extLst>
  </p:cSld>
  <p:clrMap bg1="lt1" tx1="dk1" bg2="lt2" tx2="dk2" accent1="accent1" accent2="accent2" accent3="accent3" accent4="accent4" accent5="accent5" accent6="accent6" hlink="hlink" folHlink="folHlink"/>
  <p:sldLayoutIdLst>
    <p:sldLayoutId id="2147483943" r:id="rId1"/>
  </p:sldLayoutIdLst>
  <p:hf sldNum="0" hdr="0" ftr="0" dt="0"/>
  <p:txStyles>
    <p:titleStyle>
      <a:lvl1pPr algn="l" defTabSz="914400" rtl="0" eaLnBrk="1" latinLnBrk="0" hangingPunct="1">
        <a:lnSpc>
          <a:spcPct val="90000"/>
        </a:lnSpc>
        <a:spcBef>
          <a:spcPct val="0"/>
        </a:spcBef>
        <a:spcAft>
          <a:spcPts val="1200"/>
        </a:spcAft>
        <a:buNone/>
        <a:defRPr sz="3200" b="1" kern="1200">
          <a:solidFill>
            <a:schemeClr val="tx2"/>
          </a:solidFill>
          <a:latin typeface="+mj-lt"/>
          <a:ea typeface="+mj-ea"/>
          <a:cs typeface="+mj-cs"/>
        </a:defRPr>
      </a:lvl1pPr>
    </p:titleStyle>
    <p:bodyStyle>
      <a:lvl1pPr marL="274320" indent="-27432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defRPr sz="2800" kern="1200">
          <a:solidFill>
            <a:schemeClr val="tx1"/>
          </a:solidFill>
          <a:latin typeface="+mn-lt"/>
          <a:ea typeface="+mn-ea"/>
          <a:cs typeface="+mn-cs"/>
        </a:defRPr>
      </a:lvl1pPr>
      <a:lvl2pPr marL="64008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28016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55448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A4A3A4"/>
          </p15:clr>
        </p15:guide>
        <p15:guide id="3" pos="216" userDrawn="1">
          <p15:clr>
            <a:srgbClr val="5ACBF0"/>
          </p15:clr>
        </p15:guide>
        <p15:guide id="4" orient="horz" pos="2160" userDrawn="1">
          <p15:clr>
            <a:srgbClr val="A4A3A4"/>
          </p15:clr>
        </p15:guide>
        <p15:guide id="5" orient="horz" pos="231" userDrawn="1">
          <p15:clr>
            <a:srgbClr val="5ACBF0"/>
          </p15:clr>
        </p15:guide>
        <p15:guide id="6" pos="5543" userDrawn="1">
          <p15:clr>
            <a:srgbClr val="5ACBF0"/>
          </p15:clr>
        </p15:guide>
        <p15:guide id="7" orient="horz" pos="3772" userDrawn="1">
          <p15:clr>
            <a:srgbClr val="FBAE40"/>
          </p15:clr>
        </p15:guide>
        <p15:guide id="9" orient="horz" pos="4110" userDrawn="1">
          <p15:clr>
            <a:srgbClr val="5ACBF0"/>
          </p15:clr>
        </p15:guide>
        <p15:guide id="10" orient="horz" pos="537" userDrawn="1">
          <p15:clr>
            <a:srgbClr val="FDE53C"/>
          </p15:clr>
        </p15:guide>
        <p15:guide id="11" orient="horz" pos="846" userDrawn="1">
          <p15:clr>
            <a:srgbClr val="FDE53C"/>
          </p15:clr>
        </p15:guide>
        <p15:guide id="12" orient="horz" pos="962" userDrawn="1">
          <p15:clr>
            <a:srgbClr val="5ACBF0"/>
          </p15:clr>
        </p15:guide>
        <p15:guide id="13" orient="horz" pos="4002" userDrawn="1">
          <p15:clr>
            <a:srgbClr val="5ACBF0"/>
          </p15:clr>
        </p15:guide>
        <p15:guide id="14" pos="2814" userDrawn="1">
          <p15:clr>
            <a:srgbClr val="5ACBF0"/>
          </p15:clr>
        </p15:guide>
        <p15:guide id="15" pos="2945" userDrawn="1">
          <p15:clr>
            <a:srgbClr val="5ACBF0"/>
          </p15:clr>
        </p15:guide>
        <p15:guide id="16" pos="1991" userDrawn="1">
          <p15:clr>
            <a:srgbClr val="5ACBF0"/>
          </p15:clr>
        </p15:guide>
        <p15:guide id="17" pos="3768"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chart" Target="../charts/chart4.xml"/><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chart" Target="../charts/chart3.xml"/><Relationship Id="rId2" Type="http://schemas.openxmlformats.org/officeDocument/2006/relationships/image" Target="../media/image3.jpeg"/><Relationship Id="rId16" Type="http://schemas.openxmlformats.org/officeDocument/2006/relationships/chart" Target="../charts/chart7.xml"/><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chart" Target="../charts/chart2.xml"/><Relationship Id="rId5" Type="http://schemas.openxmlformats.org/officeDocument/2006/relationships/image" Target="../media/image10.png"/><Relationship Id="rId15" Type="http://schemas.openxmlformats.org/officeDocument/2006/relationships/chart" Target="../charts/chart6.xml"/><Relationship Id="rId10" Type="http://schemas.openxmlformats.org/officeDocument/2006/relationships/chart" Target="../charts/chart1.xml"/><Relationship Id="rId4" Type="http://schemas.microsoft.com/office/2007/relationships/hdphoto" Target="../media/hdphoto1.wdp"/><Relationship Id="rId9" Type="http://schemas.openxmlformats.org/officeDocument/2006/relationships/image" Target="../media/image12.png"/><Relationship Id="rId1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Pub\STP Team\Communications and Engagement\Branding\Logo\ICSlogolinealeft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3" name="Slide Number Placeholder 2">
            <a:extLst>
              <a:ext uri="{FF2B5EF4-FFF2-40B4-BE49-F238E27FC236}">
                <a16:creationId xmlns:a16="http://schemas.microsoft.com/office/drawing/2014/main" id="{4A38050D-45FB-4266-BBC1-A54D70AFD2DC}"/>
              </a:ext>
            </a:extLst>
          </p:cNvPr>
          <p:cNvSpPr>
            <a:spLocks noGrp="1"/>
          </p:cNvSpPr>
          <p:nvPr>
            <p:ph type="sldNum" sz="quarter" idx="12"/>
          </p:nvPr>
        </p:nvSpPr>
        <p:spPr/>
        <p:txBody>
          <a:bodyPr/>
          <a:lstStyle/>
          <a:p>
            <a:fld id="{FF05962B-FE64-4318-B0BD-62E38A224F4B}" type="slidenum">
              <a:rPr lang="en-GB" smtClean="0"/>
              <a:t>1</a:t>
            </a:fld>
            <a:endParaRPr lang="en-GB" dirty="0"/>
          </a:p>
        </p:txBody>
      </p:sp>
      <p:sp>
        <p:nvSpPr>
          <p:cNvPr id="9" name="Title 1">
            <a:extLst>
              <a:ext uri="{FF2B5EF4-FFF2-40B4-BE49-F238E27FC236}">
                <a16:creationId xmlns:a16="http://schemas.microsoft.com/office/drawing/2014/main" id="{28417663-88A7-4D65-84CA-FC54AF35C588}"/>
              </a:ext>
            </a:extLst>
          </p:cNvPr>
          <p:cNvSpPr txBox="1">
            <a:spLocks/>
          </p:cNvSpPr>
          <p:nvPr/>
        </p:nvSpPr>
        <p:spPr>
          <a:xfrm>
            <a:off x="240145" y="1268760"/>
            <a:ext cx="8652395" cy="1008112"/>
          </a:xfrm>
          <a:prstGeom prst="rect">
            <a:avLst/>
          </a:prstGeom>
        </p:spPr>
        <p:txBody>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2D2E83"/>
                </a:solidFill>
                <a:effectLst/>
                <a:uLnTx/>
                <a:uFillTx/>
                <a:latin typeface="Calibri" panose="020F0502020204030204"/>
                <a:ea typeface="+mj-ea"/>
                <a:cs typeface="+mj-cs"/>
              </a:rPr>
              <a:t>Nottingham and Nottinghamshire Integrated Care System</a:t>
            </a:r>
          </a:p>
        </p:txBody>
      </p:sp>
      <p:sp>
        <p:nvSpPr>
          <p:cNvPr id="10" name="Subtitle 2">
            <a:extLst>
              <a:ext uri="{FF2B5EF4-FFF2-40B4-BE49-F238E27FC236}">
                <a16:creationId xmlns:a16="http://schemas.microsoft.com/office/drawing/2014/main" id="{E98D7898-A933-4C05-BE66-2980EF3108B3}"/>
              </a:ext>
            </a:extLst>
          </p:cNvPr>
          <p:cNvSpPr txBox="1">
            <a:spLocks/>
          </p:cNvSpPr>
          <p:nvPr/>
        </p:nvSpPr>
        <p:spPr>
          <a:xfrm>
            <a:off x="250826" y="2420888"/>
            <a:ext cx="8641714" cy="201622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4400" b="1" dirty="0">
                <a:solidFill>
                  <a:srgbClr val="36A9E1"/>
                </a:solidFill>
                <a:cs typeface="Arial" panose="020B0604020202020204" pitchFamily="34" charset="0"/>
              </a:rPr>
              <a:t>Data, Analytics, Information and Technology (DAIT) Strategy</a:t>
            </a:r>
          </a:p>
          <a:p>
            <a:pPr marL="0" indent="0" algn="ctr">
              <a:spcBef>
                <a:spcPts val="0"/>
              </a:spcBef>
              <a:buFont typeface="Arial" panose="020B0604020202020204" pitchFamily="34" charset="0"/>
              <a:buNone/>
            </a:pPr>
            <a:r>
              <a:rPr lang="en-US" sz="4400" b="1" dirty="0">
                <a:solidFill>
                  <a:srgbClr val="36A9E1"/>
                </a:solidFill>
                <a:cs typeface="Arial" panose="020B0604020202020204" pitchFamily="34" charset="0"/>
              </a:rPr>
              <a:t>2020-2024</a:t>
            </a:r>
          </a:p>
          <a:p>
            <a:pPr marL="0" indent="0" algn="ctr">
              <a:spcBef>
                <a:spcPts val="0"/>
              </a:spcBef>
              <a:buFont typeface="Arial" panose="020B0604020202020204" pitchFamily="34" charset="0"/>
              <a:buNone/>
            </a:pPr>
            <a:endParaRPr lang="en-US" sz="2800" b="1" i="1" dirty="0">
              <a:solidFill>
                <a:srgbClr val="FF0000"/>
              </a:solidFill>
              <a:cs typeface="Arial" panose="020B0604020202020204" pitchFamily="34" charset="0"/>
            </a:endParaRPr>
          </a:p>
          <a:p>
            <a:pPr marL="0" indent="0" algn="ctr">
              <a:spcBef>
                <a:spcPts val="0"/>
              </a:spcBef>
              <a:buFont typeface="Arial" panose="020B0604020202020204" pitchFamily="34" charset="0"/>
              <a:buNone/>
            </a:pPr>
            <a:endParaRPr lang="en-US" sz="2800" b="1" i="1" dirty="0">
              <a:solidFill>
                <a:srgbClr val="FF0000"/>
              </a:solidFill>
              <a:cs typeface="Arial" panose="020B0604020202020204" pitchFamily="34" charset="0"/>
            </a:endParaRPr>
          </a:p>
          <a:p>
            <a:pPr marL="0" indent="0" algn="ctr">
              <a:spcBef>
                <a:spcPts val="0"/>
              </a:spcBef>
              <a:buFont typeface="Arial" panose="020B0604020202020204" pitchFamily="34" charset="0"/>
              <a:buNone/>
            </a:pPr>
            <a:r>
              <a:rPr lang="en-US" sz="2800" b="1" i="1" dirty="0">
                <a:solidFill>
                  <a:srgbClr val="FF0000"/>
                </a:solidFill>
                <a:cs typeface="Arial" panose="020B0604020202020204" pitchFamily="34" charset="0"/>
              </a:rPr>
              <a:t>13 August 2020 v3.1</a:t>
            </a:r>
            <a:endParaRPr lang="en-US" sz="2400" b="1" i="1" dirty="0">
              <a:solidFill>
                <a:srgbClr val="FF0000"/>
              </a:solidFill>
              <a:cs typeface="Arial" panose="020B0604020202020204" pitchFamily="34" charset="0"/>
            </a:endParaRPr>
          </a:p>
        </p:txBody>
      </p:sp>
    </p:spTree>
    <p:extLst>
      <p:ext uri="{BB962C8B-B14F-4D97-AF65-F5344CB8AC3E}">
        <p14:creationId xmlns:p14="http://schemas.microsoft.com/office/powerpoint/2010/main" val="58037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05962B-FE64-4318-B0BD-62E38A224F4B}"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3" name="Title 1"/>
          <p:cNvSpPr>
            <a:spLocks noGrp="1"/>
          </p:cNvSpPr>
          <p:nvPr>
            <p:ph type="title"/>
          </p:nvPr>
        </p:nvSpPr>
        <p:spPr>
          <a:xfrm>
            <a:off x="332246" y="1244641"/>
            <a:ext cx="8642349" cy="863599"/>
          </a:xfrm>
        </p:spPr>
        <p:txBody>
          <a:bodyPr anchor="t" anchorCtr="0">
            <a:noAutofit/>
          </a:bodyPr>
          <a:lstStyle/>
          <a:p>
            <a:pPr algn="l"/>
            <a:br>
              <a:rPr lang="en-GB" sz="1400" dirty="0"/>
            </a:br>
            <a:endParaRPr lang="en-GB" sz="1400" b="1" i="1" dirty="0">
              <a:highlight>
                <a:srgbClr val="FFFF00"/>
              </a:highlight>
              <a:latin typeface="+mn-lt"/>
            </a:endParaRPr>
          </a:p>
        </p:txBody>
      </p:sp>
      <p:sp>
        <p:nvSpPr>
          <p:cNvPr id="10" name="Rectangle 9"/>
          <p:cNvSpPr/>
          <p:nvPr/>
        </p:nvSpPr>
        <p:spPr>
          <a:xfrm>
            <a:off x="851228" y="1268760"/>
            <a:ext cx="2952328" cy="288032"/>
          </a:xfrm>
          <a:prstGeom prst="rect">
            <a:avLst/>
          </a:prstGeom>
          <a:solidFill>
            <a:schemeClr val="bg1">
              <a:lumMod val="50000"/>
            </a:schemeClr>
          </a:solidFill>
          <a:ln w="31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white"/>
                </a:solidFill>
                <a:effectLst/>
                <a:uLnTx/>
                <a:uFillTx/>
                <a:latin typeface="Calibri" panose="020F0502020204030204"/>
                <a:ea typeface="+mn-ea"/>
                <a:cs typeface="+mn-cs"/>
              </a:rPr>
              <a:t>ICS Board </a:t>
            </a:r>
          </a:p>
        </p:txBody>
      </p:sp>
      <p:sp>
        <p:nvSpPr>
          <p:cNvPr id="11" name="Rectangle 10"/>
          <p:cNvSpPr/>
          <p:nvPr/>
        </p:nvSpPr>
        <p:spPr>
          <a:xfrm>
            <a:off x="470929" y="1700791"/>
            <a:ext cx="3712925" cy="288049"/>
          </a:xfrm>
          <a:prstGeom prst="rect">
            <a:avLst/>
          </a:prstGeom>
          <a:solidFill>
            <a:schemeClr val="accent5">
              <a:lumMod val="60000"/>
              <a:lumOff val="40000"/>
            </a:schemeClr>
          </a:solidFill>
          <a:ln w="285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Calibri" panose="020F0502020204030204"/>
                <a:ea typeface="+mn-ea"/>
                <a:cs typeface="+mn-cs"/>
              </a:rPr>
              <a:t>System wide Stakeholder Board for DAIT</a:t>
            </a:r>
          </a:p>
        </p:txBody>
      </p:sp>
      <p:sp>
        <p:nvSpPr>
          <p:cNvPr id="12" name="Rectangle 11"/>
          <p:cNvSpPr/>
          <p:nvPr/>
        </p:nvSpPr>
        <p:spPr>
          <a:xfrm>
            <a:off x="4572000" y="1282683"/>
            <a:ext cx="4329851" cy="4779770"/>
          </a:xfrm>
          <a:prstGeom prst="rect">
            <a:avLst/>
          </a:prstGeom>
          <a:noFill/>
        </p:spPr>
        <p:txBody>
          <a:bodyPr wrap="square">
            <a:spAutoFit/>
          </a:bodyPr>
          <a:lstStyle/>
          <a:p>
            <a:pPr marL="85725">
              <a:lnSpc>
                <a:spcPct val="90000"/>
              </a:lnSpc>
              <a:spcAft>
                <a:spcPts val="300"/>
              </a:spcAft>
              <a:tabLst>
                <a:tab pos="457200" algn="l"/>
              </a:tabLst>
              <a:defRPr/>
            </a:pPr>
            <a:r>
              <a:rPr lang="en-GB" sz="1100" b="1" dirty="0"/>
              <a:t>3. Good Governance</a:t>
            </a:r>
            <a:endParaRPr lang="en-GB" sz="1100" dirty="0">
              <a:solidFill>
                <a:srgbClr val="000000"/>
              </a:solidFill>
            </a:endParaRPr>
          </a:p>
          <a:p>
            <a:pPr marL="266700" marR="0" indent="-180975" fontAlgn="auto">
              <a:lnSpc>
                <a:spcPct val="90000"/>
              </a:lnSpc>
              <a:spcBef>
                <a:spcPts val="0"/>
              </a:spcBef>
              <a:spcAft>
                <a:spcPts val="300"/>
              </a:spcAft>
              <a:buClrTx/>
              <a:buSzTx/>
              <a:buFont typeface="Arial" panose="020B0604020202020204" pitchFamily="34" charset="0"/>
              <a:buChar char="•"/>
              <a:tabLst>
                <a:tab pos="457200" algn="l"/>
              </a:tabLst>
              <a:defRPr/>
            </a:pPr>
            <a:r>
              <a:rPr lang="en-GB" sz="1100" dirty="0">
                <a:solidFill>
                  <a:srgbClr val="000000"/>
                </a:solidFill>
              </a:rPr>
              <a:t>The System-wide Stakeholder Board (DAIT) will have three key roles for the health and care system:</a:t>
            </a:r>
          </a:p>
          <a:p>
            <a:pPr marL="628650" lvl="1" indent="-171450">
              <a:lnSpc>
                <a:spcPct val="90000"/>
              </a:lnSpc>
              <a:spcAft>
                <a:spcPts val="300"/>
              </a:spcAft>
              <a:buFont typeface="Wingdings" panose="05000000000000000000" pitchFamily="2" charset="2"/>
              <a:buChar char="Ø"/>
              <a:defRPr/>
            </a:pPr>
            <a:r>
              <a:rPr kumimoji="0" lang="en-GB" sz="1200" i="0" u="none" strike="noStrike" kern="1200" cap="none" spc="0" normalizeH="0" baseline="0" noProof="0" dirty="0">
                <a:ln>
                  <a:noFill/>
                </a:ln>
                <a:solidFill>
                  <a:prstClr val="black"/>
                </a:solidFill>
                <a:effectLst/>
                <a:uLnTx/>
                <a:uFillTx/>
                <a:latin typeface="Calibri" panose="020F0502020204030204"/>
              </a:rPr>
              <a:t>System Partnership &amp; Decision Making</a:t>
            </a:r>
          </a:p>
          <a:p>
            <a:pPr marL="628650" lvl="1" indent="-171450">
              <a:lnSpc>
                <a:spcPct val="90000"/>
              </a:lnSpc>
              <a:spcAft>
                <a:spcPts val="300"/>
              </a:spcAft>
              <a:buFont typeface="Wingdings" panose="05000000000000000000" pitchFamily="2" charset="2"/>
              <a:buChar char="Ø"/>
              <a:defRPr/>
            </a:pPr>
            <a:r>
              <a:rPr kumimoji="0" lang="en-GB" sz="1200" i="0" u="none" strike="noStrike" kern="1200" cap="none" spc="0" normalizeH="0" baseline="0" noProof="0" dirty="0">
                <a:ln>
                  <a:noFill/>
                </a:ln>
                <a:solidFill>
                  <a:prstClr val="black"/>
                </a:solidFill>
                <a:effectLst/>
                <a:uLnTx/>
                <a:uFillTx/>
                <a:latin typeface="Calibri" panose="020F0502020204030204"/>
              </a:rPr>
              <a:t>Strategic Direction</a:t>
            </a:r>
          </a:p>
          <a:p>
            <a:pPr marL="628650" lvl="1" indent="-171450">
              <a:lnSpc>
                <a:spcPct val="90000"/>
              </a:lnSpc>
              <a:spcAft>
                <a:spcPts val="600"/>
              </a:spcAft>
              <a:buFont typeface="Wingdings" panose="05000000000000000000" pitchFamily="2" charset="2"/>
              <a:buChar char="Ø"/>
              <a:defRPr/>
            </a:pPr>
            <a:r>
              <a:rPr kumimoji="0" lang="en-GB" sz="1200" i="0" u="none" strike="noStrike" kern="1200" cap="none" spc="0" normalizeH="0" baseline="0" noProof="0" dirty="0">
                <a:ln>
                  <a:noFill/>
                </a:ln>
                <a:solidFill>
                  <a:prstClr val="black"/>
                </a:solidFill>
                <a:effectLst/>
                <a:uLnTx/>
                <a:uFillTx/>
                <a:latin typeface="Calibri" panose="020F0502020204030204"/>
              </a:rPr>
              <a:t>Oversight and Assurance : Programme Implementation</a:t>
            </a:r>
            <a:endParaRPr lang="en-GB" sz="1200" dirty="0">
              <a:solidFill>
                <a:prstClr val="black"/>
              </a:solidFill>
            </a:endParaRPr>
          </a:p>
          <a:p>
            <a:pPr marL="266700" lvl="0" indent="-180975">
              <a:lnSpc>
                <a:spcPct val="90000"/>
              </a:lnSpc>
              <a:spcAft>
                <a:spcPts val="600"/>
              </a:spcAft>
              <a:buFont typeface="Arial" panose="020B0604020202020204" pitchFamily="34" charset="0"/>
              <a:buChar char="•"/>
              <a:tabLst>
                <a:tab pos="457200" algn="l"/>
              </a:tabLst>
              <a:defRPr/>
            </a:pPr>
            <a:r>
              <a:rPr lang="en-GB" sz="1100" dirty="0">
                <a:solidFill>
                  <a:srgbClr val="000000"/>
                </a:solidFill>
              </a:rPr>
              <a:t>System level digital transformation projects will be delivered through the Digital Health &amp; Care Collaborative, for example PFDS &amp; digital inclusion, capacity &amp; flow and health &amp; care community portal.</a:t>
            </a:r>
          </a:p>
          <a:p>
            <a:pPr marL="266700" lvl="0" indent="-180975">
              <a:lnSpc>
                <a:spcPct val="90000"/>
              </a:lnSpc>
              <a:spcAft>
                <a:spcPts val="600"/>
              </a:spcAft>
              <a:buFont typeface="Arial" panose="020B0604020202020204" pitchFamily="34" charset="0"/>
              <a:buChar char="•"/>
              <a:tabLst>
                <a:tab pos="457200" algn="l"/>
              </a:tabLst>
              <a:defRPr/>
            </a:pPr>
            <a:r>
              <a:rPr lang="en-GB" sz="1100" dirty="0">
                <a:solidFill>
                  <a:srgbClr val="000000"/>
                </a:solidFill>
              </a:rPr>
              <a:t>A collaborative approach for system data, analytics &amp; information will also be set up, building on the learning from the Nottinghamshire Health &amp; Care Data Cell established as part of the COVID-19 response</a:t>
            </a:r>
          </a:p>
          <a:p>
            <a:pPr marL="266700" lvl="0" indent="-180975">
              <a:lnSpc>
                <a:spcPct val="90000"/>
              </a:lnSpc>
              <a:spcAft>
                <a:spcPts val="600"/>
              </a:spcAft>
              <a:buFont typeface="Arial" panose="020B0604020202020204" pitchFamily="34" charset="0"/>
              <a:buChar char="•"/>
              <a:tabLst>
                <a:tab pos="457200" algn="l"/>
              </a:tabLst>
              <a:defRPr/>
            </a:pPr>
            <a:r>
              <a:rPr lang="en-GB" sz="1100" dirty="0">
                <a:solidFill>
                  <a:srgbClr val="000000"/>
                </a:solidFill>
              </a:rPr>
              <a:t>The DAIT strategy and work programme will be delivered through professionally managed programmes of work to ensure progress towards our goals</a:t>
            </a:r>
          </a:p>
          <a:p>
            <a:pPr marL="266700" indent="-180975">
              <a:lnSpc>
                <a:spcPct val="90000"/>
              </a:lnSpc>
              <a:spcAft>
                <a:spcPts val="300"/>
              </a:spcAft>
              <a:buFont typeface="Arial" panose="020B0604020202020204" pitchFamily="34" charset="0"/>
              <a:buChar char="•"/>
              <a:tabLst>
                <a:tab pos="457200" algn="l"/>
              </a:tabLst>
              <a:defRPr/>
            </a:pPr>
            <a:r>
              <a:rPr lang="en-GB" sz="1100" dirty="0">
                <a:solidFill>
                  <a:srgbClr val="000000"/>
                </a:solidFill>
              </a:rPr>
              <a:t>The top 3 barriers to implementation are Commitment, Money and Culture. We will address these barriers by having:</a:t>
            </a:r>
          </a:p>
          <a:p>
            <a:pPr marL="628650" lvl="1" indent="-171450">
              <a:lnSpc>
                <a:spcPct val="90000"/>
              </a:lnSpc>
              <a:spcAft>
                <a:spcPts val="300"/>
              </a:spcAft>
              <a:buFont typeface="Wingdings" panose="05000000000000000000" pitchFamily="2" charset="2"/>
              <a:buChar char="Ø"/>
              <a:defRPr/>
            </a:pPr>
            <a:r>
              <a:rPr lang="en-GB" sz="1200" dirty="0">
                <a:solidFill>
                  <a:prstClr val="black"/>
                </a:solidFill>
                <a:latin typeface="Calibri" panose="020F0502020204030204"/>
              </a:rPr>
              <a:t>A robust business case process to underpin any investment</a:t>
            </a:r>
          </a:p>
          <a:p>
            <a:pPr marL="628650" lvl="1" indent="-171450">
              <a:lnSpc>
                <a:spcPct val="90000"/>
              </a:lnSpc>
              <a:spcAft>
                <a:spcPts val="600"/>
              </a:spcAft>
              <a:buFont typeface="Wingdings" panose="05000000000000000000" pitchFamily="2" charset="2"/>
              <a:buChar char="Ø"/>
              <a:defRPr/>
            </a:pPr>
            <a:r>
              <a:rPr lang="en-GB" sz="1200" dirty="0">
                <a:solidFill>
                  <a:prstClr val="black"/>
                </a:solidFill>
                <a:latin typeface="Calibri" panose="020F0502020204030204"/>
              </a:rPr>
              <a:t>A risk management process that ensures that risks, issues, actions and decisions are managed by the Stakeholder Board</a:t>
            </a:r>
            <a:endParaRPr lang="en-GB" sz="1200" dirty="0">
              <a:solidFill>
                <a:prstClr val="black"/>
              </a:solidFill>
            </a:endParaRPr>
          </a:p>
          <a:p>
            <a:pPr marL="266700" indent="-180975">
              <a:lnSpc>
                <a:spcPct val="90000"/>
              </a:lnSpc>
              <a:spcAft>
                <a:spcPts val="300"/>
              </a:spcAft>
              <a:buFont typeface="Arial" panose="020B0604020202020204" pitchFamily="34" charset="0"/>
              <a:buChar char="•"/>
              <a:tabLst>
                <a:tab pos="457200" algn="l"/>
              </a:tabLst>
              <a:defRPr/>
            </a:pPr>
            <a:r>
              <a:rPr lang="en-GB" sz="1100" dirty="0">
                <a:solidFill>
                  <a:srgbClr val="000000"/>
                </a:solidFill>
              </a:rPr>
              <a:t>Escalation mechanisms will be in place through the System-wide Stakeholder Board; and ultimately the ICS Board for resolution</a:t>
            </a:r>
            <a:endParaRPr kumimoji="0" lang="en-GB" sz="1200" b="1" i="0" u="none" strike="noStrike" kern="1200" cap="none" spc="0" normalizeH="0" baseline="0" noProof="0" dirty="0">
              <a:ln>
                <a:noFill/>
              </a:ln>
              <a:solidFill>
                <a:prstClr val="black"/>
              </a:solidFill>
              <a:effectLst/>
              <a:uLnTx/>
              <a:uFillTx/>
              <a:latin typeface="Calibri" panose="020F0502020204030204"/>
            </a:endParaRPr>
          </a:p>
        </p:txBody>
      </p:sp>
      <p:sp>
        <p:nvSpPr>
          <p:cNvPr id="2" name="Rectangle 1"/>
          <p:cNvSpPr/>
          <p:nvPr/>
        </p:nvSpPr>
        <p:spPr>
          <a:xfrm>
            <a:off x="462947" y="1988702"/>
            <a:ext cx="1854920" cy="706295"/>
          </a:xfrm>
          <a:prstGeom prst="rect">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4F81BD"/>
                </a:solidFill>
                <a:effectLst/>
                <a:uLnTx/>
                <a:uFillTx/>
                <a:latin typeface="Calibri" panose="020F0502020204030204"/>
                <a:ea typeface="+mn-ea"/>
                <a:cs typeface="+mn-cs"/>
              </a:rPr>
              <a:t>DIGITAL TRANSFORMATION PROGRAMME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4F81BD"/>
                </a:solidFill>
                <a:effectLst/>
                <a:uLnTx/>
                <a:uFillTx/>
                <a:latin typeface="Calibri" panose="020F0502020204030204"/>
                <a:ea typeface="+mn-ea"/>
                <a:cs typeface="+mn-cs"/>
              </a:rPr>
              <a:t>(Health &amp; Care Digital Collaborative</a:t>
            </a:r>
            <a:r>
              <a:rPr kumimoji="0" lang="en-GB" sz="900" b="1" i="0" u="none" strike="noStrike" kern="1200" cap="none" spc="0" normalizeH="0" baseline="0" noProof="0" dirty="0">
                <a:ln>
                  <a:noFill/>
                </a:ln>
                <a:solidFill>
                  <a:srgbClr val="4F81BD"/>
                </a:solidFill>
                <a:effectLst/>
                <a:uLnTx/>
                <a:uFillTx/>
                <a:latin typeface="Calibri" panose="020F0502020204030204"/>
                <a:ea typeface="+mn-ea"/>
                <a:cs typeface="+mn-cs"/>
              </a:rPr>
              <a:t>)</a:t>
            </a:r>
          </a:p>
        </p:txBody>
      </p:sp>
      <p:sp>
        <p:nvSpPr>
          <p:cNvPr id="15" name="Rectangle 14"/>
          <p:cNvSpPr/>
          <p:nvPr/>
        </p:nvSpPr>
        <p:spPr>
          <a:xfrm>
            <a:off x="2317867" y="1988562"/>
            <a:ext cx="1865987" cy="706295"/>
          </a:xfrm>
          <a:prstGeom prst="rect">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4F81BD"/>
                </a:solidFill>
                <a:effectLst/>
                <a:uLnTx/>
                <a:uFillTx/>
                <a:latin typeface="Calibri" panose="020F0502020204030204"/>
                <a:ea typeface="+mn-ea"/>
                <a:cs typeface="+mn-cs"/>
              </a:rPr>
              <a:t>SYSTEM DATA, ANALYTICS &amp; INFORMATION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4F81BD"/>
                </a:solidFill>
                <a:effectLst/>
                <a:uLnTx/>
                <a:uFillTx/>
                <a:latin typeface="Calibri" panose="020F0502020204030204"/>
                <a:ea typeface="+mn-ea"/>
                <a:cs typeface="+mn-cs"/>
              </a:rPr>
              <a:t>(Health &amp; Care) </a:t>
            </a:r>
          </a:p>
        </p:txBody>
      </p:sp>
      <p:sp>
        <p:nvSpPr>
          <p:cNvPr id="16" name="Up Arrow 15"/>
          <p:cNvSpPr/>
          <p:nvPr/>
        </p:nvSpPr>
        <p:spPr>
          <a:xfrm>
            <a:off x="2232783" y="2767005"/>
            <a:ext cx="191086" cy="216024"/>
          </a:xfrm>
          <a:prstGeom prst="upArrow">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5" name="Straight Connector 4"/>
          <p:cNvCxnSpPr>
            <a:stCxn id="10" idx="2"/>
            <a:endCxn id="11" idx="0"/>
          </p:cNvCxnSpPr>
          <p:nvPr/>
        </p:nvCxnSpPr>
        <p:spPr>
          <a:xfrm>
            <a:off x="2327392" y="1556792"/>
            <a:ext cx="0" cy="143999"/>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251520" y="620688"/>
            <a:ext cx="8642349" cy="694973"/>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Ensuring Delivery of our Strategy (2)</a:t>
            </a:r>
          </a:p>
        </p:txBody>
      </p:sp>
      <p:sp>
        <p:nvSpPr>
          <p:cNvPr id="19" name="TextBox 18"/>
          <p:cNvSpPr txBox="1"/>
          <p:nvPr/>
        </p:nvSpPr>
        <p:spPr>
          <a:xfrm>
            <a:off x="261708" y="3787311"/>
            <a:ext cx="997925" cy="707886"/>
          </a:xfrm>
          <a:prstGeom prst="rect">
            <a:avLst/>
          </a:prstGeom>
          <a:noFill/>
        </p:spPr>
        <p:txBody>
          <a:bodyPr wrap="square" rtlCol="0">
            <a:spAutoFit/>
          </a:bodyPr>
          <a:lstStyle/>
          <a:p>
            <a:pPr algn="ctr"/>
            <a:r>
              <a:rPr lang="en-GB" sz="1000" b="1" dirty="0">
                <a:solidFill>
                  <a:schemeClr val="accent1"/>
                </a:solidFill>
              </a:rPr>
              <a:t>ICS members  collaborate to deliver strategy</a:t>
            </a:r>
          </a:p>
        </p:txBody>
      </p:sp>
      <p:sp>
        <p:nvSpPr>
          <p:cNvPr id="20" name="TextBox 19"/>
          <p:cNvSpPr txBox="1"/>
          <p:nvPr/>
        </p:nvSpPr>
        <p:spPr>
          <a:xfrm>
            <a:off x="192144" y="5517232"/>
            <a:ext cx="1211504" cy="707886"/>
          </a:xfrm>
          <a:prstGeom prst="rect">
            <a:avLst/>
          </a:prstGeom>
          <a:noFill/>
        </p:spPr>
        <p:txBody>
          <a:bodyPr wrap="square" rtlCol="0">
            <a:spAutoFit/>
          </a:bodyPr>
          <a:lstStyle/>
          <a:p>
            <a:pPr algn="ctr"/>
            <a:r>
              <a:rPr lang="en-GB" sz="1000" b="1" dirty="0">
                <a:solidFill>
                  <a:schemeClr val="accent2"/>
                </a:solidFill>
              </a:rPr>
              <a:t>Working closely with stakeholders is key to successful delivery</a:t>
            </a:r>
          </a:p>
        </p:txBody>
      </p:sp>
      <p:sp>
        <p:nvSpPr>
          <p:cNvPr id="21" name="Rounded Rectangle 20"/>
          <p:cNvSpPr/>
          <p:nvPr/>
        </p:nvSpPr>
        <p:spPr>
          <a:xfrm>
            <a:off x="1619672" y="5611045"/>
            <a:ext cx="1478401" cy="504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District &amp; Borough Councils</a:t>
            </a:r>
          </a:p>
          <a:p>
            <a:pPr algn="ctr"/>
            <a:r>
              <a:rPr lang="en-GB" sz="800" dirty="0">
                <a:solidFill>
                  <a:schemeClr val="bg1"/>
                </a:solidFill>
              </a:rPr>
              <a:t>NEMS</a:t>
            </a:r>
          </a:p>
          <a:p>
            <a:pPr algn="ctr"/>
            <a:r>
              <a:rPr lang="en-GB" sz="800" dirty="0">
                <a:solidFill>
                  <a:schemeClr val="bg1"/>
                </a:solidFill>
              </a:rPr>
              <a:t>Care Homes</a:t>
            </a:r>
          </a:p>
          <a:p>
            <a:pPr algn="ctr"/>
            <a:r>
              <a:rPr lang="en-GB" sz="800" dirty="0">
                <a:solidFill>
                  <a:schemeClr val="bg1"/>
                </a:solidFill>
              </a:rPr>
              <a:t>Third Sector</a:t>
            </a: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599" y="3036497"/>
            <a:ext cx="3457078" cy="225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Left Brace 2"/>
          <p:cNvSpPr/>
          <p:nvPr/>
        </p:nvSpPr>
        <p:spPr>
          <a:xfrm rot="16200000">
            <a:off x="2187353" y="4083338"/>
            <a:ext cx="317431" cy="2666527"/>
          </a:xfrm>
          <a:prstGeom prst="leftBrace">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2969025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55887-703A-4E98-A1B8-72FE83420213}"/>
              </a:ext>
            </a:extLst>
          </p:cNvPr>
          <p:cNvSpPr>
            <a:spLocks noGrp="1"/>
          </p:cNvSpPr>
          <p:nvPr>
            <p:ph type="title"/>
          </p:nvPr>
        </p:nvSpPr>
        <p:spPr>
          <a:xfrm>
            <a:off x="250825" y="633711"/>
            <a:ext cx="8642350" cy="634702"/>
          </a:xfrm>
        </p:spPr>
        <p:txBody>
          <a:bodyPr>
            <a:normAutofit/>
          </a:bodyPr>
          <a:lstStyle/>
          <a:p>
            <a:pPr algn="l"/>
            <a:r>
              <a:rPr lang="en-GB" sz="2400" b="1" dirty="0">
                <a:latin typeface="+mn-lt"/>
              </a:rPr>
              <a:t>Glossary</a:t>
            </a:r>
          </a:p>
        </p:txBody>
      </p:sp>
      <p:sp>
        <p:nvSpPr>
          <p:cNvPr id="4" name="Slide Number Placeholder 3">
            <a:extLst>
              <a:ext uri="{FF2B5EF4-FFF2-40B4-BE49-F238E27FC236}">
                <a16:creationId xmlns:a16="http://schemas.microsoft.com/office/drawing/2014/main" id="{2BBFE0A3-A69D-43BA-B0F1-59BE6B1FA591}"/>
              </a:ext>
            </a:extLst>
          </p:cNvPr>
          <p:cNvSpPr>
            <a:spLocks noGrp="1"/>
          </p:cNvSpPr>
          <p:nvPr>
            <p:ph type="sldNum" sz="quarter" idx="12"/>
          </p:nvPr>
        </p:nvSpPr>
        <p:spPr>
          <a:xfrm>
            <a:off x="6553200" y="6356350"/>
            <a:ext cx="2133600" cy="365125"/>
          </a:xfrm>
        </p:spPr>
        <p:txBody>
          <a:bodyPr/>
          <a:lstStyle/>
          <a:p>
            <a:fld id="{FF05962B-FE64-4318-B0BD-62E38A224F4B}" type="slidenum">
              <a:rPr lang="en-GB" smtClean="0"/>
              <a:t>11</a:t>
            </a:fld>
            <a:endParaRPr lang="en-GB" dirty="0"/>
          </a:p>
        </p:txBody>
      </p:sp>
      <p:graphicFrame>
        <p:nvGraphicFramePr>
          <p:cNvPr id="9" name="Content Placeholder 8">
            <a:extLst>
              <a:ext uri="{FF2B5EF4-FFF2-40B4-BE49-F238E27FC236}">
                <a16:creationId xmlns:a16="http://schemas.microsoft.com/office/drawing/2014/main" id="{3F13BEB0-1D1A-4757-9EBE-E1C3B23974D8}"/>
              </a:ext>
            </a:extLst>
          </p:cNvPr>
          <p:cNvGraphicFramePr>
            <a:graphicFrameLocks noGrp="1"/>
          </p:cNvGraphicFramePr>
          <p:nvPr>
            <p:ph idx="1"/>
            <p:extLst>
              <p:ext uri="{D42A27DB-BD31-4B8C-83A1-F6EECF244321}">
                <p14:modId xmlns:p14="http://schemas.microsoft.com/office/powerpoint/2010/main" val="2746154219"/>
              </p:ext>
            </p:extLst>
          </p:nvPr>
        </p:nvGraphicFramePr>
        <p:xfrm>
          <a:off x="395536" y="1268413"/>
          <a:ext cx="8424935" cy="4857743"/>
        </p:xfrm>
        <a:graphic>
          <a:graphicData uri="http://schemas.openxmlformats.org/drawingml/2006/table">
            <a:tbl>
              <a:tblPr firstRow="1" firstCol="1" bandRow="1"/>
              <a:tblGrid>
                <a:gridCol w="2151439">
                  <a:extLst>
                    <a:ext uri="{9D8B030D-6E8A-4147-A177-3AD203B41FA5}">
                      <a16:colId xmlns:a16="http://schemas.microsoft.com/office/drawing/2014/main" val="3853485085"/>
                    </a:ext>
                  </a:extLst>
                </a:gridCol>
                <a:gridCol w="6273496">
                  <a:extLst>
                    <a:ext uri="{9D8B030D-6E8A-4147-A177-3AD203B41FA5}">
                      <a16:colId xmlns:a16="http://schemas.microsoft.com/office/drawing/2014/main" val="3235994777"/>
                    </a:ext>
                  </a:extLst>
                </a:gridCol>
              </a:tblGrid>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Acronym / abbreviation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Explanation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55004093"/>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Apps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Short for ‘application’. Refers to a programme or piece of software, in particular on a mobile device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164555712"/>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Artificial Intelligence (AI)</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Technology operating in a way that would require intelligence if performed by humans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40938476"/>
                  </a:ext>
                </a:extLst>
              </a:tr>
              <a:tr h="434154">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Assistive Technology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Devices &amp; technologies which help people to stay safe in their own home &amp; increase their ability to self-manage. Includes capabilities such as telehealth, telecare, telemedicine, smart home technology, motion detectors, wearable devices &amp; in the future more advanced digital technology such as robots &amp; the internet of things (see below)</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312374622"/>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Cloud-first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Considering in the first instance and primarily using systems and storage that are hosted and accessed remotely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188034421"/>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Digital / Digital Transformation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Computer-based products, solutions, systems and approaches; Digital Transformation is the use of frequently changing digital technology to solve problems, transforming processes that were non-digital or manual to digital processes. Locally, the term Digital is interchangeable with DAIT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686517060"/>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Electronic Patient Records (EPR)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Patient health and care information recorded and available digitally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96773140"/>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Fast Healthcare Interoperability Resource (FHIR)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The industry standard for exchanging information between healthcare systems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28059544"/>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Health and Well Being (</a:t>
                      </a:r>
                      <a:r>
                        <a:rPr lang="en-GB" sz="8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HWB</a:t>
                      </a:r>
                      <a:r>
                        <a:rPr lang="en-GB" sz="800" b="1" dirty="0">
                          <a:effectLst/>
                          <a:latin typeface="Calibri" panose="020F0502020204030204" pitchFamily="34" charset="0"/>
                          <a:ea typeface="Calibri" panose="020F0502020204030204" pitchFamily="34" charset="0"/>
                          <a:cs typeface="Calibri" panose="020F0502020204030204" pitchFamily="34"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Health is a state of complete physical, mental and social well-being and not merely the absence of disease or infirmity (WHO’s definition); one of the 3 challenges to be addressed by the ICS and the thread coloured green in this strategy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11101263"/>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Integrated Care Partnership (ICP)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A partnership that brings together health and social care services to meet the needs of the local population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880288677"/>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Integrated Care System (ICS)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A partnership across Nottinghamshire, consisting of three ICPs, setting the goals and strategy for health and care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94760235"/>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Internet of Things (IoT)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IoT describes a scenario where digitally enabled resources or assets (e.g. devices, cars or buildings) are connected to a network that enables them to link, interact and exchange data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201975225"/>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Interoperable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Systems and software that can communicate, share data and work efficiently with one another.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6945906"/>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Longitudinal Health Care Record (LHCR)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These enable an individual’s health and care information to be shared as they move across the NHS and social care. In our region this is known as East Midlands One-Care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22560755"/>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Machine learning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The process by which systems automatically learn from data / experience without human intervention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044430289"/>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Mobile-first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Primarily using and considering mobile devices for capturing, using and interacting with information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12346656"/>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NHS App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A mobile application through which citizens can access a range of NHS services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98040344"/>
                  </a:ext>
                </a:extLst>
              </a:tr>
              <a:tr h="727912">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Platform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A platform is a mixture of hardware, software and digital services on which to base  applications, processes or technologies. Each platform has its own set of rules that dictate how they should work. They can support one organisation or many organisations; in our usage here they support many organisations, forming part of a business ecosystem which shares data securely with other organisations using agreed rules, standards and protocols. Alibaba and Amazon are examples of platforms that support an ecosystem linking millions of individuals and organisations.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19217398"/>
                  </a:ext>
                </a:extLst>
              </a:tr>
              <a:tr h="140396">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Population Health Management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Using information and insight to understand the needs of populations and target resources and interventions accordingly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10924021"/>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Resource Utilisation (</a:t>
                      </a:r>
                      <a:r>
                        <a:rPr lang="en-GB" sz="8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RU</a:t>
                      </a:r>
                      <a:r>
                        <a:rPr lang="en-GB" sz="800" b="1" dirty="0">
                          <a:effectLst/>
                          <a:latin typeface="Calibri" panose="020F0502020204030204" pitchFamily="34" charset="0"/>
                          <a:ea typeface="Calibri" panose="020F0502020204030204" pitchFamily="34" charset="0"/>
                          <a:cs typeface="Calibri" panose="020F0502020204030204" pitchFamily="34"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How we deploy our workforce, finance and estates in delivering services, one of the 3 challenges to be addressed by the ICS, and the thread coloured purple in this strategy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92278144"/>
                  </a:ext>
                </a:extLst>
              </a:tr>
              <a:tr h="287275">
                <a:tc>
                  <a:txBody>
                    <a:bodyPr/>
                    <a:lstStyle/>
                    <a:p>
                      <a:pPr>
                        <a:lnSpc>
                          <a:spcPct val="107000"/>
                        </a:lnSpc>
                        <a:spcBef>
                          <a:spcPts val="600"/>
                        </a:spcBef>
                        <a:spcAft>
                          <a:spcPts val="600"/>
                        </a:spcAft>
                      </a:pPr>
                      <a:r>
                        <a:rPr lang="en-GB" sz="800" b="1" dirty="0">
                          <a:effectLst/>
                          <a:latin typeface="Calibri" panose="020F0502020204030204" pitchFamily="34" charset="0"/>
                          <a:ea typeface="Calibri" panose="020F0502020204030204" pitchFamily="34" charset="0"/>
                          <a:cs typeface="Calibri" panose="020F0502020204030204" pitchFamily="34" charset="0"/>
                        </a:rPr>
                        <a:t>Service Provision (</a:t>
                      </a:r>
                      <a:r>
                        <a:rPr lang="en-GB" sz="8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SP</a:t>
                      </a:r>
                      <a:r>
                        <a:rPr lang="en-GB" sz="800" b="1" dirty="0">
                          <a:effectLst/>
                          <a:latin typeface="Calibri" panose="020F0502020204030204" pitchFamily="34" charset="0"/>
                          <a:ea typeface="Calibri" panose="020F0502020204030204" pitchFamily="34" charset="0"/>
                          <a:cs typeface="Calibri" panose="020F0502020204030204" pitchFamily="34"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Bef>
                          <a:spcPts val="600"/>
                        </a:spcBef>
                        <a:spcAft>
                          <a:spcPts val="600"/>
                        </a:spcAft>
                      </a:pPr>
                      <a:r>
                        <a:rPr lang="en-GB" sz="800" dirty="0">
                          <a:effectLst/>
                          <a:latin typeface="Calibri" panose="020F0502020204030204" pitchFamily="34" charset="0"/>
                          <a:ea typeface="Calibri" panose="020F0502020204030204" pitchFamily="34" charset="0"/>
                          <a:cs typeface="Calibri" panose="020F0502020204030204" pitchFamily="34" charset="0"/>
                        </a:rPr>
                        <a:t>Provision of health and care services, one of the 3 challenges to be addressed by the ICS and the thread coloured blue running through this strategy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53" marR="63953"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92925841"/>
                  </a:ext>
                </a:extLst>
              </a:tr>
            </a:tbl>
          </a:graphicData>
        </a:graphic>
      </p:graphicFrame>
    </p:spTree>
    <p:extLst>
      <p:ext uri="{BB962C8B-B14F-4D97-AF65-F5344CB8AC3E}">
        <p14:creationId xmlns:p14="http://schemas.microsoft.com/office/powerpoint/2010/main" val="170007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5962B-FE64-4318-B0BD-62E38A224F4B}" type="slidenum">
              <a:rPr lang="en-GB" smtClean="0"/>
              <a:t>2</a:t>
            </a:fld>
            <a:endParaRPr lang="en-GB" dirty="0"/>
          </a:p>
        </p:txBody>
      </p:sp>
      <p:pic>
        <p:nvPicPr>
          <p:cNvPr id="5" name="Picture 4" descr="I:\NNPub\STP Team\Communications and Engagement\Branding\Logo\ICSlogolinealeftcmy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6" name="Title 1">
            <a:extLst>
              <a:ext uri="{FF2B5EF4-FFF2-40B4-BE49-F238E27FC236}">
                <a16:creationId xmlns:a16="http://schemas.microsoft.com/office/drawing/2014/main" id="{17370AB5-92C5-4144-B622-868383AD6AEA}"/>
              </a:ext>
            </a:extLst>
          </p:cNvPr>
          <p:cNvSpPr txBox="1">
            <a:spLocks/>
          </p:cNvSpPr>
          <p:nvPr/>
        </p:nvSpPr>
        <p:spPr>
          <a:xfrm>
            <a:off x="250825" y="621061"/>
            <a:ext cx="8642349" cy="6476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Foreword </a:t>
            </a:r>
            <a:endParaRPr lang="en-GB" sz="2000" b="1" i="1" dirty="0">
              <a:latin typeface="+mn-lt"/>
            </a:endParaRPr>
          </a:p>
        </p:txBody>
      </p:sp>
      <p:sp>
        <p:nvSpPr>
          <p:cNvPr id="7" name="TextBox 6">
            <a:extLst>
              <a:ext uri="{FF2B5EF4-FFF2-40B4-BE49-F238E27FC236}">
                <a16:creationId xmlns:a16="http://schemas.microsoft.com/office/drawing/2014/main" id="{019B5A6E-C590-4620-8644-A6DF84F84DA3}"/>
              </a:ext>
            </a:extLst>
          </p:cNvPr>
          <p:cNvSpPr txBox="1"/>
          <p:nvPr/>
        </p:nvSpPr>
        <p:spPr>
          <a:xfrm>
            <a:off x="250824" y="1052736"/>
            <a:ext cx="7433866" cy="5279907"/>
          </a:xfrm>
          <a:prstGeom prst="rect">
            <a:avLst/>
          </a:prstGeom>
          <a:noFill/>
          <a:ln>
            <a:noFill/>
          </a:ln>
        </p:spPr>
        <p:txBody>
          <a:bodyPr wrap="square" rtlCol="0">
            <a:spAutoFit/>
          </a:bodyPr>
          <a:lstStyle/>
          <a:p>
            <a:pPr>
              <a:lnSpc>
                <a:spcPct val="90000"/>
              </a:lnSpc>
              <a:spcAft>
                <a:spcPts val="600"/>
              </a:spcAft>
            </a:pPr>
            <a:r>
              <a:rPr lang="en-GB" sz="1100" dirty="0"/>
              <a:t>Across Nottingham and Nottinghamshire there are more people living longer in ill health, unprecedented levels of demand for care and support, workforce shortages and considerable funding constraints. Combined these factors continue to place an ever-increasing strain on the local health and care system and looking to continue to do more and more of the same each year is not sustainable.</a:t>
            </a:r>
          </a:p>
          <a:p>
            <a:pPr>
              <a:lnSpc>
                <a:spcPct val="90000"/>
              </a:lnSpc>
              <a:spcAft>
                <a:spcPts val="600"/>
              </a:spcAft>
            </a:pPr>
            <a:r>
              <a:rPr lang="en-GB" sz="1100" dirty="0"/>
              <a:t>In response to this the leaders of our local health and care system have come together to develop a five-year strategic plan, underpinned by the ICS Clinical and Community Services Strategy, that sets out a shared vision to </a:t>
            </a:r>
            <a:r>
              <a:rPr lang="en-GB" sz="1100" b="1" i="1" dirty="0">
                <a:solidFill>
                  <a:srgbClr val="0070C0"/>
                </a:solidFill>
              </a:rPr>
              <a:t>‘both increase the duration of people’s lives and to improve those additional years, allowing people to live longer, happier, healthier and more independently into their old age’</a:t>
            </a:r>
            <a:r>
              <a:rPr lang="en-GB" sz="1100" dirty="0"/>
              <a:t>.  Delivery of this vision will be characterised by moving from a health and care system that is often siloed and reactive in nature to one where all partners are focused on the entire spectrum of interventions from prevention and promotion to health protection, diagnosis, treatment and care – and integrates and balances action between them.</a:t>
            </a:r>
          </a:p>
          <a:p>
            <a:pPr>
              <a:lnSpc>
                <a:spcPct val="90000"/>
              </a:lnSpc>
              <a:spcAft>
                <a:spcPts val="300"/>
              </a:spcAft>
            </a:pPr>
            <a:r>
              <a:rPr lang="en-GB" sz="1100" dirty="0"/>
              <a:t>However, we recognise that without the right digital systems, or data, analytics, information and technology, this transformation risks being limited both in scale and the overall impact it has on our population. We recognise there is a critical relationship between high levels of digital maturity and service transformation and that we need to plan and deliver both in tandem in order to deliver our long term vision. In doing so we aim to:</a:t>
            </a:r>
          </a:p>
          <a:p>
            <a:pPr marL="360363" lvl="1" indent="-184150">
              <a:lnSpc>
                <a:spcPct val="90000"/>
              </a:lnSpc>
              <a:spcAft>
                <a:spcPts val="300"/>
              </a:spcAft>
              <a:buFont typeface="Arial" panose="020B0604020202020204" pitchFamily="34" charset="0"/>
              <a:buChar char="•"/>
            </a:pPr>
            <a:r>
              <a:rPr lang="en-GB" sz="1100" dirty="0"/>
              <a:t>Define key areas of digital priorities that we need to invest in to support long-term transformation and deliver the LTP and our five-year strategic plan </a:t>
            </a:r>
          </a:p>
          <a:p>
            <a:pPr marL="360363" lvl="1" indent="-184150">
              <a:lnSpc>
                <a:spcPct val="90000"/>
              </a:lnSpc>
              <a:spcAft>
                <a:spcPts val="600"/>
              </a:spcAft>
              <a:buFont typeface="Arial" panose="020B0604020202020204" pitchFamily="34" charset="0"/>
              <a:buChar char="•"/>
            </a:pPr>
            <a:r>
              <a:rPr lang="en-GB" sz="1100" dirty="0"/>
              <a:t>Provide a structured approach to digital strategy development that helps the ICS find the right balance of investment across these priorities and other local needs</a:t>
            </a:r>
          </a:p>
          <a:p>
            <a:pPr marL="176213" lvl="1">
              <a:lnSpc>
                <a:spcPct val="90000"/>
              </a:lnSpc>
              <a:spcAft>
                <a:spcPts val="600"/>
              </a:spcAft>
            </a:pPr>
            <a:endParaRPr lang="en-GB" sz="1100" dirty="0"/>
          </a:p>
          <a:p>
            <a:pPr>
              <a:lnSpc>
                <a:spcPct val="90000"/>
              </a:lnSpc>
              <a:spcAft>
                <a:spcPts val="600"/>
              </a:spcAft>
            </a:pPr>
            <a:endParaRPr lang="en-GB" sz="1100" dirty="0"/>
          </a:p>
          <a:p>
            <a:pPr>
              <a:lnSpc>
                <a:spcPct val="90000"/>
              </a:lnSpc>
              <a:spcAft>
                <a:spcPts val="600"/>
              </a:spcAft>
            </a:pPr>
            <a:endParaRPr lang="en-GB" sz="1100" dirty="0"/>
          </a:p>
          <a:p>
            <a:pPr>
              <a:lnSpc>
                <a:spcPct val="90000"/>
              </a:lnSpc>
              <a:spcAft>
                <a:spcPts val="600"/>
              </a:spcAft>
            </a:pPr>
            <a:endParaRPr lang="en-GB" sz="1100" dirty="0"/>
          </a:p>
          <a:p>
            <a:pPr>
              <a:lnSpc>
                <a:spcPct val="90000"/>
              </a:lnSpc>
              <a:spcAft>
                <a:spcPts val="600"/>
              </a:spcAft>
            </a:pPr>
            <a:endParaRPr lang="en-GB" sz="1100" dirty="0"/>
          </a:p>
          <a:p>
            <a:pPr>
              <a:lnSpc>
                <a:spcPct val="90000"/>
              </a:lnSpc>
              <a:spcAft>
                <a:spcPts val="600"/>
              </a:spcAft>
            </a:pPr>
            <a:endParaRPr lang="en-GB" sz="1100" dirty="0"/>
          </a:p>
          <a:p>
            <a:pPr>
              <a:lnSpc>
                <a:spcPct val="90000"/>
              </a:lnSpc>
              <a:spcAft>
                <a:spcPts val="600"/>
              </a:spcAft>
            </a:pPr>
            <a:r>
              <a:rPr lang="en-GB" sz="1100" dirty="0"/>
              <a:t>This strategy is designed to help establish a shared commitment and vision for digitally-enabled transformation across the health &amp; care system. The strategy builds on the significant increase in pace of digital transformation in response to COVID-19, and it supports the ICS Clinical and Community Services Strategy and the five year strategic plan. </a:t>
            </a:r>
            <a:r>
              <a:rPr lang="en-GB" sz="1100" dirty="0">
                <a:latin typeface="Calibri" panose="020F0502020204030204" pitchFamily="34" charset="0"/>
                <a:ea typeface="Calibri" panose="020F0502020204030204" pitchFamily="34" charset="0"/>
                <a:cs typeface="Times New Roman" panose="02020603050405020304" pitchFamily="18" charset="0"/>
              </a:rPr>
              <a:t>As recovery plans become clearer and have an impact on existing organisations’ strategies, the strategy will iterate to reflect those changes.</a:t>
            </a:r>
            <a:endParaRPr lang="en-GB" sz="1100" dirty="0"/>
          </a:p>
        </p:txBody>
      </p:sp>
      <p:sp>
        <p:nvSpPr>
          <p:cNvPr id="8" name="TextBox 7">
            <a:extLst>
              <a:ext uri="{FF2B5EF4-FFF2-40B4-BE49-F238E27FC236}">
                <a16:creationId xmlns:a16="http://schemas.microsoft.com/office/drawing/2014/main" id="{831FCB3C-2B9F-45BD-A06F-DAD67AE409BC}"/>
              </a:ext>
            </a:extLst>
          </p:cNvPr>
          <p:cNvSpPr txBox="1"/>
          <p:nvPr/>
        </p:nvSpPr>
        <p:spPr>
          <a:xfrm>
            <a:off x="7684690" y="2411980"/>
            <a:ext cx="1279798" cy="1785104"/>
          </a:xfrm>
          <a:prstGeom prst="rect">
            <a:avLst/>
          </a:prstGeom>
          <a:noFill/>
        </p:spPr>
        <p:txBody>
          <a:bodyPr wrap="square" rtlCol="0">
            <a:spAutoFit/>
          </a:bodyPr>
          <a:lstStyle/>
          <a:p>
            <a:r>
              <a:rPr lang="en-GB" sz="1100" b="1" dirty="0"/>
              <a:t>Dr Andy Haynes</a:t>
            </a:r>
          </a:p>
          <a:p>
            <a:endParaRPr lang="en-GB" sz="1100" b="1" dirty="0"/>
          </a:p>
          <a:p>
            <a:r>
              <a:rPr lang="en-GB" sz="1100" b="1" dirty="0"/>
              <a:t>ICS Executive Lead</a:t>
            </a:r>
          </a:p>
          <a:p>
            <a:endParaRPr lang="en-GB" sz="1100" b="1" dirty="0"/>
          </a:p>
          <a:p>
            <a:r>
              <a:rPr lang="en-GB" sz="1100" b="1" dirty="0"/>
              <a:t>SRO Data, Analytics, Information and Technology</a:t>
            </a:r>
          </a:p>
          <a:p>
            <a:endParaRPr lang="en-GB" sz="1100" b="1" dirty="0"/>
          </a:p>
          <a:p>
            <a:endParaRPr lang="en-GB" sz="1100" b="1" dirty="0"/>
          </a:p>
        </p:txBody>
      </p:sp>
      <p:pic>
        <p:nvPicPr>
          <p:cNvPr id="16" name="Picture 15">
            <a:extLst>
              <a:ext uri="{FF2B5EF4-FFF2-40B4-BE49-F238E27FC236}">
                <a16:creationId xmlns:a16="http://schemas.microsoft.com/office/drawing/2014/main" id="{0259CC0D-2281-429D-A77D-C0885D9121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14" r="15113"/>
          <a:stretch/>
        </p:blipFill>
        <p:spPr>
          <a:xfrm>
            <a:off x="7748768" y="1124744"/>
            <a:ext cx="1143712" cy="1064657"/>
          </a:xfrm>
          <a:prstGeom prst="rect">
            <a:avLst/>
          </a:prstGeom>
          <a:solidFill>
            <a:schemeClr val="bg1">
              <a:lumMod val="95000"/>
            </a:schemeClr>
          </a:solidFill>
          <a:ln w="25400">
            <a:solidFill>
              <a:srgbClr val="0070C0"/>
            </a:solidFill>
          </a:ln>
        </p:spPr>
      </p:pic>
      <p:sp>
        <p:nvSpPr>
          <p:cNvPr id="2" name="Rounded Rectangle 1"/>
          <p:cNvSpPr/>
          <p:nvPr/>
        </p:nvSpPr>
        <p:spPr>
          <a:xfrm>
            <a:off x="310475" y="4254996"/>
            <a:ext cx="7285861" cy="1277094"/>
          </a:xfrm>
          <a:prstGeom prst="roundRect">
            <a:avLst>
              <a:gd name="adj" fmla="val 8583"/>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lvl="1" indent="-85725">
              <a:lnSpc>
                <a:spcPct val="90000"/>
              </a:lnSpc>
              <a:spcBef>
                <a:spcPts val="200"/>
              </a:spcBef>
              <a:spcAft>
                <a:spcPts val="200"/>
              </a:spcAft>
            </a:pPr>
            <a:r>
              <a:rPr lang="en-GB" sz="1100" b="1" dirty="0">
                <a:solidFill>
                  <a:schemeClr val="tx1"/>
                </a:solidFill>
              </a:rPr>
              <a:t>Successful Digital Transformation:</a:t>
            </a:r>
          </a:p>
          <a:p>
            <a:pPr marL="266700" lvl="1" indent="-180975">
              <a:lnSpc>
                <a:spcPct val="90000"/>
              </a:lnSpc>
              <a:spcBef>
                <a:spcPts val="200"/>
              </a:spcBef>
              <a:spcAft>
                <a:spcPts val="200"/>
              </a:spcAft>
              <a:buFont typeface="Arial" panose="020B0604020202020204" pitchFamily="34" charset="0"/>
              <a:buChar char="•"/>
            </a:pPr>
            <a:r>
              <a:rPr lang="en-GB" sz="1100" dirty="0">
                <a:solidFill>
                  <a:prstClr val="black"/>
                </a:solidFill>
              </a:rPr>
              <a:t>Everyone is treated as an individual, given the tools to stay healthy and supported in their own homes,  and to drive their own care when they need it</a:t>
            </a:r>
          </a:p>
          <a:p>
            <a:pPr marL="266700" lvl="1" indent="-180975">
              <a:lnSpc>
                <a:spcPct val="90000"/>
              </a:lnSpc>
              <a:spcBef>
                <a:spcPts val="200"/>
              </a:spcBef>
              <a:spcAft>
                <a:spcPts val="200"/>
              </a:spcAft>
              <a:buFont typeface="Arial" panose="020B0604020202020204" pitchFamily="34" charset="0"/>
              <a:buChar char="•"/>
            </a:pPr>
            <a:r>
              <a:rPr lang="en-GB" sz="1100" dirty="0">
                <a:solidFill>
                  <a:prstClr val="black"/>
                </a:solidFill>
              </a:rPr>
              <a:t>Every health and care professional is able to operate at the top of their capability, with the time they need to care for people</a:t>
            </a:r>
          </a:p>
          <a:p>
            <a:pPr marL="266700" lvl="1" indent="-180975">
              <a:lnSpc>
                <a:spcPct val="90000"/>
              </a:lnSpc>
              <a:spcBef>
                <a:spcPts val="200"/>
              </a:spcBef>
              <a:spcAft>
                <a:spcPts val="200"/>
              </a:spcAft>
              <a:buFont typeface="Arial" panose="020B0604020202020204" pitchFamily="34" charset="0"/>
              <a:buChar char="•"/>
            </a:pPr>
            <a:r>
              <a:rPr lang="en-GB" sz="1100" dirty="0">
                <a:solidFill>
                  <a:prstClr val="black"/>
                </a:solidFill>
              </a:rPr>
              <a:t>The system can optimise the care it provides through data, analytics and research, and services can be planned and commissioned more efficiently</a:t>
            </a:r>
          </a:p>
        </p:txBody>
      </p:sp>
    </p:spTree>
    <p:extLst>
      <p:ext uri="{BB962C8B-B14F-4D97-AF65-F5344CB8AC3E}">
        <p14:creationId xmlns:p14="http://schemas.microsoft.com/office/powerpoint/2010/main" val="3627930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5962B-FE64-4318-B0BD-62E38A224F4B}" type="slidenum">
              <a:rPr lang="en-GB" smtClean="0"/>
              <a:t>3</a:t>
            </a:fld>
            <a:endParaRPr lang="en-GB" dirty="0"/>
          </a:p>
        </p:txBody>
      </p:sp>
      <p:sp>
        <p:nvSpPr>
          <p:cNvPr id="13" name="Title 1"/>
          <p:cNvSpPr>
            <a:spLocks noGrp="1"/>
          </p:cNvSpPr>
          <p:nvPr>
            <p:ph type="title"/>
          </p:nvPr>
        </p:nvSpPr>
        <p:spPr>
          <a:xfrm>
            <a:off x="250825" y="620713"/>
            <a:ext cx="8642349" cy="647699"/>
          </a:xfrm>
        </p:spPr>
        <p:txBody>
          <a:bodyPr anchor="t" anchorCtr="0">
            <a:noAutofit/>
          </a:bodyPr>
          <a:lstStyle/>
          <a:p>
            <a:pPr algn="l"/>
            <a:r>
              <a:rPr lang="en-GB" sz="2400" b="1" dirty="0">
                <a:latin typeface="+mn-lt"/>
              </a:rPr>
              <a:t>The context for this strategy</a:t>
            </a:r>
            <a:endParaRPr lang="en-GB" sz="1400" b="1" i="1" dirty="0">
              <a:latin typeface="+mn-lt"/>
            </a:endParaRPr>
          </a:p>
        </p:txBody>
      </p:sp>
      <p:sp>
        <p:nvSpPr>
          <p:cNvPr id="24" name="TextBox 23">
            <a:extLst>
              <a:ext uri="{FF2B5EF4-FFF2-40B4-BE49-F238E27FC236}">
                <a16:creationId xmlns:a16="http://schemas.microsoft.com/office/drawing/2014/main" id="{A73B51FF-947A-4FC1-AA27-73949280E5E8}"/>
              </a:ext>
            </a:extLst>
          </p:cNvPr>
          <p:cNvSpPr txBox="1"/>
          <p:nvPr/>
        </p:nvSpPr>
        <p:spPr>
          <a:xfrm>
            <a:off x="250825" y="1268760"/>
            <a:ext cx="8642350" cy="2160240"/>
          </a:xfrm>
          <a:prstGeom prst="rect">
            <a:avLst/>
          </a:prstGeom>
          <a:noFill/>
        </p:spPr>
        <p:txBody>
          <a:bodyPr wrap="square" numCol="2" spcCol="360000" rtlCol="0">
            <a:noAutofit/>
          </a:bodyPr>
          <a:lstStyle/>
          <a:p>
            <a:pPr>
              <a:spcAft>
                <a:spcPts val="600"/>
              </a:spcAft>
              <a:tabLst>
                <a:tab pos="179388" algn="l"/>
              </a:tabLst>
            </a:pPr>
            <a:r>
              <a:rPr lang="en-GB" sz="1100" b="1" dirty="0">
                <a:ea typeface="Calibri"/>
                <a:cs typeface="Times New Roman"/>
              </a:rPr>
              <a:t>Overview</a:t>
            </a:r>
          </a:p>
          <a:p>
            <a:pPr>
              <a:spcAft>
                <a:spcPts val="600"/>
              </a:spcAft>
              <a:tabLst>
                <a:tab pos="179388" algn="l"/>
              </a:tabLst>
            </a:pPr>
            <a:r>
              <a:rPr lang="en-GB" sz="1100" dirty="0">
                <a:latin typeface="Calibri" panose="020F0502020204030204" pitchFamily="34" charset="0"/>
                <a:ea typeface="Calibri"/>
                <a:cs typeface="Times New Roman"/>
              </a:rPr>
              <a:t>Our health and care partners across Nottingham and Nottinghamshire came together in 2016 in a Sustainability and Transformation Partnership (STP) with the collective goal of improving the quality and sustainability of health and care services. </a:t>
            </a:r>
          </a:p>
          <a:p>
            <a:pPr>
              <a:spcAft>
                <a:spcPts val="600"/>
              </a:spcAft>
              <a:tabLst>
                <a:tab pos="179388" algn="l"/>
              </a:tabLst>
            </a:pPr>
            <a:r>
              <a:rPr lang="en-GB" sz="1100" dirty="0">
                <a:latin typeface="Calibri" panose="020F0502020204030204" pitchFamily="34" charset="0"/>
                <a:ea typeface="Calibri"/>
                <a:cs typeface="Times New Roman"/>
              </a:rPr>
              <a:t>This collaboration subsequently evolved into an Integrated Care System (ICS) in 2018 focussed on becoming  a </a:t>
            </a:r>
            <a:r>
              <a:rPr lang="en-GB" sz="1100" dirty="0"/>
              <a:t>fully population health focused health and care system – a system where all partners are focused on the entire spectrum of interventions, from prevention and promotion to health protection, diagnosis, treatment and care; and integrates and balances action between them.</a:t>
            </a:r>
          </a:p>
          <a:p>
            <a:pPr>
              <a:spcAft>
                <a:spcPts val="600"/>
              </a:spcAft>
              <a:tabLst>
                <a:tab pos="179388" algn="l"/>
              </a:tabLst>
            </a:pPr>
            <a:endParaRPr lang="en-GB" sz="1100" dirty="0"/>
          </a:p>
          <a:p>
            <a:pPr>
              <a:spcAft>
                <a:spcPts val="600"/>
              </a:spcAft>
              <a:tabLst>
                <a:tab pos="179388" algn="l"/>
              </a:tabLst>
            </a:pPr>
            <a:r>
              <a:rPr lang="en-GB" sz="1100" b="1" dirty="0">
                <a:latin typeface="Calibri" panose="020F0502020204030204" pitchFamily="34" charset="0"/>
                <a:ea typeface="Calibri"/>
                <a:cs typeface="Times New Roman"/>
              </a:rPr>
              <a:t>Challenges to be addressed</a:t>
            </a:r>
          </a:p>
          <a:p>
            <a:pPr>
              <a:spcAft>
                <a:spcPts val="600"/>
              </a:spcAft>
            </a:pPr>
            <a:r>
              <a:rPr lang="en-GB" sz="1100" dirty="0">
                <a:latin typeface="Calibri" panose="020F0502020204030204" pitchFamily="34" charset="0"/>
                <a:ea typeface="Calibri" panose="020F0502020204030204" pitchFamily="34" charset="0"/>
                <a:cs typeface="Calibri" panose="020F0502020204030204" pitchFamily="34" charset="0"/>
              </a:rPr>
              <a:t>The key challenges faced and therefore to be addressed by the Nottingham and Nottinghamshire Integrated Care System can be grouped into three categories, that have a reinforcing effect on each other: the health and wellbeing of the population, the provision of services and the effective utilisation of health and care system resources.</a:t>
            </a:r>
            <a:endParaRPr lang="en-GB" sz="1100" dirty="0">
              <a:latin typeface="Calibri" panose="020F0502020204030204" pitchFamily="34" charset="0"/>
              <a:ea typeface="Calibri"/>
              <a:cs typeface="Times New Roman"/>
            </a:endParaRPr>
          </a:p>
          <a:p>
            <a:pPr>
              <a:spcAft>
                <a:spcPts val="300"/>
              </a:spcAft>
              <a:tabLst>
                <a:tab pos="179388" algn="l"/>
              </a:tabLst>
            </a:pPr>
            <a:endParaRPr lang="en-GB" sz="1100" dirty="0">
              <a:latin typeface="Calibri" panose="020F0502020204030204" pitchFamily="34" charset="0"/>
              <a:cs typeface="Arial" panose="020B0604020202020204" pitchFamily="34" charset="0"/>
            </a:endParaRPr>
          </a:p>
          <a:p>
            <a:pPr>
              <a:spcAft>
                <a:spcPts val="300"/>
              </a:spcAft>
              <a:tabLst>
                <a:tab pos="179388" algn="l"/>
              </a:tabLst>
            </a:pPr>
            <a:endParaRPr lang="en-GB" sz="1100" dirty="0">
              <a:ea typeface="Calibri"/>
              <a:cs typeface="Times New Roman"/>
            </a:endParaRPr>
          </a:p>
          <a:p>
            <a:pPr>
              <a:spcAft>
                <a:spcPts val="300"/>
              </a:spcAft>
              <a:tabLst>
                <a:tab pos="179388" algn="l"/>
              </a:tabLst>
            </a:pPr>
            <a:endParaRPr lang="en-GB" sz="1100" b="1" dirty="0">
              <a:ea typeface="Calibri"/>
              <a:cs typeface="Times New Roman"/>
            </a:endParaRPr>
          </a:p>
          <a:p>
            <a:pPr>
              <a:spcAft>
                <a:spcPts val="600"/>
              </a:spcAft>
            </a:pPr>
            <a:endParaRPr lang="en-GB" sz="1000" dirty="0"/>
          </a:p>
        </p:txBody>
      </p:sp>
      <p:pic>
        <p:nvPicPr>
          <p:cNvPr id="25" name="Picture 24">
            <a:extLst>
              <a:ext uri="{FF2B5EF4-FFF2-40B4-BE49-F238E27FC236}">
                <a16:creationId xmlns:a16="http://schemas.microsoft.com/office/drawing/2014/main" id="{F2ADE35B-6533-425D-ADAD-427F478ABB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7" y="3429000"/>
            <a:ext cx="1512168" cy="2357326"/>
          </a:xfrm>
          <a:prstGeom prst="rect">
            <a:avLst/>
          </a:prstGeom>
        </p:spPr>
      </p:pic>
      <p:sp>
        <p:nvSpPr>
          <p:cNvPr id="2" name="TextBox 1">
            <a:extLst>
              <a:ext uri="{FF2B5EF4-FFF2-40B4-BE49-F238E27FC236}">
                <a16:creationId xmlns:a16="http://schemas.microsoft.com/office/drawing/2014/main" id="{505AAD9D-4A18-45F3-8F90-3620F9E6E067}"/>
              </a:ext>
            </a:extLst>
          </p:cNvPr>
          <p:cNvSpPr txBox="1"/>
          <p:nvPr/>
        </p:nvSpPr>
        <p:spPr>
          <a:xfrm>
            <a:off x="5544016" y="2636912"/>
            <a:ext cx="3349159" cy="2990049"/>
          </a:xfrm>
          <a:prstGeom prst="rect">
            <a:avLst/>
          </a:prstGeom>
          <a:noFill/>
        </p:spPr>
        <p:txBody>
          <a:bodyPr wrap="square" rtlCol="0">
            <a:spAutoFit/>
          </a:bodyPr>
          <a:lstStyle/>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More people are living longer in ill health</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Deprived communities have greatest exposure to factors that impact adversely on health</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COVID has potentially widened the health inequalities gap</a:t>
            </a:r>
            <a:br>
              <a:rPr lang="en-GB" sz="1100" dirty="0"/>
            </a:br>
            <a:endParaRPr lang="en-GB" sz="1100" dirty="0"/>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Current health &amp; care services have been set up to help sick people get well, often in a hospital setting</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Do not routinely and systematically identify and support people with ongoing needs</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Do not use digital services well in health and care</a:t>
            </a:r>
            <a:br>
              <a:rPr lang="en-GB" sz="1100" dirty="0"/>
            </a:br>
            <a:endParaRPr lang="en-GB" sz="1100" dirty="0"/>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Increasing vacancies in health and care workforce</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Ageing estate with high level of backlog maintenance</a:t>
            </a:r>
          </a:p>
          <a:p>
            <a:pPr marL="92075" indent="-92075">
              <a:lnSpc>
                <a:spcPct val="90000"/>
              </a:lnSpc>
              <a:spcAft>
                <a:spcPts val="200"/>
              </a:spcAft>
              <a:buFont typeface="Arial" panose="020B0604020202020204" pitchFamily="34" charset="0"/>
              <a:buChar char="•"/>
            </a:pPr>
            <a:r>
              <a:rPr lang="en-GB" sz="1100" dirty="0">
                <a:latin typeface="Calibri" panose="020F0502020204030204" pitchFamily="34" charset="0"/>
              </a:rPr>
              <a:t>Significant financial deficit forecast over next 5yrs, underpinned by recurrent deficit, non-delivery of savings plans and increasing activity/demand</a:t>
            </a:r>
            <a:endParaRPr lang="en-GB" sz="900" dirty="0">
              <a:latin typeface="Calibri" panose="020F0502020204030204" pitchFamily="34" charset="0"/>
            </a:endParaRPr>
          </a:p>
        </p:txBody>
      </p:sp>
      <p:sp>
        <p:nvSpPr>
          <p:cNvPr id="33" name="Rectangle 32">
            <a:extLst>
              <a:ext uri="{FF2B5EF4-FFF2-40B4-BE49-F238E27FC236}">
                <a16:creationId xmlns:a16="http://schemas.microsoft.com/office/drawing/2014/main" id="{9E55F9B4-F114-4A04-92C0-F2BBB72F6B0F}"/>
              </a:ext>
            </a:extLst>
          </p:cNvPr>
          <p:cNvSpPr/>
          <p:nvPr/>
        </p:nvSpPr>
        <p:spPr>
          <a:xfrm>
            <a:off x="4716016" y="2649432"/>
            <a:ext cx="828000" cy="36004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Health and Wellbeing</a:t>
            </a:r>
          </a:p>
        </p:txBody>
      </p:sp>
      <p:sp>
        <p:nvSpPr>
          <p:cNvPr id="34" name="Rectangle 33">
            <a:extLst>
              <a:ext uri="{FF2B5EF4-FFF2-40B4-BE49-F238E27FC236}">
                <a16:creationId xmlns:a16="http://schemas.microsoft.com/office/drawing/2014/main" id="{487CCC3B-C48C-452A-81DF-68014033C855}"/>
              </a:ext>
            </a:extLst>
          </p:cNvPr>
          <p:cNvSpPr/>
          <p:nvPr/>
        </p:nvSpPr>
        <p:spPr>
          <a:xfrm>
            <a:off x="4716016" y="3649301"/>
            <a:ext cx="828000" cy="36004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Service Provision</a:t>
            </a:r>
          </a:p>
        </p:txBody>
      </p:sp>
      <p:sp>
        <p:nvSpPr>
          <p:cNvPr id="35" name="Rectangle 34">
            <a:extLst>
              <a:ext uri="{FF2B5EF4-FFF2-40B4-BE49-F238E27FC236}">
                <a16:creationId xmlns:a16="http://schemas.microsoft.com/office/drawing/2014/main" id="{1EA909F3-2508-4B40-97F8-189A9666CE8E}"/>
              </a:ext>
            </a:extLst>
          </p:cNvPr>
          <p:cNvSpPr/>
          <p:nvPr/>
        </p:nvSpPr>
        <p:spPr>
          <a:xfrm>
            <a:off x="4708773" y="4616823"/>
            <a:ext cx="828000" cy="36004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Resource Utilisation</a:t>
            </a:r>
          </a:p>
        </p:txBody>
      </p:sp>
      <p:sp>
        <p:nvSpPr>
          <p:cNvPr id="36" name="TextBox 35">
            <a:extLst>
              <a:ext uri="{FF2B5EF4-FFF2-40B4-BE49-F238E27FC236}">
                <a16:creationId xmlns:a16="http://schemas.microsoft.com/office/drawing/2014/main" id="{25A486D6-CB33-488C-A1CF-3A33EFE838B9}"/>
              </a:ext>
            </a:extLst>
          </p:cNvPr>
          <p:cNvSpPr txBox="1"/>
          <p:nvPr/>
        </p:nvSpPr>
        <p:spPr>
          <a:xfrm>
            <a:off x="1907704" y="3606839"/>
            <a:ext cx="2638054" cy="2054409"/>
          </a:xfrm>
          <a:prstGeom prst="rect">
            <a:avLst/>
          </a:prstGeom>
          <a:noFill/>
        </p:spPr>
        <p:txBody>
          <a:bodyPr wrap="square" rtlCol="0">
            <a:spAutoFit/>
          </a:bodyPr>
          <a:lstStyle/>
          <a:p>
            <a:pPr>
              <a:spcAft>
                <a:spcPts val="300"/>
              </a:spcAft>
            </a:pPr>
            <a:r>
              <a:rPr lang="en-GB" sz="1100" dirty="0"/>
              <a:t>ICS members include:</a:t>
            </a:r>
          </a:p>
          <a:p>
            <a:pPr marL="92075" indent="-92075">
              <a:spcAft>
                <a:spcPts val="300"/>
              </a:spcAft>
              <a:buFont typeface="Arial" panose="020B0604020202020204" pitchFamily="34" charset="0"/>
              <a:buChar char="•"/>
            </a:pPr>
            <a:r>
              <a:rPr lang="en-GB" sz="1100" dirty="0"/>
              <a:t>Nottingham City Council</a:t>
            </a:r>
          </a:p>
          <a:p>
            <a:pPr marL="92075" indent="-92075">
              <a:spcAft>
                <a:spcPts val="300"/>
              </a:spcAft>
              <a:buFont typeface="Arial" panose="020B0604020202020204" pitchFamily="34" charset="0"/>
              <a:buChar char="•"/>
            </a:pPr>
            <a:r>
              <a:rPr lang="en-GB" sz="1100" dirty="0"/>
              <a:t>Nottinghamshire County Council</a:t>
            </a:r>
          </a:p>
          <a:p>
            <a:pPr marL="92075" indent="-92075">
              <a:spcAft>
                <a:spcPts val="300"/>
              </a:spcAft>
              <a:buFont typeface="Arial" panose="020B0604020202020204" pitchFamily="34" charset="0"/>
              <a:buChar char="•"/>
            </a:pPr>
            <a:r>
              <a:rPr lang="en-GB" sz="1100" dirty="0"/>
              <a:t>City Care</a:t>
            </a:r>
          </a:p>
          <a:p>
            <a:pPr marL="92075" indent="-92075">
              <a:spcAft>
                <a:spcPts val="300"/>
              </a:spcAft>
              <a:buFont typeface="Arial" panose="020B0604020202020204" pitchFamily="34" charset="0"/>
              <a:buChar char="•"/>
            </a:pPr>
            <a:r>
              <a:rPr lang="en-GB" sz="1100" dirty="0"/>
              <a:t>Nottingham and Nottinghamshire CCG</a:t>
            </a:r>
          </a:p>
          <a:p>
            <a:pPr marL="92075" indent="-92075">
              <a:spcAft>
                <a:spcPts val="300"/>
              </a:spcAft>
              <a:buFont typeface="Arial" panose="020B0604020202020204" pitchFamily="34" charset="0"/>
              <a:buChar char="•"/>
            </a:pPr>
            <a:r>
              <a:rPr lang="en-GB" sz="1100" dirty="0"/>
              <a:t>Nottingham University Hospitals NHS Trust</a:t>
            </a:r>
          </a:p>
          <a:p>
            <a:pPr marL="92075" indent="-92075">
              <a:spcAft>
                <a:spcPts val="300"/>
              </a:spcAft>
              <a:buFont typeface="Arial" panose="020B0604020202020204" pitchFamily="34" charset="0"/>
              <a:buChar char="•"/>
            </a:pPr>
            <a:r>
              <a:rPr lang="en-GB" sz="1100" dirty="0"/>
              <a:t>Sherwood Forest NHS Foundation Trust</a:t>
            </a:r>
          </a:p>
          <a:p>
            <a:pPr marL="92075" indent="-92075">
              <a:spcAft>
                <a:spcPts val="300"/>
              </a:spcAft>
              <a:buFont typeface="Arial" panose="020B0604020202020204" pitchFamily="34" charset="0"/>
              <a:buChar char="•"/>
            </a:pPr>
            <a:r>
              <a:rPr lang="en-GB" sz="1100" dirty="0"/>
              <a:t>Nottingham Healthcare NHS Foundation Trust</a:t>
            </a:r>
            <a:endParaRPr lang="en-GB" sz="900" dirty="0"/>
          </a:p>
        </p:txBody>
      </p:sp>
      <p:cxnSp>
        <p:nvCxnSpPr>
          <p:cNvPr id="37" name="Straight Connector 36">
            <a:extLst>
              <a:ext uri="{FF2B5EF4-FFF2-40B4-BE49-F238E27FC236}">
                <a16:creationId xmlns:a16="http://schemas.microsoft.com/office/drawing/2014/main" id="{FC5F3643-9D2E-4F43-BD26-F71435080D84}"/>
              </a:ext>
            </a:extLst>
          </p:cNvPr>
          <p:cNvCxnSpPr>
            <a:cxnSpLocks/>
          </p:cNvCxnSpPr>
          <p:nvPr/>
        </p:nvCxnSpPr>
        <p:spPr>
          <a:xfrm>
            <a:off x="4572000" y="1556792"/>
            <a:ext cx="0" cy="4350402"/>
          </a:xfrm>
          <a:prstGeom prst="line">
            <a:avLst/>
          </a:prstGeom>
          <a:ln w="28575">
            <a:solidFill>
              <a:schemeClr val="tx2"/>
            </a:solidFill>
          </a:ln>
        </p:spPr>
        <p:style>
          <a:lnRef idx="1">
            <a:schemeClr val="accent3"/>
          </a:lnRef>
          <a:fillRef idx="0">
            <a:schemeClr val="accent3"/>
          </a:fillRef>
          <a:effectRef idx="0">
            <a:schemeClr val="accent3"/>
          </a:effectRef>
          <a:fontRef idx="minor">
            <a:schemeClr val="tx1"/>
          </a:fontRef>
        </p:style>
      </p:cxnSp>
      <p:sp>
        <p:nvSpPr>
          <p:cNvPr id="39" name="Rectangle 38">
            <a:extLst>
              <a:ext uri="{FF2B5EF4-FFF2-40B4-BE49-F238E27FC236}">
                <a16:creationId xmlns:a16="http://schemas.microsoft.com/office/drawing/2014/main" id="{8067E2BA-FC14-44B8-9829-AB0EB514A44C}"/>
              </a:ext>
            </a:extLst>
          </p:cNvPr>
          <p:cNvSpPr/>
          <p:nvPr/>
        </p:nvSpPr>
        <p:spPr>
          <a:xfrm>
            <a:off x="250825" y="5775647"/>
            <a:ext cx="4321174" cy="461665"/>
          </a:xfrm>
          <a:prstGeom prst="rect">
            <a:avLst/>
          </a:prstGeom>
        </p:spPr>
        <p:txBody>
          <a:bodyPr wrap="square">
            <a:spAutoFit/>
          </a:bodyPr>
          <a:lstStyle/>
          <a:p>
            <a:pPr algn="ctr">
              <a:spcAft>
                <a:spcPts val="300"/>
              </a:spcAft>
              <a:tabLst>
                <a:tab pos="179388" algn="l"/>
              </a:tabLst>
            </a:pPr>
            <a:r>
              <a:rPr lang="en-GB" sz="800" b="1" i="1" dirty="0"/>
              <a:t>The ICS </a:t>
            </a:r>
            <a:r>
              <a:rPr lang="en-GB" sz="800" b="1" i="1" dirty="0">
                <a:cs typeface="Arial" panose="020B0604020202020204" pitchFamily="34" charset="0"/>
              </a:rPr>
              <a:t>covers a diverse population of over 1 million people living in the City of Nottingham (332,000) and Nottinghamshire County (764,700), however this does not include the residents of Bassetlaw as they are part of  the South Yorkshire  and Bassetlaw health care system</a:t>
            </a:r>
          </a:p>
        </p:txBody>
      </p:sp>
      <p:cxnSp>
        <p:nvCxnSpPr>
          <p:cNvPr id="5" name="Straight Connector 4">
            <a:extLst>
              <a:ext uri="{FF2B5EF4-FFF2-40B4-BE49-F238E27FC236}">
                <a16:creationId xmlns:a16="http://schemas.microsoft.com/office/drawing/2014/main" id="{8519792C-63E0-4D66-B8AE-AC323B4A71AA}"/>
              </a:ext>
            </a:extLst>
          </p:cNvPr>
          <p:cNvCxnSpPr>
            <a:cxnSpLocks/>
          </p:cNvCxnSpPr>
          <p:nvPr/>
        </p:nvCxnSpPr>
        <p:spPr>
          <a:xfrm>
            <a:off x="4706780" y="2636912"/>
            <a:ext cx="4032448"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F655DA-B7BB-4862-8DEB-41A64EBD117C}"/>
              </a:ext>
            </a:extLst>
          </p:cNvPr>
          <p:cNvCxnSpPr>
            <a:cxnSpLocks/>
          </p:cNvCxnSpPr>
          <p:nvPr/>
        </p:nvCxnSpPr>
        <p:spPr>
          <a:xfrm>
            <a:off x="4716016" y="3649301"/>
            <a:ext cx="4032448"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CBA5E9-9053-4C43-AEBB-6E73FE0D036C}"/>
              </a:ext>
            </a:extLst>
          </p:cNvPr>
          <p:cNvCxnSpPr>
            <a:cxnSpLocks/>
          </p:cNvCxnSpPr>
          <p:nvPr/>
        </p:nvCxnSpPr>
        <p:spPr>
          <a:xfrm>
            <a:off x="4708773" y="4616823"/>
            <a:ext cx="4032448"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706780" y="5637159"/>
            <a:ext cx="4041684" cy="528145"/>
          </a:xfrm>
          <a:prstGeom prst="rect">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2"/>
                </a:solidFill>
              </a:rPr>
              <a:t>This document describes the over-arching data, analytics, information and technology (DAIT) strategy to support the Nottingham and Nottinghamshire ICS address these challenges</a:t>
            </a:r>
          </a:p>
        </p:txBody>
      </p:sp>
    </p:spTree>
    <p:extLst>
      <p:ext uri="{BB962C8B-B14F-4D97-AF65-F5344CB8AC3E}">
        <p14:creationId xmlns:p14="http://schemas.microsoft.com/office/powerpoint/2010/main" val="249683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5962B-FE64-4318-B0BD-62E38A224F4B}" type="slidenum">
              <a:rPr lang="en-GB" smtClean="0"/>
              <a:t>4</a:t>
            </a:fld>
            <a:endParaRPr lang="en-GB" dirty="0"/>
          </a:p>
        </p:txBody>
      </p:sp>
      <p:pic>
        <p:nvPicPr>
          <p:cNvPr id="5" name="Picture 4" descr="I:\NNPub\STP Team\Communications and Engagement\Branding\Logo\ICSlogolinealeftcmy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6" name="Title 1">
            <a:extLst>
              <a:ext uri="{FF2B5EF4-FFF2-40B4-BE49-F238E27FC236}">
                <a16:creationId xmlns:a16="http://schemas.microsoft.com/office/drawing/2014/main" id="{17370AB5-92C5-4144-B622-868383AD6AEA}"/>
              </a:ext>
            </a:extLst>
          </p:cNvPr>
          <p:cNvSpPr txBox="1">
            <a:spLocks/>
          </p:cNvSpPr>
          <p:nvPr/>
        </p:nvSpPr>
        <p:spPr>
          <a:xfrm>
            <a:off x="242836" y="621061"/>
            <a:ext cx="8642349" cy="6476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If we get this right how will it feel for people</a:t>
            </a:r>
          </a:p>
        </p:txBody>
      </p:sp>
      <p:sp>
        <p:nvSpPr>
          <p:cNvPr id="8" name="Rounded Rectangle 1">
            <a:extLst>
              <a:ext uri="{FF2B5EF4-FFF2-40B4-BE49-F238E27FC236}">
                <a16:creationId xmlns:a16="http://schemas.microsoft.com/office/drawing/2014/main" id="{4CBEE50E-339F-4F86-BAFD-E1CBA3E64913}"/>
              </a:ext>
            </a:extLst>
          </p:cNvPr>
          <p:cNvSpPr/>
          <p:nvPr/>
        </p:nvSpPr>
        <p:spPr>
          <a:xfrm>
            <a:off x="250825" y="1196752"/>
            <a:ext cx="2736998" cy="456148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GB" sz="1100" dirty="0">
                <a:solidFill>
                  <a:srgbClr val="92D050"/>
                </a:solidFill>
              </a:rPr>
              <a:t>As </a:t>
            </a:r>
            <a:r>
              <a:rPr lang="en-GB" sz="1100" b="1" dirty="0">
                <a:solidFill>
                  <a:srgbClr val="92D050"/>
                </a:solidFill>
              </a:rPr>
              <a:t>a citizen living </a:t>
            </a:r>
            <a:r>
              <a:rPr lang="en-GB" sz="1100" dirty="0">
                <a:solidFill>
                  <a:srgbClr val="92D050"/>
                </a:solidFill>
              </a:rPr>
              <a:t>in Nottingham and Nottinghamshire this means</a:t>
            </a:r>
            <a:r>
              <a:rPr lang="en-GB" sz="1100" b="1" dirty="0">
                <a:solidFill>
                  <a:srgbClr val="92D050"/>
                </a:solidFill>
              </a:rPr>
              <a:t>:</a:t>
            </a:r>
            <a:endParaRPr lang="en-GB" sz="1100" dirty="0">
              <a:solidFill>
                <a:schemeClr val="tx1"/>
              </a:solidFill>
            </a:endParaRPr>
          </a:p>
          <a:p>
            <a:pPr marL="85725" indent="-85725">
              <a:spcAft>
                <a:spcPts val="600"/>
              </a:spcAft>
              <a:buFont typeface="Arial" panose="020B0604020202020204" pitchFamily="34" charset="0"/>
              <a:buChar char="•"/>
            </a:pPr>
            <a:r>
              <a:rPr lang="en-GB" sz="1100" dirty="0">
                <a:solidFill>
                  <a:schemeClr val="tx1"/>
                </a:solidFill>
              </a:rPr>
              <a:t>We will support our population by providing them with the skills, training and tools to access digital health and care services in order to empower and enable them to manage their health and care and reduce health inequalities and social isolation.</a:t>
            </a:r>
          </a:p>
          <a:p>
            <a:pPr marL="85725" indent="-85725">
              <a:spcAft>
                <a:spcPts val="600"/>
              </a:spcAft>
              <a:buFont typeface="Arial" panose="020B0604020202020204" pitchFamily="34" charset="0"/>
              <a:buChar char="•"/>
            </a:pPr>
            <a:r>
              <a:rPr lang="en-GB" sz="1100" dirty="0">
                <a:solidFill>
                  <a:schemeClr val="tx1"/>
                </a:solidFill>
              </a:rPr>
              <a:t>We will not worsen digital inequalities; we will work to reduce them</a:t>
            </a:r>
          </a:p>
          <a:p>
            <a:pPr marL="85725" indent="-85725">
              <a:spcAft>
                <a:spcPts val="600"/>
              </a:spcAft>
              <a:buFont typeface="Arial" panose="020B0604020202020204" pitchFamily="34" charset="0"/>
              <a:buChar char="•"/>
            </a:pPr>
            <a:r>
              <a:rPr lang="en-GB" sz="1100" dirty="0">
                <a:solidFill>
                  <a:schemeClr val="tx1"/>
                </a:solidFill>
              </a:rPr>
              <a:t>We will provide our population with public facing digital health and care service to enable them to access health and care services digitally from a single trusted place and provide them with the information they need about their health and care and community services.</a:t>
            </a:r>
          </a:p>
          <a:p>
            <a:pPr marL="85725" indent="-85725">
              <a:spcAft>
                <a:spcPts val="600"/>
              </a:spcAft>
              <a:buFont typeface="Arial" panose="020B0604020202020204" pitchFamily="34" charset="0"/>
              <a:buChar char="•"/>
            </a:pPr>
            <a:r>
              <a:rPr lang="en-GB" sz="1100" dirty="0">
                <a:solidFill>
                  <a:schemeClr val="tx1"/>
                </a:solidFill>
              </a:rPr>
              <a:t>We will reduce the number of times people have to repeat themselves to health and care services - by making the right information available at the right time.</a:t>
            </a:r>
          </a:p>
        </p:txBody>
      </p:sp>
      <p:sp>
        <p:nvSpPr>
          <p:cNvPr id="9" name="Rounded Rectangle 9">
            <a:extLst>
              <a:ext uri="{FF2B5EF4-FFF2-40B4-BE49-F238E27FC236}">
                <a16:creationId xmlns:a16="http://schemas.microsoft.com/office/drawing/2014/main" id="{AFE4ED3E-D61B-4E38-8B25-8F1F98D358A7}"/>
              </a:ext>
            </a:extLst>
          </p:cNvPr>
          <p:cNvSpPr/>
          <p:nvPr/>
        </p:nvSpPr>
        <p:spPr>
          <a:xfrm>
            <a:off x="6156176" y="1196753"/>
            <a:ext cx="2736000" cy="4575398"/>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GB" sz="1100" dirty="0">
                <a:solidFill>
                  <a:srgbClr val="7030A0"/>
                </a:solidFill>
              </a:rPr>
              <a:t>As </a:t>
            </a:r>
            <a:r>
              <a:rPr lang="en-GB" sz="1100" b="1" dirty="0">
                <a:solidFill>
                  <a:srgbClr val="7030A0"/>
                </a:solidFill>
              </a:rPr>
              <a:t>a</a:t>
            </a:r>
            <a:r>
              <a:rPr lang="en-GB" sz="1100" dirty="0">
                <a:solidFill>
                  <a:srgbClr val="7030A0"/>
                </a:solidFill>
              </a:rPr>
              <a:t> </a:t>
            </a:r>
            <a:r>
              <a:rPr lang="en-GB" sz="1100" b="1" dirty="0">
                <a:solidFill>
                  <a:srgbClr val="7030A0"/>
                </a:solidFill>
              </a:rPr>
              <a:t>person working </a:t>
            </a:r>
            <a:r>
              <a:rPr lang="en-GB" sz="1100" dirty="0">
                <a:solidFill>
                  <a:srgbClr val="7030A0"/>
                </a:solidFill>
              </a:rPr>
              <a:t>in our health and care system:</a:t>
            </a:r>
            <a:endParaRPr lang="en-GB" sz="1100" dirty="0">
              <a:solidFill>
                <a:schemeClr val="tx1"/>
              </a:solidFill>
            </a:endParaRPr>
          </a:p>
          <a:p>
            <a:pPr marL="85725" indent="-85725">
              <a:spcAft>
                <a:spcPts val="600"/>
              </a:spcAft>
              <a:buFont typeface="Arial" panose="020B0604020202020204" pitchFamily="34" charset="0"/>
              <a:buChar char="•"/>
            </a:pPr>
            <a:r>
              <a:rPr lang="en-GB" sz="1100" dirty="0">
                <a:solidFill>
                  <a:schemeClr val="tx1"/>
                </a:solidFill>
              </a:rPr>
              <a:t>We will provide support and training to our health and care professionals  to develop the skills that they need to use digital technology in order to enable them to undertake their job to the best of their ability.</a:t>
            </a:r>
          </a:p>
          <a:p>
            <a:pPr marL="85725" indent="-85725">
              <a:spcAft>
                <a:spcPts val="600"/>
              </a:spcAft>
              <a:buFont typeface="Arial" panose="020B0604020202020204" pitchFamily="34" charset="0"/>
              <a:buChar char="•"/>
            </a:pPr>
            <a:r>
              <a:rPr lang="en-GB" sz="1100" dirty="0">
                <a:solidFill>
                  <a:schemeClr val="tx1"/>
                </a:solidFill>
              </a:rPr>
              <a:t>All health and care professionals will have the right tools to do their job and will be supported by digital infrastructure to deliver services in any of our buildings, community and people’s homes.</a:t>
            </a:r>
          </a:p>
          <a:p>
            <a:pPr marL="85725" indent="-85725">
              <a:buFont typeface="Arial" panose="020B0604020202020204" pitchFamily="34" charset="0"/>
              <a:buChar char="•"/>
            </a:pPr>
            <a:r>
              <a:rPr lang="en-GB" sz="1100" dirty="0">
                <a:solidFill>
                  <a:schemeClr val="tx1"/>
                </a:solidFill>
              </a:rPr>
              <a:t>We will provide the people involved in providing  health and care with the information they need in one place to enable them to provide the most appropriate health and care  to  our population. </a:t>
            </a:r>
          </a:p>
          <a:p>
            <a:pPr>
              <a:spcAft>
                <a:spcPts val="600"/>
              </a:spcAft>
            </a:pPr>
            <a:endParaRPr lang="en-GB" sz="1100" dirty="0">
              <a:solidFill>
                <a:schemeClr val="tx1"/>
              </a:solidFill>
            </a:endParaRPr>
          </a:p>
        </p:txBody>
      </p:sp>
      <p:sp>
        <p:nvSpPr>
          <p:cNvPr id="10" name="Rounded Rectangle 10">
            <a:extLst>
              <a:ext uri="{FF2B5EF4-FFF2-40B4-BE49-F238E27FC236}">
                <a16:creationId xmlns:a16="http://schemas.microsoft.com/office/drawing/2014/main" id="{F4E56C4E-8E7D-4F87-9D25-ED0436DD0F63}"/>
              </a:ext>
            </a:extLst>
          </p:cNvPr>
          <p:cNvSpPr/>
          <p:nvPr/>
        </p:nvSpPr>
        <p:spPr>
          <a:xfrm>
            <a:off x="3203848" y="1196752"/>
            <a:ext cx="2736000" cy="45614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GB" sz="1100" dirty="0">
                <a:solidFill>
                  <a:srgbClr val="00B0F0"/>
                </a:solidFill>
              </a:rPr>
              <a:t>As a </a:t>
            </a:r>
            <a:r>
              <a:rPr lang="en-GB" sz="1100" b="1" dirty="0">
                <a:solidFill>
                  <a:srgbClr val="00B0F0"/>
                </a:solidFill>
              </a:rPr>
              <a:t>person receiving support </a:t>
            </a:r>
            <a:r>
              <a:rPr lang="en-GB" sz="1100" dirty="0">
                <a:solidFill>
                  <a:srgbClr val="00B0F0"/>
                </a:solidFill>
              </a:rPr>
              <a:t>from our health and care system:</a:t>
            </a:r>
            <a:endParaRPr lang="en-GB" sz="1100" dirty="0">
              <a:solidFill>
                <a:schemeClr val="tx1"/>
              </a:solidFill>
            </a:endParaRPr>
          </a:p>
          <a:p>
            <a:pPr marL="85725" indent="-85725">
              <a:spcAft>
                <a:spcPts val="600"/>
              </a:spcAft>
              <a:buFont typeface="Arial" panose="020B0604020202020204" pitchFamily="34" charset="0"/>
              <a:buChar char="•"/>
            </a:pPr>
            <a:r>
              <a:rPr lang="en-GB" sz="1100" dirty="0">
                <a:solidFill>
                  <a:schemeClr val="tx1"/>
                </a:solidFill>
              </a:rPr>
              <a:t>You will be able to communicate with health and care professionals through a single secure application, the NHS App.  You will be provided with a range of information and online services to support the delivery of your health and care services.  </a:t>
            </a:r>
          </a:p>
          <a:p>
            <a:pPr marL="85725" indent="-85725">
              <a:spcAft>
                <a:spcPts val="600"/>
              </a:spcAft>
              <a:buFont typeface="Arial" panose="020B0604020202020204" pitchFamily="34" charset="0"/>
              <a:buChar char="•"/>
            </a:pPr>
            <a:r>
              <a:rPr lang="en-GB" sz="1100" dirty="0">
                <a:solidFill>
                  <a:schemeClr val="tx1"/>
                </a:solidFill>
              </a:rPr>
              <a:t>We will improve how we proactively identify the health and care needs of our population in order to identify and put in place support and treatment that our population need in order to stay well.</a:t>
            </a:r>
          </a:p>
          <a:p>
            <a:pPr marL="85725" indent="-85725">
              <a:spcAft>
                <a:spcPts val="600"/>
              </a:spcAft>
              <a:buFont typeface="Arial" panose="020B0604020202020204" pitchFamily="34" charset="0"/>
              <a:buChar char="•"/>
            </a:pPr>
            <a:r>
              <a:rPr lang="en-GB" sz="1100" dirty="0">
                <a:solidFill>
                  <a:schemeClr val="tx1"/>
                </a:solidFill>
              </a:rPr>
              <a:t>Your data is captured by electronic health and care systems which will be interoperable to make clinical information visible to professionals and service users where required. Information will be held and moved safely with regular testing to ensure that the systems are secure.</a:t>
            </a:r>
          </a:p>
        </p:txBody>
      </p:sp>
      <p:sp>
        <p:nvSpPr>
          <p:cNvPr id="11" name="TextBox 10">
            <a:extLst>
              <a:ext uri="{FF2B5EF4-FFF2-40B4-BE49-F238E27FC236}">
                <a16:creationId xmlns:a16="http://schemas.microsoft.com/office/drawing/2014/main" id="{C7B92453-CED2-44FF-B5E9-60928CE21599}"/>
              </a:ext>
            </a:extLst>
          </p:cNvPr>
          <p:cNvSpPr txBox="1"/>
          <p:nvPr/>
        </p:nvSpPr>
        <p:spPr>
          <a:xfrm>
            <a:off x="242836" y="5805264"/>
            <a:ext cx="8659988" cy="432048"/>
          </a:xfrm>
          <a:prstGeom prst="rect">
            <a:avLst/>
          </a:prstGeom>
          <a:solidFill>
            <a:schemeClr val="accent6">
              <a:lumMod val="20000"/>
              <a:lumOff val="80000"/>
            </a:schemeClr>
          </a:solidFill>
          <a:ln>
            <a:solidFill>
              <a:schemeClr val="tx2"/>
            </a:solidFill>
          </a:ln>
        </p:spPr>
        <p:txBody>
          <a:bodyPr wrap="square" numCol="1" spcCol="360000" rtlCol="0">
            <a:noAutofit/>
          </a:bodyPr>
          <a:lstStyle/>
          <a:p>
            <a:pPr algn="ctr"/>
            <a:r>
              <a:rPr lang="en-GB" sz="1200" b="1" dirty="0">
                <a:solidFill>
                  <a:schemeClr val="tx2"/>
                </a:solidFill>
              </a:rPr>
              <a:t>Our vision for DAIT is therefore for our citizens and service users to engage with us digitally and for our front line professionals to be supported by digital systems to make their work easier by giving them access to everything they need</a:t>
            </a:r>
          </a:p>
          <a:p>
            <a:pPr>
              <a:spcAft>
                <a:spcPts val="600"/>
              </a:spcAft>
              <a:tabLst>
                <a:tab pos="179388" algn="l"/>
              </a:tabLst>
            </a:pPr>
            <a:endParaRPr lang="en-GB" sz="1100" dirty="0">
              <a:solidFill>
                <a:schemeClr val="tx2"/>
              </a:solidFill>
            </a:endParaRPr>
          </a:p>
          <a:p>
            <a:pPr>
              <a:spcAft>
                <a:spcPts val="300"/>
              </a:spcAft>
              <a:tabLst>
                <a:tab pos="179388" algn="l"/>
              </a:tabLst>
            </a:pPr>
            <a:endParaRPr lang="en-GB" sz="1100" dirty="0">
              <a:solidFill>
                <a:schemeClr val="tx2"/>
              </a:solidFill>
              <a:latin typeface="Calibri" panose="020F0502020204030204" pitchFamily="34" charset="0"/>
              <a:cs typeface="Arial" panose="020B0604020202020204" pitchFamily="34" charset="0"/>
            </a:endParaRPr>
          </a:p>
          <a:p>
            <a:pPr>
              <a:spcAft>
                <a:spcPts val="300"/>
              </a:spcAft>
              <a:tabLst>
                <a:tab pos="179388" algn="l"/>
              </a:tabLst>
            </a:pPr>
            <a:endParaRPr lang="en-GB" sz="1100" dirty="0">
              <a:solidFill>
                <a:schemeClr val="tx2"/>
              </a:solidFill>
              <a:ea typeface="Calibri"/>
              <a:cs typeface="Times New Roman"/>
            </a:endParaRPr>
          </a:p>
          <a:p>
            <a:pPr>
              <a:spcAft>
                <a:spcPts val="300"/>
              </a:spcAft>
              <a:tabLst>
                <a:tab pos="179388" algn="l"/>
              </a:tabLst>
            </a:pPr>
            <a:endParaRPr lang="en-GB" sz="1100" b="1" dirty="0">
              <a:ea typeface="Calibri"/>
              <a:cs typeface="Times New Roman"/>
            </a:endParaRPr>
          </a:p>
          <a:p>
            <a:pPr>
              <a:spcAft>
                <a:spcPts val="600"/>
              </a:spcAft>
            </a:pPr>
            <a:endParaRPr lang="en-GB" sz="1000" dirty="0"/>
          </a:p>
        </p:txBody>
      </p:sp>
    </p:spTree>
    <p:extLst>
      <p:ext uri="{BB962C8B-B14F-4D97-AF65-F5344CB8AC3E}">
        <p14:creationId xmlns:p14="http://schemas.microsoft.com/office/powerpoint/2010/main" val="2773858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07907" y="6068293"/>
            <a:ext cx="2133600" cy="365125"/>
          </a:xfrm>
        </p:spPr>
        <p:txBody>
          <a:bodyPr/>
          <a:lstStyle/>
          <a:p>
            <a:fld id="{FF05962B-FE64-4318-B0BD-62E38A224F4B}" type="slidenum">
              <a:rPr lang="en-GB" smtClean="0"/>
              <a:t>5</a:t>
            </a:fld>
            <a:endParaRPr lang="en-GB" dirty="0"/>
          </a:p>
        </p:txBody>
      </p:sp>
      <p:pic>
        <p:nvPicPr>
          <p:cNvPr id="5" name="Picture 4" descr="I:\NNPub\STP Team\Communications and Engagement\Branding\Logo\ICSlogolinealeftcmy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6" name="Title 1">
            <a:extLst>
              <a:ext uri="{FF2B5EF4-FFF2-40B4-BE49-F238E27FC236}">
                <a16:creationId xmlns:a16="http://schemas.microsoft.com/office/drawing/2014/main" id="{17370AB5-92C5-4144-B622-868383AD6AEA}"/>
              </a:ext>
            </a:extLst>
          </p:cNvPr>
          <p:cNvSpPr txBox="1">
            <a:spLocks/>
          </p:cNvSpPr>
          <p:nvPr/>
        </p:nvSpPr>
        <p:spPr>
          <a:xfrm>
            <a:off x="205532" y="332656"/>
            <a:ext cx="8642349" cy="6476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Where we are starting from (the digital / DAIT context)</a:t>
            </a:r>
          </a:p>
        </p:txBody>
      </p:sp>
      <p:sp>
        <p:nvSpPr>
          <p:cNvPr id="7" name="Rectangle 6">
            <a:extLst>
              <a:ext uri="{FF2B5EF4-FFF2-40B4-BE49-F238E27FC236}">
                <a16:creationId xmlns:a16="http://schemas.microsoft.com/office/drawing/2014/main" id="{E8D16267-0754-4318-83A4-65B10192BA11}"/>
              </a:ext>
            </a:extLst>
          </p:cNvPr>
          <p:cNvSpPr/>
          <p:nvPr/>
        </p:nvSpPr>
        <p:spPr>
          <a:xfrm>
            <a:off x="264416" y="836687"/>
            <a:ext cx="2605382" cy="5093291"/>
          </a:xfrm>
          <a:prstGeom prst="rect">
            <a:avLst/>
          </a:prstGeom>
          <a:solidFill>
            <a:sysClr val="window" lastClr="FFFFFF">
              <a:lumMod val="85000"/>
            </a:sysClr>
          </a:solidFill>
          <a:ln w="25400" cap="flat" cmpd="sng" algn="ctr">
            <a:solidFill>
              <a:sysClr val="window" lastClr="FFFFFF">
                <a:lumMod val="75000"/>
              </a:sysClr>
            </a:solidFill>
            <a:prstDash val="solid"/>
          </a:ln>
          <a:effectLst>
            <a:outerShdw blurRad="50800" dist="38100" dir="2700000" algn="tl" rotWithShape="0">
              <a:sysClr val="window" lastClr="FFFFFF">
                <a:lumMod val="75000"/>
                <a:alpha val="40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1852BF13-D759-4FB2-A562-78B4B5D74E75}"/>
              </a:ext>
            </a:extLst>
          </p:cNvPr>
          <p:cNvSpPr/>
          <p:nvPr/>
        </p:nvSpPr>
        <p:spPr>
          <a:xfrm>
            <a:off x="3060969" y="836687"/>
            <a:ext cx="2613242" cy="5093291"/>
          </a:xfrm>
          <a:prstGeom prst="rect">
            <a:avLst/>
          </a:prstGeom>
          <a:solidFill>
            <a:sysClr val="window" lastClr="FFFFFF">
              <a:lumMod val="85000"/>
            </a:sysClr>
          </a:solidFill>
          <a:ln w="25400" cap="flat" cmpd="sng" algn="ctr">
            <a:solidFill>
              <a:sysClr val="window" lastClr="FFFFFF">
                <a:lumMod val="75000"/>
              </a:sysClr>
            </a:solidFill>
            <a:prstDash val="solid"/>
          </a:ln>
          <a:effectLst>
            <a:outerShdw blurRad="50800" dist="38100" dir="2700000" algn="tl" rotWithShape="0">
              <a:sysClr val="window" lastClr="FFFFFF">
                <a:lumMod val="75000"/>
                <a:alpha val="40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3ADB30FF-BD7D-41D6-A08F-A177C2048101}"/>
              </a:ext>
            </a:extLst>
          </p:cNvPr>
          <p:cNvSpPr/>
          <p:nvPr/>
        </p:nvSpPr>
        <p:spPr>
          <a:xfrm>
            <a:off x="5789134" y="836683"/>
            <a:ext cx="2850208" cy="5093295"/>
          </a:xfrm>
          <a:prstGeom prst="rect">
            <a:avLst/>
          </a:prstGeom>
          <a:solidFill>
            <a:sysClr val="window" lastClr="FFFFFF">
              <a:lumMod val="85000"/>
            </a:sysClr>
          </a:solidFill>
          <a:ln w="25400" cap="flat" cmpd="sng" algn="ctr">
            <a:solidFill>
              <a:sysClr val="window" lastClr="FFFFFF">
                <a:lumMod val="75000"/>
              </a:sysClr>
            </a:solidFill>
            <a:prstDash val="solid"/>
          </a:ln>
          <a:effectLst>
            <a:outerShdw blurRad="50800" dist="38100" dir="2700000" algn="tl" rotWithShape="0">
              <a:sysClr val="window" lastClr="FFFFFF">
                <a:lumMod val="75000"/>
                <a:alpha val="40000"/>
              </a:sys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TextBox 9">
            <a:extLst>
              <a:ext uri="{FF2B5EF4-FFF2-40B4-BE49-F238E27FC236}">
                <a16:creationId xmlns:a16="http://schemas.microsoft.com/office/drawing/2014/main" id="{B77A51D8-BC37-4098-B7EA-56A9FB6BF2D3}"/>
              </a:ext>
            </a:extLst>
          </p:cNvPr>
          <p:cNvSpPr txBox="1"/>
          <p:nvPr/>
        </p:nvSpPr>
        <p:spPr>
          <a:xfrm>
            <a:off x="294014" y="865991"/>
            <a:ext cx="2592288"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C0504D">
                    <a:lumMod val="75000"/>
                  </a:srgbClr>
                </a:solidFill>
                <a:effectLst/>
                <a:uLnTx/>
                <a:uFillTx/>
              </a:rPr>
              <a:t>Digital Transformation</a:t>
            </a:r>
          </a:p>
        </p:txBody>
      </p:sp>
      <p:sp>
        <p:nvSpPr>
          <p:cNvPr id="11" name="TextBox 10">
            <a:extLst>
              <a:ext uri="{FF2B5EF4-FFF2-40B4-BE49-F238E27FC236}">
                <a16:creationId xmlns:a16="http://schemas.microsoft.com/office/drawing/2014/main" id="{E8C16971-26D8-4BC8-A992-9EBA80ABA874}"/>
              </a:ext>
            </a:extLst>
          </p:cNvPr>
          <p:cNvSpPr txBox="1"/>
          <p:nvPr/>
        </p:nvSpPr>
        <p:spPr>
          <a:xfrm>
            <a:off x="3083534" y="865991"/>
            <a:ext cx="2592288"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9BBB59">
                    <a:lumMod val="75000"/>
                  </a:srgbClr>
                </a:solidFill>
                <a:effectLst/>
                <a:uLnTx/>
                <a:uFillTx/>
              </a:rPr>
              <a:t>Digital Evolution</a:t>
            </a:r>
          </a:p>
        </p:txBody>
      </p:sp>
      <p:sp>
        <p:nvSpPr>
          <p:cNvPr id="12" name="TextBox 11">
            <a:extLst>
              <a:ext uri="{FF2B5EF4-FFF2-40B4-BE49-F238E27FC236}">
                <a16:creationId xmlns:a16="http://schemas.microsoft.com/office/drawing/2014/main" id="{B652EAD6-48B0-43FD-AA2A-5E3880B06CCA}"/>
              </a:ext>
            </a:extLst>
          </p:cNvPr>
          <p:cNvSpPr txBox="1"/>
          <p:nvPr/>
        </p:nvSpPr>
        <p:spPr>
          <a:xfrm>
            <a:off x="5858977" y="900684"/>
            <a:ext cx="2592288"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8064A2">
                    <a:lumMod val="75000"/>
                  </a:srgbClr>
                </a:solidFill>
                <a:effectLst/>
                <a:uLnTx/>
                <a:uFillTx/>
              </a:rPr>
              <a:t>Digital Revolution</a:t>
            </a:r>
          </a:p>
        </p:txBody>
      </p:sp>
      <p:sp>
        <p:nvSpPr>
          <p:cNvPr id="13" name="Rectangle 12">
            <a:extLst>
              <a:ext uri="{FF2B5EF4-FFF2-40B4-BE49-F238E27FC236}">
                <a16:creationId xmlns:a16="http://schemas.microsoft.com/office/drawing/2014/main" id="{47E0E6CC-DA67-4142-BFCC-1FD55BF0B0F0}"/>
              </a:ext>
            </a:extLst>
          </p:cNvPr>
          <p:cNvSpPr/>
          <p:nvPr/>
        </p:nvSpPr>
        <p:spPr>
          <a:xfrm>
            <a:off x="3171950" y="3394921"/>
            <a:ext cx="2448272" cy="1440160"/>
          </a:xfrm>
          <a:prstGeom prst="rect">
            <a:avLst/>
          </a:prstGeom>
          <a:solidFill>
            <a:srgbClr val="9BBB59">
              <a:lumMod val="75000"/>
              <a:alpha val="30000"/>
            </a:srgbClr>
          </a:solidFill>
          <a:ln w="25400" cap="flat" cmpd="sng" algn="ctr">
            <a:solidFill>
              <a:srgbClr val="9BBB59">
                <a:lumMod val="60000"/>
                <a:lumOff val="40000"/>
                <a:alpha val="3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4" name="Picture 2" descr="C:\Users\farrale\AppData\Local\Microsoft\Windows\INetCache\IE\323S7F23\User[1].png">
            <a:extLst>
              <a:ext uri="{FF2B5EF4-FFF2-40B4-BE49-F238E27FC236}">
                <a16:creationId xmlns:a16="http://schemas.microsoft.com/office/drawing/2014/main" id="{6AA494CB-02D7-4C52-9A5C-DE718F27C249}"/>
              </a:ext>
            </a:extLst>
          </p:cNvPr>
          <p:cNvPicPr>
            <a:picLocks noChangeAspect="1" noChangeArrowheads="1"/>
          </p:cNvPicPr>
          <p:nvPr/>
        </p:nvPicPr>
        <p:blipFill>
          <a:blip r:embed="rId3" cstate="print">
            <a:duotone>
              <a:prstClr val="black"/>
              <a:srgbClr val="9BBB59">
                <a:tint val="45000"/>
                <a:satMod val="400000"/>
              </a:srgbClr>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604859" y="4122718"/>
            <a:ext cx="295600" cy="43470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farrale\AppData\Local\Microsoft\Windows\INetCache\IE\323S7F23\User[1].png">
            <a:extLst>
              <a:ext uri="{FF2B5EF4-FFF2-40B4-BE49-F238E27FC236}">
                <a16:creationId xmlns:a16="http://schemas.microsoft.com/office/drawing/2014/main" id="{8386504F-E197-4ED5-ADA3-A1B728C35180}"/>
              </a:ext>
            </a:extLst>
          </p:cNvPr>
          <p:cNvPicPr>
            <a:picLocks noChangeAspect="1" noChangeArrowheads="1"/>
          </p:cNvPicPr>
          <p:nvPr/>
        </p:nvPicPr>
        <p:blipFill>
          <a:blip r:embed="rId5" cstate="print">
            <a:duotone>
              <a:prstClr val="black"/>
              <a:srgbClr val="9BBB59">
                <a:tint val="45000"/>
                <a:satMod val="400000"/>
              </a:srgbClr>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668928" y="4122718"/>
            <a:ext cx="277522" cy="40812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farrale\AppData\Local\Microsoft\Windows\INetCache\IE\323S7F23\User[1].png">
            <a:extLst>
              <a:ext uri="{FF2B5EF4-FFF2-40B4-BE49-F238E27FC236}">
                <a16:creationId xmlns:a16="http://schemas.microsoft.com/office/drawing/2014/main" id="{63FDD7B5-BF3D-4905-A52C-48A2BCF61D4A}"/>
              </a:ext>
            </a:extLst>
          </p:cNvPr>
          <p:cNvPicPr>
            <a:picLocks noChangeAspect="1" noChangeArrowheads="1"/>
          </p:cNvPicPr>
          <p:nvPr/>
        </p:nvPicPr>
        <p:blipFill>
          <a:blip r:embed="rId5" cstate="print">
            <a:duotone>
              <a:prstClr val="black"/>
              <a:srgbClr val="9BBB59">
                <a:tint val="45000"/>
                <a:satMod val="400000"/>
              </a:srgbClr>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983231" y="4122718"/>
            <a:ext cx="277522" cy="40812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farrale\AppData\Local\Microsoft\Windows\INetCache\IE\323S7F23\User[1].png">
            <a:extLst>
              <a:ext uri="{FF2B5EF4-FFF2-40B4-BE49-F238E27FC236}">
                <a16:creationId xmlns:a16="http://schemas.microsoft.com/office/drawing/2014/main" id="{1C7B4C03-9B02-4146-B0B7-631CEFB7F189}"/>
              </a:ext>
            </a:extLst>
          </p:cNvPr>
          <p:cNvPicPr>
            <a:picLocks noChangeAspect="1" noChangeArrowheads="1"/>
          </p:cNvPicPr>
          <p:nvPr/>
        </p:nvPicPr>
        <p:blipFill>
          <a:blip r:embed="rId5" cstate="print">
            <a:duotone>
              <a:prstClr val="black"/>
              <a:srgbClr val="9BBB59">
                <a:tint val="45000"/>
                <a:satMod val="400000"/>
              </a:srgbClr>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821684" y="4246338"/>
            <a:ext cx="277522" cy="40812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farrale\AppData\Local\Microsoft\Windows\INetCache\IE\323S7F23\User[1].png">
            <a:extLst>
              <a:ext uri="{FF2B5EF4-FFF2-40B4-BE49-F238E27FC236}">
                <a16:creationId xmlns:a16="http://schemas.microsoft.com/office/drawing/2014/main" id="{54E963BE-A059-4028-B1B2-238C4B1712DE}"/>
              </a:ext>
            </a:extLst>
          </p:cNvPr>
          <p:cNvPicPr>
            <a:picLocks noChangeAspect="1" noChangeArrowheads="1"/>
          </p:cNvPicPr>
          <p:nvPr/>
        </p:nvPicPr>
        <p:blipFill>
          <a:blip r:embed="rId5" cstate="print">
            <a:duotone>
              <a:prstClr val="black"/>
              <a:srgbClr val="9BBB59">
                <a:tint val="45000"/>
                <a:satMod val="400000"/>
              </a:srgbClr>
            </a:duoton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172984" y="4260574"/>
            <a:ext cx="277522" cy="40812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F6E39748-2081-441E-9FFC-2412AE2F86E8}"/>
              </a:ext>
            </a:extLst>
          </p:cNvPr>
          <p:cNvSpPr txBox="1"/>
          <p:nvPr/>
        </p:nvSpPr>
        <p:spPr>
          <a:xfrm>
            <a:off x="3113262" y="3427021"/>
            <a:ext cx="2592288"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white"/>
                </a:solidFill>
                <a:effectLst/>
                <a:uLnTx/>
                <a:uFillTx/>
              </a:rPr>
              <a:t>NHS App</a:t>
            </a:r>
          </a:p>
        </p:txBody>
      </p:sp>
      <p:sp>
        <p:nvSpPr>
          <p:cNvPr id="20" name="TextBox 19">
            <a:extLst>
              <a:ext uri="{FF2B5EF4-FFF2-40B4-BE49-F238E27FC236}">
                <a16:creationId xmlns:a16="http://schemas.microsoft.com/office/drawing/2014/main" id="{B7A527A1-7437-4C10-8939-A55D1FEFAE92}"/>
              </a:ext>
            </a:extLst>
          </p:cNvPr>
          <p:cNvSpPr txBox="1"/>
          <p:nvPr/>
        </p:nvSpPr>
        <p:spPr>
          <a:xfrm>
            <a:off x="3185270" y="3945023"/>
            <a:ext cx="2592288"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white"/>
                </a:solidFill>
                <a:effectLst/>
                <a:uLnTx/>
                <a:uFillTx/>
              </a:rPr>
              <a:t>         </a:t>
            </a:r>
            <a:r>
              <a:rPr kumimoji="0" lang="en-GB" sz="900" b="0" i="0" u="none" strike="noStrike" kern="0" cap="none" spc="0" normalizeH="0" baseline="0" noProof="0" dirty="0">
                <a:ln>
                  <a:noFill/>
                </a:ln>
                <a:solidFill>
                  <a:prstClr val="white"/>
                </a:solidFill>
                <a:effectLst/>
                <a:uLnTx/>
                <a:uFillTx/>
              </a:rPr>
              <a:t>Feb 2020	                          May 2020 </a:t>
            </a:r>
          </a:p>
        </p:txBody>
      </p:sp>
      <p:sp>
        <p:nvSpPr>
          <p:cNvPr id="21" name="TextBox 20">
            <a:extLst>
              <a:ext uri="{FF2B5EF4-FFF2-40B4-BE49-F238E27FC236}">
                <a16:creationId xmlns:a16="http://schemas.microsoft.com/office/drawing/2014/main" id="{FBE1A0AA-4C8C-4C1D-B3C5-A62F31A007F8}"/>
              </a:ext>
            </a:extLst>
          </p:cNvPr>
          <p:cNvSpPr txBox="1"/>
          <p:nvPr/>
        </p:nvSpPr>
        <p:spPr>
          <a:xfrm>
            <a:off x="3133217" y="4601274"/>
            <a:ext cx="2551819"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prstClr val="white"/>
                </a:solidFill>
                <a:effectLst/>
                <a:uLnTx/>
                <a:uFillTx/>
              </a:rPr>
              <a:t> </a:t>
            </a:r>
            <a:r>
              <a:rPr kumimoji="0" lang="en-GB" sz="900" b="1" i="0" u="none" strike="noStrike" kern="0" cap="none" spc="0" normalizeH="0" baseline="0" noProof="0" dirty="0">
                <a:ln>
                  <a:noFill/>
                </a:ln>
                <a:solidFill>
                  <a:prstClr val="white"/>
                </a:solidFill>
                <a:effectLst/>
                <a:uLnTx/>
                <a:uFillTx/>
              </a:rPr>
              <a:t>              </a:t>
            </a:r>
            <a:r>
              <a:rPr kumimoji="0" lang="en-GB" sz="900" b="0" i="0" u="none" strike="noStrike" kern="0" cap="none" spc="0" normalizeH="0" baseline="0" noProof="0" dirty="0">
                <a:ln>
                  <a:noFill/>
                </a:ln>
                <a:solidFill>
                  <a:prstClr val="white"/>
                </a:solidFill>
                <a:effectLst/>
                <a:uLnTx/>
                <a:uFillTx/>
              </a:rPr>
              <a:t>14.2K	                                 41.3k </a:t>
            </a:r>
          </a:p>
        </p:txBody>
      </p:sp>
      <p:sp>
        <p:nvSpPr>
          <p:cNvPr id="22" name="Rectangle 21">
            <a:extLst>
              <a:ext uri="{FF2B5EF4-FFF2-40B4-BE49-F238E27FC236}">
                <a16:creationId xmlns:a16="http://schemas.microsoft.com/office/drawing/2014/main" id="{12AED369-FFA5-4CBE-99CB-CEECB7F874D9}"/>
              </a:ext>
            </a:extLst>
          </p:cNvPr>
          <p:cNvSpPr/>
          <p:nvPr/>
        </p:nvSpPr>
        <p:spPr>
          <a:xfrm>
            <a:off x="3182397" y="4910137"/>
            <a:ext cx="2448272" cy="1019841"/>
          </a:xfrm>
          <a:prstGeom prst="rect">
            <a:avLst/>
          </a:prstGeom>
          <a:solidFill>
            <a:srgbClr val="9BBB59">
              <a:lumMod val="75000"/>
              <a:alpha val="30000"/>
            </a:srgbClr>
          </a:solidFill>
          <a:ln w="25400" cap="flat" cmpd="sng" algn="ctr">
            <a:solidFill>
              <a:srgbClr val="9BBB59">
                <a:lumMod val="60000"/>
                <a:lumOff val="40000"/>
                <a:alpha val="3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3" name="TextBox 22">
            <a:extLst>
              <a:ext uri="{FF2B5EF4-FFF2-40B4-BE49-F238E27FC236}">
                <a16:creationId xmlns:a16="http://schemas.microsoft.com/office/drawing/2014/main" id="{7F32FD40-6C64-4F30-A8D8-7513243881F2}"/>
              </a:ext>
            </a:extLst>
          </p:cNvPr>
          <p:cNvSpPr txBox="1"/>
          <p:nvPr/>
        </p:nvSpPr>
        <p:spPr>
          <a:xfrm>
            <a:off x="3281159" y="5252870"/>
            <a:ext cx="826253" cy="67710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rPr>
              <a:t>1,661</a:t>
            </a:r>
            <a:r>
              <a:rPr kumimoji="0" lang="en-GB" sz="800" b="1" i="0" u="none" strike="noStrike" kern="0" cap="none" spc="0" normalizeH="0" baseline="0" noProof="0" dirty="0">
                <a:ln>
                  <a:noFill/>
                </a:ln>
                <a:solidFill>
                  <a:prstClr val="white"/>
                </a:solidFill>
                <a:effectLst/>
                <a:uLnTx/>
                <a:uFillTx/>
              </a:rPr>
              <a:t> Online Prescriptions Ordered</a:t>
            </a:r>
          </a:p>
        </p:txBody>
      </p:sp>
      <p:sp>
        <p:nvSpPr>
          <p:cNvPr id="24" name="TextBox 23">
            <a:extLst>
              <a:ext uri="{FF2B5EF4-FFF2-40B4-BE49-F238E27FC236}">
                <a16:creationId xmlns:a16="http://schemas.microsoft.com/office/drawing/2014/main" id="{EB23E679-B4A6-4367-AC19-54B0174D583E}"/>
              </a:ext>
            </a:extLst>
          </p:cNvPr>
          <p:cNvSpPr txBox="1"/>
          <p:nvPr/>
        </p:nvSpPr>
        <p:spPr>
          <a:xfrm>
            <a:off x="3225700" y="5093120"/>
            <a:ext cx="244389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prstClr val="white"/>
                </a:solidFill>
                <a:effectLst/>
                <a:uLnTx/>
                <a:uFillTx/>
              </a:rPr>
              <a:t>        </a:t>
            </a:r>
            <a:r>
              <a:rPr kumimoji="0" lang="en-GB" sz="900" b="0" i="0" u="none" strike="noStrike" kern="0" cap="none" spc="0" normalizeH="0" baseline="0" noProof="0" dirty="0">
                <a:ln>
                  <a:noFill/>
                </a:ln>
                <a:solidFill>
                  <a:prstClr val="white"/>
                </a:solidFill>
                <a:effectLst/>
                <a:uLnTx/>
                <a:uFillTx/>
              </a:rPr>
              <a:t>Feb 2020	                                May 2020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prstClr val="white"/>
              </a:solidFill>
              <a:effectLst/>
              <a:uLnTx/>
              <a:uFillTx/>
            </a:endParaRPr>
          </a:p>
        </p:txBody>
      </p:sp>
      <p:pic>
        <p:nvPicPr>
          <p:cNvPr id="25" name="Picture 4" descr="C:\Users\farrale\AppData\Local\Microsoft\Windows\INetCache\IE\89JDDFHB\120px-Pill_Symbol[1].png">
            <a:extLst>
              <a:ext uri="{FF2B5EF4-FFF2-40B4-BE49-F238E27FC236}">
                <a16:creationId xmlns:a16="http://schemas.microsoft.com/office/drawing/2014/main" id="{8D3FB5D8-EEEE-488A-A99F-30121ADF46CD}"/>
              </a:ext>
            </a:extLst>
          </p:cNvPr>
          <p:cNvPicPr>
            <a:picLocks noChangeAspect="1" noChangeArrowheads="1"/>
          </p:cNvPicPr>
          <p:nvPr/>
        </p:nvPicPr>
        <p:blipFill>
          <a:blip r:embed="rId7">
            <a:duotone>
              <a:srgbClr val="9BBB59">
                <a:shade val="45000"/>
                <a:satMod val="135000"/>
              </a:srgbClr>
              <a:prstClr val="white"/>
            </a:duotone>
            <a:extLst>
              <a:ext uri="{BEBA8EAE-BF5A-486C-A8C5-ECC9F3942E4B}">
                <a14:imgProps xmlns:a14="http://schemas.microsoft.com/office/drawing/2010/main">
                  <a14:imgLayer r:embed="rId8">
                    <a14:imgEffect>
                      <a14:backgroundRemoval t="3750" b="100000" l="2500" r="100000"/>
                    </a14:imgEffect>
                  </a14:imgLayer>
                </a14:imgProps>
              </a:ext>
              <a:ext uri="{28A0092B-C50C-407E-A947-70E740481C1C}">
                <a14:useLocalDpi xmlns:a14="http://schemas.microsoft.com/office/drawing/2010/main" val="0"/>
              </a:ext>
            </a:extLst>
          </a:blip>
          <a:srcRect/>
          <a:stretch>
            <a:fillRect/>
          </a:stretch>
        </p:blipFill>
        <p:spPr bwMode="auto">
          <a:xfrm>
            <a:off x="4151335" y="5437818"/>
            <a:ext cx="525534" cy="35035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E04D18CD-8D32-45BF-8828-FC0F3F06DF60}"/>
              </a:ext>
            </a:extLst>
          </p:cNvPr>
          <p:cNvSpPr txBox="1"/>
          <p:nvPr/>
        </p:nvSpPr>
        <p:spPr>
          <a:xfrm>
            <a:off x="3189645" y="3625019"/>
            <a:ext cx="2443897"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white"/>
                </a:solidFill>
                <a:effectLst/>
                <a:uLnTx/>
                <a:uFillTx/>
              </a:rPr>
              <a:t>193% </a:t>
            </a:r>
            <a:r>
              <a:rPr kumimoji="0" lang="en-GB" sz="800" b="1" i="0" u="none" strike="noStrike" kern="0" cap="none" spc="0" normalizeH="0" baseline="0" noProof="0" dirty="0">
                <a:ln>
                  <a:noFill/>
                </a:ln>
                <a:solidFill>
                  <a:prstClr val="white"/>
                </a:solidFill>
                <a:effectLst/>
                <a:uLnTx/>
                <a:uFillTx/>
              </a:rPr>
              <a:t>increase in NHS App registrations  during Covid-19 **</a:t>
            </a:r>
          </a:p>
        </p:txBody>
      </p:sp>
      <p:sp>
        <p:nvSpPr>
          <p:cNvPr id="27" name="TextBox 26">
            <a:extLst>
              <a:ext uri="{FF2B5EF4-FFF2-40B4-BE49-F238E27FC236}">
                <a16:creationId xmlns:a16="http://schemas.microsoft.com/office/drawing/2014/main" id="{2814438C-D23D-4F5D-8B11-5AF669AE1664}"/>
              </a:ext>
            </a:extLst>
          </p:cNvPr>
          <p:cNvSpPr txBox="1"/>
          <p:nvPr/>
        </p:nvSpPr>
        <p:spPr>
          <a:xfrm>
            <a:off x="4761531" y="5298156"/>
            <a:ext cx="876386" cy="67710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rPr>
              <a:t>5,956</a:t>
            </a:r>
            <a:r>
              <a:rPr kumimoji="0" lang="en-GB" sz="800" b="1" i="0" u="none" strike="noStrike" kern="0" cap="none" spc="0" normalizeH="0" baseline="0" noProof="0" dirty="0">
                <a:ln>
                  <a:noFill/>
                </a:ln>
                <a:solidFill>
                  <a:prstClr val="white"/>
                </a:solidFill>
                <a:effectLst/>
                <a:uLnTx/>
                <a:uFillTx/>
              </a:rPr>
              <a:t> Online Prescriptions Ordered</a:t>
            </a:r>
          </a:p>
        </p:txBody>
      </p:sp>
      <p:sp>
        <p:nvSpPr>
          <p:cNvPr id="28" name="TextBox 27">
            <a:extLst>
              <a:ext uri="{FF2B5EF4-FFF2-40B4-BE49-F238E27FC236}">
                <a16:creationId xmlns:a16="http://schemas.microsoft.com/office/drawing/2014/main" id="{703888C3-9890-4882-8502-8E02EAFC5635}"/>
              </a:ext>
            </a:extLst>
          </p:cNvPr>
          <p:cNvSpPr txBox="1"/>
          <p:nvPr/>
        </p:nvSpPr>
        <p:spPr>
          <a:xfrm>
            <a:off x="3178458" y="4877676"/>
            <a:ext cx="2443897"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white"/>
                </a:solidFill>
                <a:effectLst/>
                <a:uLnTx/>
                <a:uFillTx/>
              </a:rPr>
              <a:t>259% </a:t>
            </a:r>
            <a:r>
              <a:rPr kumimoji="0" lang="en-GB" sz="800" b="1" i="0" u="none" strike="noStrike" kern="0" cap="none" spc="0" normalizeH="0" baseline="0" noProof="0" dirty="0">
                <a:ln>
                  <a:noFill/>
                </a:ln>
                <a:solidFill>
                  <a:prstClr val="white"/>
                </a:solidFill>
                <a:effectLst/>
                <a:uLnTx/>
                <a:uFillTx/>
              </a:rPr>
              <a:t>increase in online prescriptions ordered during Covid-19 **</a:t>
            </a:r>
          </a:p>
        </p:txBody>
      </p:sp>
      <p:pic>
        <p:nvPicPr>
          <p:cNvPr id="29" name="Picture 3" descr="C:\Users\farrale\AppData\Local\Microsoft\Windows\INetCache\IE\89JDDFHB\computer-1294809_960_720[1].png">
            <a:extLst>
              <a:ext uri="{FF2B5EF4-FFF2-40B4-BE49-F238E27FC236}">
                <a16:creationId xmlns:a16="http://schemas.microsoft.com/office/drawing/2014/main" id="{599A8D2E-C567-4D05-B3D8-688AA37BB8BB}"/>
              </a:ext>
            </a:extLst>
          </p:cNvPr>
          <p:cNvPicPr>
            <a:picLocks noChangeAspect="1" noChangeArrowheads="1"/>
          </p:cNvPicPr>
          <p:nvPr/>
        </p:nvPicPr>
        <p:blipFill>
          <a:blip r:embed="rId9"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3704456" y="2144276"/>
            <a:ext cx="1320664" cy="1215245"/>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a:extLst>
              <a:ext uri="{FF2B5EF4-FFF2-40B4-BE49-F238E27FC236}">
                <a16:creationId xmlns:a16="http://schemas.microsoft.com/office/drawing/2014/main" id="{7D6124A7-7188-416A-9977-B07F0C8FD313}"/>
              </a:ext>
            </a:extLst>
          </p:cNvPr>
          <p:cNvSpPr/>
          <p:nvPr/>
        </p:nvSpPr>
        <p:spPr>
          <a:xfrm>
            <a:off x="3168466" y="2144276"/>
            <a:ext cx="2448272" cy="1253503"/>
          </a:xfrm>
          <a:prstGeom prst="rect">
            <a:avLst/>
          </a:prstGeom>
          <a:solidFill>
            <a:srgbClr val="9BBB59">
              <a:lumMod val="75000"/>
              <a:alpha val="30000"/>
            </a:srgbClr>
          </a:solidFill>
          <a:ln w="25400" cap="flat" cmpd="sng" algn="ctr">
            <a:solidFill>
              <a:srgbClr val="9BBB59">
                <a:lumMod val="60000"/>
                <a:lumOff val="40000"/>
                <a:alpha val="3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033CDC14-8438-4DF6-857C-8891B7A62080}"/>
              </a:ext>
            </a:extLst>
          </p:cNvPr>
          <p:cNvSpPr txBox="1"/>
          <p:nvPr/>
        </p:nvSpPr>
        <p:spPr>
          <a:xfrm>
            <a:off x="3767300" y="2216005"/>
            <a:ext cx="1167728"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noProof="0" dirty="0">
                <a:ln>
                  <a:noFill/>
                </a:ln>
                <a:solidFill>
                  <a:prstClr val="white"/>
                </a:solidFill>
                <a:effectLst/>
                <a:uLnTx/>
                <a:uFillTx/>
              </a:rPr>
              <a:t>178%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1" i="0" u="none" strike="noStrike" kern="0" cap="none" spc="0" normalizeH="0" baseline="0" noProof="0" dirty="0">
                <a:ln>
                  <a:noFill/>
                </a:ln>
                <a:solidFill>
                  <a:prstClr val="white"/>
                </a:solidFill>
                <a:effectLst/>
                <a:uLnTx/>
                <a:uFillTx/>
              </a:rPr>
              <a:t>increase in NHS App login from February 2020 to May 2020 **</a:t>
            </a:r>
          </a:p>
        </p:txBody>
      </p:sp>
      <p:sp>
        <p:nvSpPr>
          <p:cNvPr id="32" name="TextBox 31">
            <a:extLst>
              <a:ext uri="{FF2B5EF4-FFF2-40B4-BE49-F238E27FC236}">
                <a16:creationId xmlns:a16="http://schemas.microsoft.com/office/drawing/2014/main" id="{90AAF7D4-E5A3-47ED-B6D1-9A385F4B3828}"/>
              </a:ext>
            </a:extLst>
          </p:cNvPr>
          <p:cNvSpPr txBox="1"/>
          <p:nvPr/>
        </p:nvSpPr>
        <p:spPr>
          <a:xfrm>
            <a:off x="3092748" y="1127601"/>
            <a:ext cx="2592288" cy="1061829"/>
          </a:xfrm>
          <a:prstGeom prst="rect">
            <a:avLst/>
          </a:prstGeom>
          <a:noFill/>
        </p:spPr>
        <p:txBody>
          <a:bodyPr wrap="square" rtlCol="0">
            <a:spAutoFit/>
          </a:bodyPr>
          <a:lstStyle/>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9BBB59">
                    <a:lumMod val="75000"/>
                  </a:srgbClr>
                </a:solidFill>
                <a:effectLst/>
                <a:uLnTx/>
                <a:uFillTx/>
              </a:rPr>
              <a:t>The Covid-19 period of February to May 2020 saw a shift change in the use and adoption of digital technology across Health and Care, with an additional</a:t>
            </a:r>
            <a:r>
              <a:rPr kumimoji="0" lang="en-GB" sz="900" b="0" i="0" u="none" strike="noStrike" kern="0" cap="none" spc="0" normalizeH="0" noProof="0" dirty="0">
                <a:ln>
                  <a:noFill/>
                </a:ln>
                <a:solidFill>
                  <a:srgbClr val="9BBB59">
                    <a:lumMod val="75000"/>
                  </a:srgbClr>
                </a:solidFill>
                <a:effectLst/>
                <a:uLnTx/>
                <a:uFillTx/>
              </a:rPr>
              <a:t> £2.5 million invested in digital services</a:t>
            </a:r>
            <a:endParaRPr kumimoji="0" lang="en-GB" sz="900" b="0" i="0" u="none" strike="noStrike" kern="0" cap="none" spc="0" normalizeH="0" baseline="0" noProof="0" dirty="0">
              <a:ln>
                <a:noFill/>
              </a:ln>
              <a:solidFill>
                <a:srgbClr val="9BBB59">
                  <a:lumMod val="75000"/>
                </a:srgbClr>
              </a:solidFill>
              <a:effectLst/>
              <a:uLnTx/>
              <a:uFillTx/>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9BBB59">
                    <a:lumMod val="75000"/>
                  </a:srgbClr>
                </a:solidFill>
                <a:effectLst/>
                <a:uLnTx/>
                <a:uFillTx/>
              </a:rPr>
              <a:t>This change has seen the adoption of new models of care to manage people digitally</a:t>
            </a:r>
          </a:p>
        </p:txBody>
      </p:sp>
      <p:sp>
        <p:nvSpPr>
          <p:cNvPr id="33" name="TextBox 32">
            <a:extLst>
              <a:ext uri="{FF2B5EF4-FFF2-40B4-BE49-F238E27FC236}">
                <a16:creationId xmlns:a16="http://schemas.microsoft.com/office/drawing/2014/main" id="{BE8DD479-394F-4E76-8921-3842F7985CC8}"/>
              </a:ext>
            </a:extLst>
          </p:cNvPr>
          <p:cNvSpPr txBox="1"/>
          <p:nvPr/>
        </p:nvSpPr>
        <p:spPr>
          <a:xfrm>
            <a:off x="5806300" y="1163185"/>
            <a:ext cx="2808312" cy="1061829"/>
          </a:xfrm>
          <a:prstGeom prst="rect">
            <a:avLst/>
          </a:prstGeom>
          <a:noFill/>
        </p:spPr>
        <p:txBody>
          <a:bodyPr wrap="square" rtlCol="0">
            <a:spAutoFit/>
          </a:bodyPr>
          <a:lstStyle/>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8064A2">
                    <a:lumMod val="75000"/>
                  </a:srgbClr>
                </a:solidFill>
                <a:effectLst/>
                <a:uLnTx/>
                <a:uFillTx/>
              </a:rPr>
              <a:t>Expansion of online and remote consultations and monitoring of people </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8064A2">
                    <a:lumMod val="75000"/>
                  </a:srgbClr>
                </a:solidFill>
                <a:effectLst/>
                <a:uLnTx/>
                <a:uFillTx/>
              </a:rPr>
              <a:t>Empower and enable people to manage their health and care in order to self manage, self monitor and self serve</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8064A2">
                    <a:lumMod val="75000"/>
                  </a:srgbClr>
                </a:solidFill>
                <a:effectLst/>
                <a:uLnTx/>
                <a:uFillTx/>
              </a:rPr>
              <a:t>Use of intelligence, analytics and behaviour insights target service and resources</a:t>
            </a:r>
          </a:p>
        </p:txBody>
      </p:sp>
      <p:sp>
        <p:nvSpPr>
          <p:cNvPr id="34" name="TextBox 33">
            <a:extLst>
              <a:ext uri="{FF2B5EF4-FFF2-40B4-BE49-F238E27FC236}">
                <a16:creationId xmlns:a16="http://schemas.microsoft.com/office/drawing/2014/main" id="{D7C07BE8-13B7-480C-9848-3651D31F5F94}"/>
              </a:ext>
            </a:extLst>
          </p:cNvPr>
          <p:cNvSpPr txBox="1"/>
          <p:nvPr/>
        </p:nvSpPr>
        <p:spPr>
          <a:xfrm>
            <a:off x="321338" y="1127601"/>
            <a:ext cx="2491537" cy="1477328"/>
          </a:xfrm>
          <a:prstGeom prst="rect">
            <a:avLst/>
          </a:prstGeom>
          <a:noFill/>
        </p:spPr>
        <p:txBody>
          <a:bodyPr wrap="square" rtlCol="0">
            <a:spAutoFit/>
          </a:bodyPr>
          <a:lstStyle/>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C0504D">
                    <a:lumMod val="75000"/>
                  </a:srgbClr>
                </a:solidFill>
                <a:effectLst/>
                <a:uLnTx/>
                <a:uFillTx/>
              </a:rPr>
              <a:t>Accessibility and availability of digital health and care sporadic and silo’d</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C0504D">
                    <a:lumMod val="75000"/>
                  </a:srgbClr>
                </a:solidFill>
                <a:effectLst/>
                <a:uLnTx/>
                <a:uFillTx/>
              </a:rPr>
              <a:t>Overall utilisation of population facing digital services low</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900" b="0" i="0" u="none" strike="noStrike" kern="0" cap="none" spc="0" normalizeH="0" baseline="0" noProof="0" dirty="0">
                <a:ln>
                  <a:noFill/>
                </a:ln>
                <a:solidFill>
                  <a:srgbClr val="C0504D">
                    <a:lumMod val="75000"/>
                  </a:srgbClr>
                </a:solidFill>
                <a:effectLst/>
                <a:uLnTx/>
                <a:uFillTx/>
              </a:rPr>
              <a:t>Value of digital health and care recognised and underpinned by national policy</a:t>
            </a: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900" kern="0" noProof="0" dirty="0">
                <a:solidFill>
                  <a:srgbClr val="C0504D">
                    <a:lumMod val="75000"/>
                  </a:srgbClr>
                </a:solidFill>
              </a:rPr>
              <a:t>Need to increase investment in digital technology through transformation, current baseline spend c. 1-1.5%</a:t>
            </a:r>
            <a:endParaRPr kumimoji="0" lang="en-GB" sz="900" b="0" i="0" u="none" strike="noStrike" kern="0" cap="none" spc="0" normalizeH="0" baseline="0" noProof="0" dirty="0">
              <a:ln>
                <a:noFill/>
              </a:ln>
              <a:solidFill>
                <a:srgbClr val="C0504D">
                  <a:lumMod val="75000"/>
                </a:srgbClr>
              </a:solidFill>
              <a:effectLst/>
              <a:uLnTx/>
              <a:uFillTx/>
            </a:endParaRPr>
          </a:p>
          <a:p>
            <a:pPr marL="171450" marR="0" lvl="0" indent="-1714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900" b="0" i="0" u="none" strike="noStrike" kern="0" cap="none" spc="0" normalizeH="0" baseline="0" noProof="0" dirty="0">
              <a:ln>
                <a:noFill/>
              </a:ln>
              <a:solidFill>
                <a:srgbClr val="C0504D">
                  <a:lumMod val="75000"/>
                </a:srgbClr>
              </a:solidFill>
              <a:effectLst/>
              <a:uLnTx/>
              <a:uFillTx/>
            </a:endParaRPr>
          </a:p>
        </p:txBody>
      </p:sp>
      <p:graphicFrame>
        <p:nvGraphicFramePr>
          <p:cNvPr id="35" name="Chart 34">
            <a:extLst>
              <a:ext uri="{FF2B5EF4-FFF2-40B4-BE49-F238E27FC236}">
                <a16:creationId xmlns:a16="http://schemas.microsoft.com/office/drawing/2014/main" id="{E9750056-6A7E-476F-AEE0-9EB68ED1A41B}"/>
              </a:ext>
            </a:extLst>
          </p:cNvPr>
          <p:cNvGraphicFramePr>
            <a:graphicFrameLocks/>
          </p:cNvGraphicFramePr>
          <p:nvPr>
            <p:extLst>
              <p:ext uri="{D42A27DB-BD31-4B8C-83A1-F6EECF244321}">
                <p14:modId xmlns:p14="http://schemas.microsoft.com/office/powerpoint/2010/main" val="69484994"/>
              </p:ext>
            </p:extLst>
          </p:nvPr>
        </p:nvGraphicFramePr>
        <p:xfrm>
          <a:off x="313545" y="2329363"/>
          <a:ext cx="956584" cy="767798"/>
        </p:xfrm>
        <a:graphic>
          <a:graphicData uri="http://schemas.openxmlformats.org/drawingml/2006/chart">
            <c:chart xmlns:c="http://schemas.openxmlformats.org/drawingml/2006/chart" xmlns:r="http://schemas.openxmlformats.org/officeDocument/2006/relationships" r:id="rId10"/>
          </a:graphicData>
        </a:graphic>
      </p:graphicFrame>
      <p:sp>
        <p:nvSpPr>
          <p:cNvPr id="36" name="TextBox 35">
            <a:extLst>
              <a:ext uri="{FF2B5EF4-FFF2-40B4-BE49-F238E27FC236}">
                <a16:creationId xmlns:a16="http://schemas.microsoft.com/office/drawing/2014/main" id="{1CF3F9B1-634C-4850-BE8C-019231CCF9C7}"/>
              </a:ext>
            </a:extLst>
          </p:cNvPr>
          <p:cNvSpPr txBox="1"/>
          <p:nvPr/>
        </p:nvSpPr>
        <p:spPr>
          <a:xfrm>
            <a:off x="551882" y="2585365"/>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C0504D">
                    <a:lumMod val="50000"/>
                  </a:srgbClr>
                </a:solidFill>
                <a:effectLst/>
                <a:uLnTx/>
                <a:uFillTx/>
              </a:rPr>
              <a:t>30%</a:t>
            </a:r>
          </a:p>
        </p:txBody>
      </p:sp>
      <p:sp>
        <p:nvSpPr>
          <p:cNvPr id="37" name="TextBox 36">
            <a:extLst>
              <a:ext uri="{FF2B5EF4-FFF2-40B4-BE49-F238E27FC236}">
                <a16:creationId xmlns:a16="http://schemas.microsoft.com/office/drawing/2014/main" id="{FAEF772F-B16A-4B3A-9649-92E7DACF8F63}"/>
              </a:ext>
            </a:extLst>
          </p:cNvPr>
          <p:cNvSpPr txBox="1"/>
          <p:nvPr/>
        </p:nvSpPr>
        <p:spPr>
          <a:xfrm>
            <a:off x="1052312" y="2467373"/>
            <a:ext cx="1788800" cy="46166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C0504D">
                    <a:lumMod val="75000"/>
                  </a:srgbClr>
                </a:solidFill>
                <a:effectLst/>
                <a:uLnTx/>
                <a:uFillTx/>
              </a:rPr>
              <a:t>Of people in Nottingham or Nottinghamshire had</a:t>
            </a:r>
            <a:r>
              <a:rPr kumimoji="0" lang="en-GB" sz="800" b="1" i="0" u="none" strike="noStrike" kern="0" cap="none" spc="0" normalizeH="0" baseline="0" noProof="0" dirty="0">
                <a:ln>
                  <a:noFill/>
                </a:ln>
                <a:solidFill>
                  <a:srgbClr val="C0504D">
                    <a:lumMod val="75000"/>
                  </a:srgbClr>
                </a:solidFill>
                <a:effectLst/>
                <a:uLnTx/>
                <a:uFillTx/>
              </a:rPr>
              <a:t> </a:t>
            </a:r>
            <a:r>
              <a:rPr kumimoji="0" lang="en-GB" sz="800" b="0" i="0" u="none" strike="noStrike" kern="0" cap="none" spc="0" normalizeH="0" baseline="0" noProof="0" dirty="0">
                <a:ln>
                  <a:noFill/>
                </a:ln>
                <a:solidFill>
                  <a:srgbClr val="C0504D">
                    <a:lumMod val="75000"/>
                  </a:srgbClr>
                </a:solidFill>
                <a:effectLst/>
                <a:uLnTx/>
                <a:uFillTx/>
              </a:rPr>
              <a:t>used digital to monitor their health conditions *</a:t>
            </a:r>
          </a:p>
        </p:txBody>
      </p:sp>
      <p:graphicFrame>
        <p:nvGraphicFramePr>
          <p:cNvPr id="38" name="Chart 37">
            <a:extLst>
              <a:ext uri="{FF2B5EF4-FFF2-40B4-BE49-F238E27FC236}">
                <a16:creationId xmlns:a16="http://schemas.microsoft.com/office/drawing/2014/main" id="{07236C06-C803-497F-9183-72A977597861}"/>
              </a:ext>
            </a:extLst>
          </p:cNvPr>
          <p:cNvGraphicFramePr>
            <a:graphicFrameLocks/>
          </p:cNvGraphicFramePr>
          <p:nvPr>
            <p:extLst>
              <p:ext uri="{D42A27DB-BD31-4B8C-83A1-F6EECF244321}">
                <p14:modId xmlns:p14="http://schemas.microsoft.com/office/powerpoint/2010/main" val="242646337"/>
              </p:ext>
            </p:extLst>
          </p:nvPr>
        </p:nvGraphicFramePr>
        <p:xfrm>
          <a:off x="1811428" y="2815253"/>
          <a:ext cx="1166650" cy="781245"/>
        </p:xfrm>
        <a:graphic>
          <a:graphicData uri="http://schemas.openxmlformats.org/drawingml/2006/chart">
            <c:chart xmlns:c="http://schemas.openxmlformats.org/drawingml/2006/chart" xmlns:r="http://schemas.openxmlformats.org/officeDocument/2006/relationships" r:id="rId11"/>
          </a:graphicData>
        </a:graphic>
      </p:graphicFrame>
      <p:sp>
        <p:nvSpPr>
          <p:cNvPr id="39" name="TextBox 38">
            <a:extLst>
              <a:ext uri="{FF2B5EF4-FFF2-40B4-BE49-F238E27FC236}">
                <a16:creationId xmlns:a16="http://schemas.microsoft.com/office/drawing/2014/main" id="{06554E8D-A31B-4B05-B709-B6AB86891495}"/>
              </a:ext>
            </a:extLst>
          </p:cNvPr>
          <p:cNvSpPr txBox="1"/>
          <p:nvPr/>
        </p:nvSpPr>
        <p:spPr>
          <a:xfrm>
            <a:off x="2155069" y="3082766"/>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C0504D">
                    <a:lumMod val="50000"/>
                  </a:srgbClr>
                </a:solidFill>
                <a:effectLst/>
                <a:uLnTx/>
                <a:uFillTx/>
              </a:rPr>
              <a:t>10%</a:t>
            </a:r>
          </a:p>
        </p:txBody>
      </p:sp>
      <p:sp>
        <p:nvSpPr>
          <p:cNvPr id="40" name="TextBox 39">
            <a:extLst>
              <a:ext uri="{FF2B5EF4-FFF2-40B4-BE49-F238E27FC236}">
                <a16:creationId xmlns:a16="http://schemas.microsoft.com/office/drawing/2014/main" id="{B42D73AB-3FBE-43F6-BBFD-5FED21C1C0C4}"/>
              </a:ext>
            </a:extLst>
          </p:cNvPr>
          <p:cNvSpPr txBox="1"/>
          <p:nvPr/>
        </p:nvSpPr>
        <p:spPr>
          <a:xfrm>
            <a:off x="447748" y="3002968"/>
            <a:ext cx="1614480" cy="58477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C0504D">
                    <a:lumMod val="75000"/>
                  </a:srgbClr>
                </a:solidFill>
                <a:effectLst/>
                <a:uLnTx/>
                <a:uFillTx/>
              </a:rPr>
              <a:t>Of people in Nottingham or Nottinghamshire had</a:t>
            </a:r>
            <a:r>
              <a:rPr kumimoji="0" lang="en-GB" sz="800" b="1" i="0" u="none" strike="noStrike" kern="0" cap="none" spc="0" normalizeH="0" baseline="0" noProof="0" dirty="0">
                <a:ln>
                  <a:noFill/>
                </a:ln>
                <a:solidFill>
                  <a:srgbClr val="C0504D">
                    <a:lumMod val="75000"/>
                  </a:srgbClr>
                </a:solidFill>
                <a:effectLst/>
                <a:uLnTx/>
                <a:uFillTx/>
              </a:rPr>
              <a:t> </a:t>
            </a:r>
            <a:r>
              <a:rPr kumimoji="0" lang="en-GB" sz="800" b="0" i="0" u="none" strike="noStrike" kern="0" cap="none" spc="0" normalizeH="0" baseline="0" noProof="0" dirty="0">
                <a:ln>
                  <a:noFill/>
                </a:ln>
                <a:solidFill>
                  <a:srgbClr val="C0504D">
                    <a:lumMod val="75000"/>
                  </a:srgbClr>
                </a:solidFill>
                <a:effectLst/>
                <a:uLnTx/>
                <a:uFillTx/>
              </a:rPr>
              <a:t>accessed appointments via video consultation *</a:t>
            </a:r>
          </a:p>
        </p:txBody>
      </p:sp>
      <p:graphicFrame>
        <p:nvGraphicFramePr>
          <p:cNvPr id="41" name="Chart 40">
            <a:extLst>
              <a:ext uri="{FF2B5EF4-FFF2-40B4-BE49-F238E27FC236}">
                <a16:creationId xmlns:a16="http://schemas.microsoft.com/office/drawing/2014/main" id="{7927B4DC-3083-47F1-98C6-1868A193235F}"/>
              </a:ext>
            </a:extLst>
          </p:cNvPr>
          <p:cNvGraphicFramePr>
            <a:graphicFrameLocks/>
          </p:cNvGraphicFramePr>
          <p:nvPr>
            <p:extLst>
              <p:ext uri="{D42A27DB-BD31-4B8C-83A1-F6EECF244321}">
                <p14:modId xmlns:p14="http://schemas.microsoft.com/office/powerpoint/2010/main" val="4200643888"/>
              </p:ext>
            </p:extLst>
          </p:nvPr>
        </p:nvGraphicFramePr>
        <p:xfrm>
          <a:off x="358401" y="3534320"/>
          <a:ext cx="812260" cy="757253"/>
        </p:xfrm>
        <a:graphic>
          <a:graphicData uri="http://schemas.openxmlformats.org/drawingml/2006/chart">
            <c:chart xmlns:c="http://schemas.openxmlformats.org/drawingml/2006/chart" xmlns:r="http://schemas.openxmlformats.org/officeDocument/2006/relationships" r:id="rId12"/>
          </a:graphicData>
        </a:graphic>
      </p:graphicFrame>
      <p:sp>
        <p:nvSpPr>
          <p:cNvPr id="42" name="TextBox 41">
            <a:extLst>
              <a:ext uri="{FF2B5EF4-FFF2-40B4-BE49-F238E27FC236}">
                <a16:creationId xmlns:a16="http://schemas.microsoft.com/office/drawing/2014/main" id="{AE68541C-BA53-45AA-8685-5B56C6BDDC98}"/>
              </a:ext>
            </a:extLst>
          </p:cNvPr>
          <p:cNvSpPr txBox="1"/>
          <p:nvPr/>
        </p:nvSpPr>
        <p:spPr>
          <a:xfrm>
            <a:off x="534361" y="3789836"/>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C0504D">
                    <a:lumMod val="50000"/>
                  </a:srgbClr>
                </a:solidFill>
                <a:effectLst/>
                <a:uLnTx/>
                <a:uFillTx/>
              </a:rPr>
              <a:t>45%</a:t>
            </a:r>
          </a:p>
        </p:txBody>
      </p:sp>
      <p:sp>
        <p:nvSpPr>
          <p:cNvPr id="43" name="TextBox 42">
            <a:extLst>
              <a:ext uri="{FF2B5EF4-FFF2-40B4-BE49-F238E27FC236}">
                <a16:creationId xmlns:a16="http://schemas.microsoft.com/office/drawing/2014/main" id="{7467E129-9D1E-4434-B09B-D860F75E217F}"/>
              </a:ext>
            </a:extLst>
          </p:cNvPr>
          <p:cNvSpPr txBox="1"/>
          <p:nvPr/>
        </p:nvSpPr>
        <p:spPr>
          <a:xfrm>
            <a:off x="1120443" y="3671044"/>
            <a:ext cx="1614480" cy="46166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C0504D">
                    <a:lumMod val="75000"/>
                  </a:srgbClr>
                </a:solidFill>
                <a:effectLst/>
                <a:uLnTx/>
                <a:uFillTx/>
              </a:rPr>
              <a:t>Of people in Nottingham or Nottinghamshire had</a:t>
            </a:r>
            <a:r>
              <a:rPr kumimoji="0" lang="en-GB" sz="800" b="1" i="0" u="none" strike="noStrike" kern="0" cap="none" spc="0" normalizeH="0" baseline="0" noProof="0" dirty="0">
                <a:ln>
                  <a:noFill/>
                </a:ln>
                <a:solidFill>
                  <a:srgbClr val="C0504D">
                    <a:lumMod val="75000"/>
                  </a:srgbClr>
                </a:solidFill>
                <a:effectLst/>
                <a:uLnTx/>
                <a:uFillTx/>
              </a:rPr>
              <a:t> </a:t>
            </a:r>
            <a:r>
              <a:rPr kumimoji="0" lang="en-GB" sz="800" b="0" i="0" u="none" strike="noStrike" kern="0" cap="none" spc="0" normalizeH="0" baseline="0" noProof="0" dirty="0">
                <a:ln>
                  <a:noFill/>
                </a:ln>
                <a:solidFill>
                  <a:srgbClr val="C0504D">
                    <a:lumMod val="75000"/>
                  </a:srgbClr>
                </a:solidFill>
                <a:effectLst/>
                <a:uLnTx/>
                <a:uFillTx/>
              </a:rPr>
              <a:t>accessed directories of services online *</a:t>
            </a:r>
          </a:p>
        </p:txBody>
      </p:sp>
      <p:cxnSp>
        <p:nvCxnSpPr>
          <p:cNvPr id="45" name="Straight Connector 44">
            <a:extLst>
              <a:ext uri="{FF2B5EF4-FFF2-40B4-BE49-F238E27FC236}">
                <a16:creationId xmlns:a16="http://schemas.microsoft.com/office/drawing/2014/main" id="{B633023F-7FBC-40A3-8F9A-E05F3B9E9897}"/>
              </a:ext>
            </a:extLst>
          </p:cNvPr>
          <p:cNvCxnSpPr/>
          <p:nvPr/>
        </p:nvCxnSpPr>
        <p:spPr>
          <a:xfrm>
            <a:off x="264416" y="2442045"/>
            <a:ext cx="2605382" cy="0"/>
          </a:xfrm>
          <a:prstGeom prst="line">
            <a:avLst/>
          </a:prstGeom>
          <a:noFill/>
          <a:ln w="19050" cap="flat" cmpd="sng" algn="ctr">
            <a:solidFill>
              <a:srgbClr val="C0504D">
                <a:lumMod val="50000"/>
              </a:srgbClr>
            </a:solidFill>
            <a:prstDash val="sysDot"/>
          </a:ln>
          <a:effectLst/>
        </p:spPr>
      </p:cxnSp>
      <p:cxnSp>
        <p:nvCxnSpPr>
          <p:cNvPr id="46" name="Straight Connector 45">
            <a:extLst>
              <a:ext uri="{FF2B5EF4-FFF2-40B4-BE49-F238E27FC236}">
                <a16:creationId xmlns:a16="http://schemas.microsoft.com/office/drawing/2014/main" id="{DA049459-4F9C-4FF3-A9D4-DA0B5C5B9346}"/>
              </a:ext>
            </a:extLst>
          </p:cNvPr>
          <p:cNvCxnSpPr/>
          <p:nvPr/>
        </p:nvCxnSpPr>
        <p:spPr>
          <a:xfrm>
            <a:off x="264416" y="4291573"/>
            <a:ext cx="2605382" cy="0"/>
          </a:xfrm>
          <a:prstGeom prst="line">
            <a:avLst/>
          </a:prstGeom>
          <a:noFill/>
          <a:ln w="19050" cap="flat" cmpd="sng" algn="ctr">
            <a:solidFill>
              <a:srgbClr val="C0504D">
                <a:lumMod val="50000"/>
              </a:srgbClr>
            </a:solidFill>
            <a:prstDash val="sysDot"/>
          </a:ln>
          <a:effectLst/>
        </p:spPr>
      </p:cxnSp>
      <p:cxnSp>
        <p:nvCxnSpPr>
          <p:cNvPr id="47" name="Straight Connector 46">
            <a:extLst>
              <a:ext uri="{FF2B5EF4-FFF2-40B4-BE49-F238E27FC236}">
                <a16:creationId xmlns:a16="http://schemas.microsoft.com/office/drawing/2014/main" id="{FB3FA8C4-194A-4C4D-88BF-F4BF98FF14A5}"/>
              </a:ext>
            </a:extLst>
          </p:cNvPr>
          <p:cNvCxnSpPr/>
          <p:nvPr/>
        </p:nvCxnSpPr>
        <p:spPr>
          <a:xfrm>
            <a:off x="5888312" y="2329265"/>
            <a:ext cx="2605382" cy="0"/>
          </a:xfrm>
          <a:prstGeom prst="line">
            <a:avLst/>
          </a:prstGeom>
          <a:noFill/>
          <a:ln w="19050" cap="flat" cmpd="sng" algn="ctr">
            <a:solidFill>
              <a:srgbClr val="7030A0"/>
            </a:solidFill>
            <a:prstDash val="sysDot"/>
          </a:ln>
          <a:effectLst/>
        </p:spPr>
      </p:cxnSp>
      <p:graphicFrame>
        <p:nvGraphicFramePr>
          <p:cNvPr id="48" name="Chart 47">
            <a:extLst>
              <a:ext uri="{FF2B5EF4-FFF2-40B4-BE49-F238E27FC236}">
                <a16:creationId xmlns:a16="http://schemas.microsoft.com/office/drawing/2014/main" id="{0D03D3F6-B099-486F-99C8-4ADD75EB3D3F}"/>
              </a:ext>
            </a:extLst>
          </p:cNvPr>
          <p:cNvGraphicFramePr>
            <a:graphicFrameLocks/>
          </p:cNvGraphicFramePr>
          <p:nvPr>
            <p:extLst>
              <p:ext uri="{D42A27DB-BD31-4B8C-83A1-F6EECF244321}">
                <p14:modId xmlns:p14="http://schemas.microsoft.com/office/powerpoint/2010/main" val="1448811928"/>
              </p:ext>
            </p:extLst>
          </p:nvPr>
        </p:nvGraphicFramePr>
        <p:xfrm>
          <a:off x="5794251" y="2296201"/>
          <a:ext cx="956584" cy="767798"/>
        </p:xfrm>
        <a:graphic>
          <a:graphicData uri="http://schemas.openxmlformats.org/drawingml/2006/chart">
            <c:chart xmlns:c="http://schemas.openxmlformats.org/drawingml/2006/chart" xmlns:r="http://schemas.openxmlformats.org/officeDocument/2006/relationships" r:id="rId13"/>
          </a:graphicData>
        </a:graphic>
      </p:graphicFrame>
      <p:sp>
        <p:nvSpPr>
          <p:cNvPr id="49" name="TextBox 48">
            <a:extLst>
              <a:ext uri="{FF2B5EF4-FFF2-40B4-BE49-F238E27FC236}">
                <a16:creationId xmlns:a16="http://schemas.microsoft.com/office/drawing/2014/main" id="{EAF9C174-F8E1-42CA-B390-B0D6F113DB40}"/>
              </a:ext>
            </a:extLst>
          </p:cNvPr>
          <p:cNvSpPr txBox="1"/>
          <p:nvPr/>
        </p:nvSpPr>
        <p:spPr>
          <a:xfrm>
            <a:off x="6043103" y="2532982"/>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8064A2">
                    <a:lumMod val="50000"/>
                  </a:srgbClr>
                </a:solidFill>
                <a:effectLst/>
                <a:uLnTx/>
                <a:uFillTx/>
              </a:rPr>
              <a:t>73%</a:t>
            </a:r>
          </a:p>
        </p:txBody>
      </p:sp>
      <p:sp>
        <p:nvSpPr>
          <p:cNvPr id="50" name="TextBox 49">
            <a:extLst>
              <a:ext uri="{FF2B5EF4-FFF2-40B4-BE49-F238E27FC236}">
                <a16:creationId xmlns:a16="http://schemas.microsoft.com/office/drawing/2014/main" id="{BB8C613B-6C03-4386-BDE0-D0360A78ABBB}"/>
              </a:ext>
            </a:extLst>
          </p:cNvPr>
          <p:cNvSpPr txBox="1"/>
          <p:nvPr/>
        </p:nvSpPr>
        <p:spPr>
          <a:xfrm>
            <a:off x="6586744" y="2425258"/>
            <a:ext cx="2027867" cy="46166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8064A2">
                    <a:lumMod val="75000"/>
                  </a:srgbClr>
                </a:solidFill>
                <a:effectLst/>
                <a:uLnTx/>
                <a:uFillTx/>
              </a:rPr>
              <a:t>Of people in Nottingham or Nottinghamshire would like access to digital service to manage their health *</a:t>
            </a:r>
          </a:p>
        </p:txBody>
      </p:sp>
      <p:cxnSp>
        <p:nvCxnSpPr>
          <p:cNvPr id="51" name="Straight Arrow Connector 50">
            <a:extLst>
              <a:ext uri="{FF2B5EF4-FFF2-40B4-BE49-F238E27FC236}">
                <a16:creationId xmlns:a16="http://schemas.microsoft.com/office/drawing/2014/main" id="{F537E2AD-3BAE-48A3-AC43-1D04AD782ADD}"/>
              </a:ext>
            </a:extLst>
          </p:cNvPr>
          <p:cNvCxnSpPr/>
          <p:nvPr/>
        </p:nvCxnSpPr>
        <p:spPr>
          <a:xfrm>
            <a:off x="4107412" y="4326778"/>
            <a:ext cx="514751" cy="0"/>
          </a:xfrm>
          <a:prstGeom prst="straightConnector1">
            <a:avLst/>
          </a:prstGeom>
          <a:noFill/>
          <a:ln w="19050" cap="flat" cmpd="sng" algn="ctr">
            <a:solidFill>
              <a:srgbClr val="9BBB59">
                <a:lumMod val="75000"/>
              </a:srgbClr>
            </a:solidFill>
            <a:prstDash val="sysDot"/>
            <a:tailEnd type="arrow"/>
          </a:ln>
          <a:effectLst/>
        </p:spPr>
      </p:cxnSp>
      <p:graphicFrame>
        <p:nvGraphicFramePr>
          <p:cNvPr id="52" name="Chart 51">
            <a:extLst>
              <a:ext uri="{FF2B5EF4-FFF2-40B4-BE49-F238E27FC236}">
                <a16:creationId xmlns:a16="http://schemas.microsoft.com/office/drawing/2014/main" id="{AE93665B-A33C-4F61-B901-5224D916A754}"/>
              </a:ext>
            </a:extLst>
          </p:cNvPr>
          <p:cNvGraphicFramePr>
            <a:graphicFrameLocks/>
          </p:cNvGraphicFramePr>
          <p:nvPr>
            <p:extLst>
              <p:ext uri="{D42A27DB-BD31-4B8C-83A1-F6EECF244321}">
                <p14:modId xmlns:p14="http://schemas.microsoft.com/office/powerpoint/2010/main" val="1526251987"/>
              </p:ext>
            </p:extLst>
          </p:nvPr>
        </p:nvGraphicFramePr>
        <p:xfrm>
          <a:off x="7284615" y="2889799"/>
          <a:ext cx="1166650" cy="781245"/>
        </p:xfrm>
        <a:graphic>
          <a:graphicData uri="http://schemas.openxmlformats.org/drawingml/2006/chart">
            <c:chart xmlns:c="http://schemas.openxmlformats.org/drawingml/2006/chart" xmlns:r="http://schemas.openxmlformats.org/officeDocument/2006/relationships" r:id="rId14"/>
          </a:graphicData>
        </a:graphic>
      </p:graphicFrame>
      <p:sp>
        <p:nvSpPr>
          <p:cNvPr id="53" name="TextBox 52">
            <a:extLst>
              <a:ext uri="{FF2B5EF4-FFF2-40B4-BE49-F238E27FC236}">
                <a16:creationId xmlns:a16="http://schemas.microsoft.com/office/drawing/2014/main" id="{B8D53E36-0EAF-4568-A96B-E45BEE042AAC}"/>
              </a:ext>
            </a:extLst>
          </p:cNvPr>
          <p:cNvSpPr txBox="1"/>
          <p:nvPr/>
        </p:nvSpPr>
        <p:spPr>
          <a:xfrm>
            <a:off x="7629381" y="3142324"/>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8064A2">
                    <a:lumMod val="75000"/>
                  </a:srgbClr>
                </a:solidFill>
                <a:effectLst/>
                <a:uLnTx/>
                <a:uFillTx/>
              </a:rPr>
              <a:t>59%</a:t>
            </a:r>
          </a:p>
        </p:txBody>
      </p:sp>
      <p:sp>
        <p:nvSpPr>
          <p:cNvPr id="54" name="TextBox 53">
            <a:extLst>
              <a:ext uri="{FF2B5EF4-FFF2-40B4-BE49-F238E27FC236}">
                <a16:creationId xmlns:a16="http://schemas.microsoft.com/office/drawing/2014/main" id="{30C332C0-2F86-4342-99B9-F49E9F6531ED}"/>
              </a:ext>
            </a:extLst>
          </p:cNvPr>
          <p:cNvSpPr txBox="1"/>
          <p:nvPr/>
        </p:nvSpPr>
        <p:spPr>
          <a:xfrm>
            <a:off x="5797212" y="2949223"/>
            <a:ext cx="1788800" cy="584775"/>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8064A2">
                    <a:lumMod val="75000"/>
                  </a:srgbClr>
                </a:solidFill>
                <a:effectLst/>
                <a:uLnTx/>
                <a:uFillTx/>
              </a:rPr>
              <a:t>Of people in Nottingham or Nottinghamshire would like to access health and care appointments via video consultation *</a:t>
            </a:r>
          </a:p>
        </p:txBody>
      </p:sp>
      <p:graphicFrame>
        <p:nvGraphicFramePr>
          <p:cNvPr id="55" name="Chart 54">
            <a:extLst>
              <a:ext uri="{FF2B5EF4-FFF2-40B4-BE49-F238E27FC236}">
                <a16:creationId xmlns:a16="http://schemas.microsoft.com/office/drawing/2014/main" id="{44FC2D6E-7851-4893-AD87-708EBB1FEF49}"/>
              </a:ext>
            </a:extLst>
          </p:cNvPr>
          <p:cNvGraphicFramePr>
            <a:graphicFrameLocks/>
          </p:cNvGraphicFramePr>
          <p:nvPr>
            <p:extLst>
              <p:ext uri="{D42A27DB-BD31-4B8C-83A1-F6EECF244321}">
                <p14:modId xmlns:p14="http://schemas.microsoft.com/office/powerpoint/2010/main" val="3676060791"/>
              </p:ext>
            </p:extLst>
          </p:nvPr>
        </p:nvGraphicFramePr>
        <p:xfrm>
          <a:off x="472581" y="5120370"/>
          <a:ext cx="956584" cy="767798"/>
        </p:xfrm>
        <a:graphic>
          <a:graphicData uri="http://schemas.openxmlformats.org/drawingml/2006/chart">
            <c:chart xmlns:c="http://schemas.openxmlformats.org/drawingml/2006/chart" xmlns:r="http://schemas.openxmlformats.org/officeDocument/2006/relationships" r:id="rId15"/>
          </a:graphicData>
        </a:graphic>
      </p:graphicFrame>
      <p:sp>
        <p:nvSpPr>
          <p:cNvPr id="56" name="TextBox 55">
            <a:extLst>
              <a:ext uri="{FF2B5EF4-FFF2-40B4-BE49-F238E27FC236}">
                <a16:creationId xmlns:a16="http://schemas.microsoft.com/office/drawing/2014/main" id="{BE31B6B0-05CE-407E-A99D-FF682C1B297A}"/>
              </a:ext>
            </a:extLst>
          </p:cNvPr>
          <p:cNvSpPr txBox="1"/>
          <p:nvPr/>
        </p:nvSpPr>
        <p:spPr>
          <a:xfrm>
            <a:off x="695269" y="5377772"/>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C0504D">
                    <a:lumMod val="50000"/>
                  </a:srgbClr>
                </a:solidFill>
                <a:effectLst/>
                <a:uLnTx/>
                <a:uFillTx/>
              </a:rPr>
              <a:t>30%</a:t>
            </a:r>
          </a:p>
        </p:txBody>
      </p:sp>
      <p:graphicFrame>
        <p:nvGraphicFramePr>
          <p:cNvPr id="57" name="Chart 56">
            <a:extLst>
              <a:ext uri="{FF2B5EF4-FFF2-40B4-BE49-F238E27FC236}">
                <a16:creationId xmlns:a16="http://schemas.microsoft.com/office/drawing/2014/main" id="{07F801C8-103E-49B0-9D9E-E1189EA7E572}"/>
              </a:ext>
            </a:extLst>
          </p:cNvPr>
          <p:cNvGraphicFramePr>
            <a:graphicFrameLocks/>
          </p:cNvGraphicFramePr>
          <p:nvPr>
            <p:extLst>
              <p:ext uri="{D42A27DB-BD31-4B8C-83A1-F6EECF244321}">
                <p14:modId xmlns:p14="http://schemas.microsoft.com/office/powerpoint/2010/main" val="152865232"/>
              </p:ext>
            </p:extLst>
          </p:nvPr>
        </p:nvGraphicFramePr>
        <p:xfrm>
          <a:off x="1702541" y="5107014"/>
          <a:ext cx="956584" cy="767798"/>
        </p:xfrm>
        <a:graphic>
          <a:graphicData uri="http://schemas.openxmlformats.org/drawingml/2006/chart">
            <c:chart xmlns:c="http://schemas.openxmlformats.org/drawingml/2006/chart" xmlns:r="http://schemas.openxmlformats.org/officeDocument/2006/relationships" r:id="rId16"/>
          </a:graphicData>
        </a:graphic>
      </p:graphicFrame>
      <p:sp>
        <p:nvSpPr>
          <p:cNvPr id="58" name="TextBox 57">
            <a:extLst>
              <a:ext uri="{FF2B5EF4-FFF2-40B4-BE49-F238E27FC236}">
                <a16:creationId xmlns:a16="http://schemas.microsoft.com/office/drawing/2014/main" id="{31EA80DE-5876-40E1-920B-8CE88DD365FD}"/>
              </a:ext>
            </a:extLst>
          </p:cNvPr>
          <p:cNvSpPr txBox="1"/>
          <p:nvPr/>
        </p:nvSpPr>
        <p:spPr>
          <a:xfrm>
            <a:off x="1946712" y="5378573"/>
            <a:ext cx="50405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a:ln>
                  <a:noFill/>
                </a:ln>
                <a:solidFill>
                  <a:srgbClr val="C0504D">
                    <a:lumMod val="50000"/>
                  </a:srgbClr>
                </a:solidFill>
                <a:effectLst/>
                <a:uLnTx/>
                <a:uFillTx/>
              </a:rPr>
              <a:t>73%</a:t>
            </a:r>
          </a:p>
        </p:txBody>
      </p:sp>
      <p:cxnSp>
        <p:nvCxnSpPr>
          <p:cNvPr id="59" name="Straight Arrow Connector 58">
            <a:extLst>
              <a:ext uri="{FF2B5EF4-FFF2-40B4-BE49-F238E27FC236}">
                <a16:creationId xmlns:a16="http://schemas.microsoft.com/office/drawing/2014/main" id="{1A8C81D9-C676-4AB7-84E2-24210AFE5F6F}"/>
              </a:ext>
            </a:extLst>
          </p:cNvPr>
          <p:cNvCxnSpPr>
            <a:cxnSpLocks/>
          </p:cNvCxnSpPr>
          <p:nvPr/>
        </p:nvCxnSpPr>
        <p:spPr>
          <a:xfrm flipV="1">
            <a:off x="1252633" y="5500881"/>
            <a:ext cx="675050" cy="1"/>
          </a:xfrm>
          <a:prstGeom prst="straightConnector1">
            <a:avLst/>
          </a:prstGeom>
          <a:noFill/>
          <a:ln w="44450" cap="flat" cmpd="sng" algn="ctr">
            <a:solidFill>
              <a:srgbClr val="C0504D">
                <a:lumMod val="50000"/>
              </a:srgbClr>
            </a:solidFill>
            <a:prstDash val="sysDash"/>
            <a:tailEnd type="stealth"/>
          </a:ln>
          <a:effectLst/>
        </p:spPr>
      </p:cxnSp>
      <p:sp>
        <p:nvSpPr>
          <p:cNvPr id="60" name="TextBox 59">
            <a:extLst>
              <a:ext uri="{FF2B5EF4-FFF2-40B4-BE49-F238E27FC236}">
                <a16:creationId xmlns:a16="http://schemas.microsoft.com/office/drawing/2014/main" id="{EC6E1277-8362-42B6-B3DA-7A58EF8BD17A}"/>
              </a:ext>
            </a:extLst>
          </p:cNvPr>
          <p:cNvSpPr txBox="1"/>
          <p:nvPr/>
        </p:nvSpPr>
        <p:spPr>
          <a:xfrm>
            <a:off x="294014" y="4399128"/>
            <a:ext cx="1318659" cy="70788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C0504D">
                    <a:lumMod val="75000"/>
                  </a:srgbClr>
                </a:solidFill>
                <a:effectLst/>
                <a:uLnTx/>
                <a:uFillTx/>
              </a:rPr>
              <a:t>In Nottingham and Nottinghamshire historically 30% of people</a:t>
            </a:r>
            <a:r>
              <a:rPr kumimoji="0" lang="en-GB" sz="800" b="0" i="0" u="none" strike="noStrike" kern="0" cap="none" spc="0" normalizeH="0" noProof="0" dirty="0">
                <a:ln>
                  <a:noFill/>
                </a:ln>
                <a:solidFill>
                  <a:srgbClr val="C0504D">
                    <a:lumMod val="75000"/>
                  </a:srgbClr>
                </a:solidFill>
                <a:effectLst/>
                <a:uLnTx/>
                <a:uFillTx/>
              </a:rPr>
              <a:t> </a:t>
            </a:r>
            <a:r>
              <a:rPr kumimoji="0" lang="en-GB" sz="800" b="0" i="0" u="none" strike="noStrike" kern="0" cap="none" spc="0" normalizeH="0" baseline="0" noProof="0" dirty="0">
                <a:ln>
                  <a:noFill/>
                </a:ln>
                <a:solidFill>
                  <a:srgbClr val="C0504D">
                    <a:lumMod val="75000"/>
                  </a:srgbClr>
                </a:solidFill>
                <a:effectLst/>
                <a:uLnTx/>
                <a:uFillTx/>
              </a:rPr>
              <a:t>used digital health and care services*</a:t>
            </a:r>
          </a:p>
        </p:txBody>
      </p:sp>
      <p:sp>
        <p:nvSpPr>
          <p:cNvPr id="61" name="TextBox 60">
            <a:extLst>
              <a:ext uri="{FF2B5EF4-FFF2-40B4-BE49-F238E27FC236}">
                <a16:creationId xmlns:a16="http://schemas.microsoft.com/office/drawing/2014/main" id="{C52A3B25-243F-44DA-8519-D4E910C2B203}"/>
              </a:ext>
            </a:extLst>
          </p:cNvPr>
          <p:cNvSpPr txBox="1"/>
          <p:nvPr/>
        </p:nvSpPr>
        <p:spPr>
          <a:xfrm>
            <a:off x="1626160" y="4403300"/>
            <a:ext cx="1224136" cy="707886"/>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C0504D">
                    <a:lumMod val="75000"/>
                  </a:srgbClr>
                </a:solidFill>
                <a:effectLst/>
                <a:uLnTx/>
                <a:uFillTx/>
              </a:rPr>
              <a:t>In Nottingham and Nottinghamshire this increases to 73% for people expectations in future *</a:t>
            </a:r>
          </a:p>
        </p:txBody>
      </p:sp>
      <p:cxnSp>
        <p:nvCxnSpPr>
          <p:cNvPr id="64" name="Straight Arrow Connector 63">
            <a:extLst>
              <a:ext uri="{FF2B5EF4-FFF2-40B4-BE49-F238E27FC236}">
                <a16:creationId xmlns:a16="http://schemas.microsoft.com/office/drawing/2014/main" id="{FE2FDD03-23C9-496F-9EAF-EA167D6B9A67}"/>
              </a:ext>
            </a:extLst>
          </p:cNvPr>
          <p:cNvCxnSpPr/>
          <p:nvPr/>
        </p:nvCxnSpPr>
        <p:spPr>
          <a:xfrm flipV="1">
            <a:off x="2712394" y="1004503"/>
            <a:ext cx="480917" cy="4787"/>
          </a:xfrm>
          <a:prstGeom prst="straightConnector1">
            <a:avLst/>
          </a:prstGeom>
          <a:noFill/>
          <a:ln w="63500" cap="flat" cmpd="sng" algn="ctr">
            <a:solidFill>
              <a:srgbClr val="C0504D">
                <a:lumMod val="50000"/>
              </a:srgbClr>
            </a:solidFill>
            <a:prstDash val="sysDash"/>
            <a:tailEnd type="stealth"/>
          </a:ln>
          <a:effectLst/>
        </p:spPr>
      </p:cxnSp>
      <p:cxnSp>
        <p:nvCxnSpPr>
          <p:cNvPr id="65" name="Straight Arrow Connector 64">
            <a:extLst>
              <a:ext uri="{FF2B5EF4-FFF2-40B4-BE49-F238E27FC236}">
                <a16:creationId xmlns:a16="http://schemas.microsoft.com/office/drawing/2014/main" id="{B9318843-F5E0-4673-A738-FD203EB80275}"/>
              </a:ext>
            </a:extLst>
          </p:cNvPr>
          <p:cNvCxnSpPr/>
          <p:nvPr/>
        </p:nvCxnSpPr>
        <p:spPr>
          <a:xfrm flipV="1">
            <a:off x="5537099" y="999716"/>
            <a:ext cx="480917" cy="4787"/>
          </a:xfrm>
          <a:prstGeom prst="straightConnector1">
            <a:avLst/>
          </a:prstGeom>
          <a:noFill/>
          <a:ln w="63500" cap="flat" cmpd="sng" algn="ctr">
            <a:solidFill>
              <a:srgbClr val="9BBB59">
                <a:lumMod val="50000"/>
              </a:srgbClr>
            </a:solidFill>
            <a:prstDash val="sysDash"/>
            <a:tailEnd type="stealth"/>
          </a:ln>
          <a:effectLst/>
        </p:spPr>
      </p:cxnSp>
      <p:cxnSp>
        <p:nvCxnSpPr>
          <p:cNvPr id="67" name="Straight Connector 66">
            <a:extLst>
              <a:ext uri="{FF2B5EF4-FFF2-40B4-BE49-F238E27FC236}">
                <a16:creationId xmlns:a16="http://schemas.microsoft.com/office/drawing/2014/main" id="{C2830071-92E4-432A-AF0A-7293E65D9DB1}"/>
              </a:ext>
            </a:extLst>
          </p:cNvPr>
          <p:cNvCxnSpPr/>
          <p:nvPr/>
        </p:nvCxnSpPr>
        <p:spPr>
          <a:xfrm>
            <a:off x="5888312" y="3594030"/>
            <a:ext cx="2605382" cy="0"/>
          </a:xfrm>
          <a:prstGeom prst="line">
            <a:avLst/>
          </a:prstGeom>
          <a:noFill/>
          <a:ln w="19050" cap="flat" cmpd="sng" algn="ctr">
            <a:solidFill>
              <a:srgbClr val="7030A0"/>
            </a:solidFill>
            <a:prstDash val="sysDot"/>
          </a:ln>
          <a:effectLst/>
        </p:spPr>
      </p:cxnSp>
      <p:sp>
        <p:nvSpPr>
          <p:cNvPr id="68" name="TextBox 67">
            <a:extLst>
              <a:ext uri="{FF2B5EF4-FFF2-40B4-BE49-F238E27FC236}">
                <a16:creationId xmlns:a16="http://schemas.microsoft.com/office/drawing/2014/main" id="{E706D1D5-659E-4A39-9ED3-4E93D30B2B17}"/>
              </a:ext>
            </a:extLst>
          </p:cNvPr>
          <p:cNvSpPr txBox="1"/>
          <p:nvPr/>
        </p:nvSpPr>
        <p:spPr>
          <a:xfrm>
            <a:off x="5871812" y="3654264"/>
            <a:ext cx="2772186" cy="244682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srgbClr val="8064A2">
                    <a:lumMod val="75000"/>
                  </a:srgbClr>
                </a:solidFill>
                <a:effectLst/>
                <a:uLnTx/>
                <a:uFillTx/>
              </a:rPr>
              <a:t>In order to revolutionise digital across the system we need to increase and enable;</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srgbClr val="8064A2">
                  <a:lumMod val="75000"/>
                </a:srgbClr>
              </a:solidFill>
              <a:effectLst/>
              <a:uLnTx/>
              <a:uFillTx/>
            </a:endParaRP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900" b="0" i="0" u="none" strike="noStrike" kern="0" cap="none" spc="0" normalizeH="0" baseline="0" noProof="0" dirty="0">
                <a:ln>
                  <a:noFill/>
                </a:ln>
                <a:solidFill>
                  <a:srgbClr val="8064A2">
                    <a:lumMod val="75000"/>
                  </a:srgbClr>
                </a:solidFill>
                <a:effectLst/>
                <a:uLnTx/>
                <a:uFillTx/>
              </a:rPr>
              <a:t>The accessibility and availability of digital technologies to our people to enable online and remote consultations and information</a:t>
            </a: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900" b="0" i="0" u="none" strike="noStrike" kern="0" cap="none" spc="0" normalizeH="0" baseline="0" noProof="0" dirty="0">
                <a:ln>
                  <a:noFill/>
                </a:ln>
                <a:solidFill>
                  <a:srgbClr val="8064A2">
                    <a:lumMod val="75000"/>
                  </a:srgbClr>
                </a:solidFill>
                <a:effectLst/>
                <a:uLnTx/>
                <a:uFillTx/>
              </a:rPr>
              <a:t>The utilisation of data, analytics, intelligence and behavioural insights  to improve health inequalities and provide personalised care</a:t>
            </a: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900" b="0" i="0" u="none" strike="noStrike" kern="0" cap="none" spc="0" normalizeH="0" baseline="0" noProof="0" dirty="0">
                <a:ln>
                  <a:noFill/>
                </a:ln>
                <a:solidFill>
                  <a:srgbClr val="8064A2">
                    <a:lumMod val="75000"/>
                  </a:srgbClr>
                </a:solidFill>
                <a:effectLst/>
                <a:uLnTx/>
                <a:uFillTx/>
              </a:rPr>
              <a:t>Digital first models of care, including full electronic records in hospitals and elsewhere</a:t>
            </a: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900" b="0" i="0" u="none" strike="noStrike" kern="0" cap="none" spc="0" normalizeH="0" baseline="0" noProof="0" dirty="0">
                <a:ln>
                  <a:noFill/>
                </a:ln>
                <a:solidFill>
                  <a:srgbClr val="8064A2">
                    <a:lumMod val="75000"/>
                  </a:srgbClr>
                </a:solidFill>
                <a:effectLst/>
                <a:uLnTx/>
                <a:uFillTx/>
              </a:rPr>
              <a:t>A single </a:t>
            </a:r>
            <a:r>
              <a:rPr lang="en-GB" sz="900" kern="0" dirty="0">
                <a:solidFill>
                  <a:srgbClr val="8064A2">
                    <a:lumMod val="75000"/>
                  </a:srgbClr>
                </a:solidFill>
              </a:rPr>
              <a:t>digital </a:t>
            </a:r>
            <a:r>
              <a:rPr kumimoji="0" lang="en-GB" sz="900" b="0" i="0" u="none" strike="noStrike" kern="0" cap="none" spc="0" normalizeH="0" baseline="0" noProof="0" dirty="0">
                <a:ln>
                  <a:noFill/>
                </a:ln>
                <a:solidFill>
                  <a:srgbClr val="8064A2">
                    <a:lumMod val="75000"/>
                  </a:srgbClr>
                </a:solidFill>
                <a:effectLst/>
                <a:uLnTx/>
                <a:uFillTx/>
              </a:rPr>
              <a:t>health and care record</a:t>
            </a: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900" b="0" i="0" u="none" strike="noStrike" kern="0" cap="none" spc="0" normalizeH="0" baseline="0" noProof="0" dirty="0">
                <a:ln>
                  <a:noFill/>
                </a:ln>
                <a:solidFill>
                  <a:srgbClr val="8064A2">
                    <a:lumMod val="75000"/>
                  </a:srgbClr>
                </a:solidFill>
                <a:effectLst/>
                <a:uLnTx/>
                <a:uFillTx/>
              </a:rPr>
              <a:t>Empowered and skilled workforce</a:t>
            </a: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r>
              <a:rPr lang="en-GB" sz="900" kern="0" noProof="0" dirty="0">
                <a:solidFill>
                  <a:srgbClr val="8064A2">
                    <a:lumMod val="75000"/>
                  </a:srgbClr>
                </a:solidFill>
              </a:rPr>
              <a:t>Investment in digital technology to deliver service transformation and maximise benefits for the people of Nottinghamshire</a:t>
            </a:r>
            <a:endParaRPr kumimoji="0" lang="en-GB" sz="900" b="0" i="0" u="none" strike="noStrike" kern="0" cap="none" spc="0" normalizeH="0" baseline="0" noProof="0" dirty="0">
              <a:ln>
                <a:noFill/>
              </a:ln>
              <a:solidFill>
                <a:srgbClr val="8064A2">
                  <a:lumMod val="75000"/>
                </a:srgbClr>
              </a:solidFill>
              <a:effectLst/>
              <a:uLnTx/>
              <a:uFillTx/>
            </a:endParaRPr>
          </a:p>
          <a:p>
            <a:pPr marL="171450" marR="0" lvl="0" indent="-171450" algn="just" defTabSz="914400" eaLnBrk="1" fontAlgn="auto" latinLnBrk="0" hangingPunct="1">
              <a:lnSpc>
                <a:spcPct val="100000"/>
              </a:lnSpc>
              <a:spcBef>
                <a:spcPts val="0"/>
              </a:spcBef>
              <a:spcAft>
                <a:spcPts val="0"/>
              </a:spcAft>
              <a:buClrTx/>
              <a:buSzTx/>
              <a:buFont typeface="Calibri" panose="020F0502020204030204" pitchFamily="34" charset="0"/>
              <a:buChar char="↑"/>
              <a:tabLst/>
              <a:defRPr/>
            </a:pPr>
            <a:endParaRPr kumimoji="0" lang="en-GB" sz="900" b="0" i="0" u="none" strike="noStrike" kern="0" cap="none" spc="0" normalizeH="0" baseline="0" noProof="0" dirty="0">
              <a:ln>
                <a:noFill/>
              </a:ln>
              <a:solidFill>
                <a:srgbClr val="8064A2">
                  <a:lumMod val="75000"/>
                </a:srgbClr>
              </a:solidFill>
              <a:effectLst/>
              <a:uLnTx/>
              <a:uFillTx/>
            </a:endParaRPr>
          </a:p>
        </p:txBody>
      </p:sp>
      <p:sp>
        <p:nvSpPr>
          <p:cNvPr id="63" name="TextBox 1"/>
          <p:cNvSpPr txBox="1"/>
          <p:nvPr/>
        </p:nvSpPr>
        <p:spPr>
          <a:xfrm>
            <a:off x="257597" y="5929978"/>
            <a:ext cx="8140378"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charset="0"/>
              <a:buChar char="•"/>
            </a:pPr>
            <a:r>
              <a:rPr lang="en-GB" sz="800" dirty="0"/>
              <a:t>Connected Nottinghamshire public engagement and research [2018]. Insights gathered pre Covid-19 with Board commitment to re-evaluation of position post Covid-19</a:t>
            </a:r>
          </a:p>
          <a:p>
            <a:r>
              <a:rPr lang="en-GB" sz="800" dirty="0"/>
              <a:t>**    Information Source NHS App [June 2020]</a:t>
            </a:r>
          </a:p>
        </p:txBody>
      </p:sp>
    </p:spTree>
    <p:extLst>
      <p:ext uri="{BB962C8B-B14F-4D97-AF65-F5344CB8AC3E}">
        <p14:creationId xmlns:p14="http://schemas.microsoft.com/office/powerpoint/2010/main" val="521782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F0805F-E652-4F9D-A62F-0E62424017FA}"/>
              </a:ext>
            </a:extLst>
          </p:cNvPr>
          <p:cNvPicPr>
            <a:picLocks noChangeAspect="1"/>
          </p:cNvPicPr>
          <p:nvPr/>
        </p:nvPicPr>
        <p:blipFill>
          <a:blip r:embed="rId2"/>
          <a:stretch>
            <a:fillRect/>
          </a:stretch>
        </p:blipFill>
        <p:spPr>
          <a:xfrm>
            <a:off x="179512" y="2492896"/>
            <a:ext cx="4896544" cy="3672408"/>
          </a:xfrm>
          <a:prstGeom prst="rect">
            <a:avLst/>
          </a:prstGeom>
        </p:spPr>
      </p:pic>
      <p:sp>
        <p:nvSpPr>
          <p:cNvPr id="4" name="Slide Number Placeholder 3"/>
          <p:cNvSpPr>
            <a:spLocks noGrp="1"/>
          </p:cNvSpPr>
          <p:nvPr>
            <p:ph type="sldNum" sz="quarter" idx="12"/>
          </p:nvPr>
        </p:nvSpPr>
        <p:spPr/>
        <p:txBody>
          <a:bodyPr/>
          <a:lstStyle/>
          <a:p>
            <a:fld id="{FF05962B-FE64-4318-B0BD-62E38A224F4B}" type="slidenum">
              <a:rPr lang="en-GB" smtClean="0"/>
              <a:t>6</a:t>
            </a:fld>
            <a:endParaRPr lang="en-GB" dirty="0"/>
          </a:p>
        </p:txBody>
      </p:sp>
      <p:pic>
        <p:nvPicPr>
          <p:cNvPr id="5" name="Picture 4" descr="I:\NNPub\STP Team\Communications and Engagement\Branding\Logo\ICSlogolinealeft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6" name="Title 1">
            <a:extLst>
              <a:ext uri="{FF2B5EF4-FFF2-40B4-BE49-F238E27FC236}">
                <a16:creationId xmlns:a16="http://schemas.microsoft.com/office/drawing/2014/main" id="{17370AB5-92C5-4144-B622-868383AD6AEA}"/>
              </a:ext>
            </a:extLst>
          </p:cNvPr>
          <p:cNvSpPr txBox="1">
            <a:spLocks/>
          </p:cNvSpPr>
          <p:nvPr/>
        </p:nvSpPr>
        <p:spPr>
          <a:xfrm>
            <a:off x="250825" y="620713"/>
            <a:ext cx="8642349" cy="6476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What is the basis of our DAIT strategy?</a:t>
            </a:r>
          </a:p>
        </p:txBody>
      </p:sp>
      <p:sp>
        <p:nvSpPr>
          <p:cNvPr id="7" name="TextBox 6">
            <a:extLst>
              <a:ext uri="{FF2B5EF4-FFF2-40B4-BE49-F238E27FC236}">
                <a16:creationId xmlns:a16="http://schemas.microsoft.com/office/drawing/2014/main" id="{A73B51FF-947A-4FC1-AA27-73949280E5E8}"/>
              </a:ext>
            </a:extLst>
          </p:cNvPr>
          <p:cNvSpPr txBox="1"/>
          <p:nvPr/>
        </p:nvSpPr>
        <p:spPr>
          <a:xfrm>
            <a:off x="250825" y="1268760"/>
            <a:ext cx="4753223" cy="1368152"/>
          </a:xfrm>
          <a:prstGeom prst="rect">
            <a:avLst/>
          </a:prstGeom>
          <a:noFill/>
        </p:spPr>
        <p:txBody>
          <a:bodyPr wrap="square" numCol="1" spcCol="360000" rtlCol="0">
            <a:noAutofit/>
          </a:bodyPr>
          <a:lstStyle/>
          <a:p>
            <a:pPr>
              <a:spcAft>
                <a:spcPts val="600"/>
              </a:spcAft>
              <a:tabLst>
                <a:tab pos="179388" algn="l"/>
              </a:tabLst>
            </a:pPr>
            <a:r>
              <a:rPr lang="en-GB" sz="1100" b="1" dirty="0">
                <a:ea typeface="Calibri"/>
                <a:cs typeface="Times New Roman"/>
              </a:rPr>
              <a:t>What do we mean by ‘DAIT’</a:t>
            </a:r>
          </a:p>
          <a:p>
            <a:pPr>
              <a:spcAft>
                <a:spcPts val="600"/>
              </a:spcAft>
              <a:tabLst>
                <a:tab pos="179388" algn="l"/>
              </a:tabLst>
            </a:pPr>
            <a:r>
              <a:rPr lang="en-GB" sz="1100" dirty="0"/>
              <a:t>We have developed our definition of Data, Analytics, Information and Technology (DAIT) from Gartner – the well-respected global digital research company - in the picture below. It encompasses the business context, the technology, the data management, the information creation and the analytics to deliver the best customer experience to the people we serve.</a:t>
            </a:r>
          </a:p>
          <a:p>
            <a:pPr>
              <a:spcAft>
                <a:spcPts val="600"/>
              </a:spcAft>
              <a:tabLst>
                <a:tab pos="179388" algn="l"/>
              </a:tabLst>
            </a:pPr>
            <a:endParaRPr lang="en-GB" sz="1100" b="1" dirty="0">
              <a:ea typeface="Calibri"/>
              <a:cs typeface="Times New Roman"/>
            </a:endParaRPr>
          </a:p>
          <a:p>
            <a:pPr>
              <a:spcAft>
                <a:spcPts val="600"/>
              </a:spcAft>
              <a:tabLst>
                <a:tab pos="179388" algn="l"/>
              </a:tabLst>
            </a:pPr>
            <a:endParaRPr lang="en-GB" sz="1100" dirty="0"/>
          </a:p>
          <a:p>
            <a:pPr>
              <a:spcAft>
                <a:spcPts val="300"/>
              </a:spcAft>
              <a:tabLst>
                <a:tab pos="179388" algn="l"/>
              </a:tabLst>
            </a:pPr>
            <a:endParaRPr lang="en-GB" sz="1100" dirty="0">
              <a:latin typeface="Calibri" panose="020F0502020204030204" pitchFamily="34" charset="0"/>
              <a:cs typeface="Arial" panose="020B0604020202020204" pitchFamily="34" charset="0"/>
            </a:endParaRPr>
          </a:p>
          <a:p>
            <a:pPr>
              <a:spcAft>
                <a:spcPts val="300"/>
              </a:spcAft>
              <a:tabLst>
                <a:tab pos="179388" algn="l"/>
              </a:tabLst>
            </a:pPr>
            <a:endParaRPr lang="en-GB" sz="1100" dirty="0">
              <a:ea typeface="Calibri"/>
              <a:cs typeface="Times New Roman"/>
            </a:endParaRPr>
          </a:p>
          <a:p>
            <a:pPr>
              <a:spcAft>
                <a:spcPts val="300"/>
              </a:spcAft>
              <a:tabLst>
                <a:tab pos="179388" algn="l"/>
              </a:tabLst>
            </a:pPr>
            <a:endParaRPr lang="en-GB" sz="1100" b="1" dirty="0">
              <a:ea typeface="Calibri"/>
              <a:cs typeface="Times New Roman"/>
            </a:endParaRPr>
          </a:p>
          <a:p>
            <a:pPr>
              <a:spcAft>
                <a:spcPts val="600"/>
              </a:spcAft>
            </a:pPr>
            <a:endParaRPr lang="en-GB" sz="1000" dirty="0"/>
          </a:p>
        </p:txBody>
      </p:sp>
      <p:sp>
        <p:nvSpPr>
          <p:cNvPr id="10" name="TextBox 9">
            <a:extLst>
              <a:ext uri="{FF2B5EF4-FFF2-40B4-BE49-F238E27FC236}">
                <a16:creationId xmlns:a16="http://schemas.microsoft.com/office/drawing/2014/main" id="{7409AC58-9FFD-4E6F-8E9A-B98C2A952D78}"/>
              </a:ext>
            </a:extLst>
          </p:cNvPr>
          <p:cNvSpPr txBox="1"/>
          <p:nvPr/>
        </p:nvSpPr>
        <p:spPr>
          <a:xfrm>
            <a:off x="5796137" y="1274216"/>
            <a:ext cx="3106688" cy="936104"/>
          </a:xfrm>
          <a:prstGeom prst="rect">
            <a:avLst/>
          </a:prstGeom>
          <a:noFill/>
        </p:spPr>
        <p:txBody>
          <a:bodyPr wrap="square" numCol="1" spcCol="360000" rtlCol="0">
            <a:noAutofit/>
          </a:bodyPr>
          <a:lstStyle/>
          <a:p>
            <a:pPr>
              <a:spcAft>
                <a:spcPts val="600"/>
              </a:spcAft>
              <a:tabLst>
                <a:tab pos="179388" algn="l"/>
              </a:tabLst>
            </a:pPr>
            <a:r>
              <a:rPr lang="en-GB" sz="1100" b="1" dirty="0">
                <a:ea typeface="Calibri"/>
                <a:cs typeface="Times New Roman"/>
              </a:rPr>
              <a:t>Our DAIT strategic initiatives</a:t>
            </a:r>
          </a:p>
          <a:p>
            <a:pPr>
              <a:spcAft>
                <a:spcPts val="600"/>
              </a:spcAft>
              <a:tabLst>
                <a:tab pos="179388" algn="l"/>
              </a:tabLst>
            </a:pPr>
            <a:r>
              <a:rPr lang="en-GB" sz="1100" dirty="0"/>
              <a:t>In line with our definition of DAIT, the challenges we face and the known expectations on our health and care systems partners we have defined five strategic initiatives to drive forward our strategy.</a:t>
            </a:r>
          </a:p>
          <a:p>
            <a:pPr>
              <a:spcAft>
                <a:spcPts val="600"/>
              </a:spcAft>
              <a:tabLst>
                <a:tab pos="179388" algn="l"/>
              </a:tabLst>
            </a:pPr>
            <a:endParaRPr lang="en-GB" sz="1100" b="1" dirty="0">
              <a:ea typeface="Calibri"/>
              <a:cs typeface="Times New Roman"/>
            </a:endParaRPr>
          </a:p>
          <a:p>
            <a:pPr>
              <a:spcAft>
                <a:spcPts val="600"/>
              </a:spcAft>
              <a:tabLst>
                <a:tab pos="179388" algn="l"/>
              </a:tabLst>
            </a:pPr>
            <a:endParaRPr lang="en-GB" sz="1100" dirty="0"/>
          </a:p>
          <a:p>
            <a:pPr>
              <a:spcAft>
                <a:spcPts val="300"/>
              </a:spcAft>
              <a:tabLst>
                <a:tab pos="179388" algn="l"/>
              </a:tabLst>
            </a:pPr>
            <a:endParaRPr lang="en-GB" sz="1100" dirty="0">
              <a:latin typeface="Calibri" panose="020F0502020204030204" pitchFamily="34" charset="0"/>
              <a:cs typeface="Arial" panose="020B0604020202020204" pitchFamily="34" charset="0"/>
            </a:endParaRPr>
          </a:p>
          <a:p>
            <a:pPr>
              <a:spcAft>
                <a:spcPts val="300"/>
              </a:spcAft>
              <a:tabLst>
                <a:tab pos="179388" algn="l"/>
              </a:tabLst>
            </a:pPr>
            <a:endParaRPr lang="en-GB" sz="1100" dirty="0">
              <a:ea typeface="Calibri"/>
              <a:cs typeface="Times New Roman"/>
            </a:endParaRPr>
          </a:p>
          <a:p>
            <a:pPr>
              <a:spcAft>
                <a:spcPts val="300"/>
              </a:spcAft>
              <a:tabLst>
                <a:tab pos="179388" algn="l"/>
              </a:tabLst>
            </a:pPr>
            <a:endParaRPr lang="en-GB" sz="1100" b="1" dirty="0">
              <a:ea typeface="Calibri"/>
              <a:cs typeface="Times New Roman"/>
            </a:endParaRPr>
          </a:p>
          <a:p>
            <a:pPr>
              <a:spcAft>
                <a:spcPts val="600"/>
              </a:spcAft>
            </a:pPr>
            <a:endParaRPr lang="en-GB" sz="1000" dirty="0"/>
          </a:p>
        </p:txBody>
      </p:sp>
      <p:graphicFrame>
        <p:nvGraphicFramePr>
          <p:cNvPr id="11" name="Table 10">
            <a:extLst>
              <a:ext uri="{FF2B5EF4-FFF2-40B4-BE49-F238E27FC236}">
                <a16:creationId xmlns:a16="http://schemas.microsoft.com/office/drawing/2014/main" id="{928A971C-3A40-42D0-A2D6-B36F26560679}"/>
              </a:ext>
            </a:extLst>
          </p:cNvPr>
          <p:cNvGraphicFramePr>
            <a:graphicFrameLocks noGrp="1"/>
          </p:cNvGraphicFramePr>
          <p:nvPr>
            <p:extLst>
              <p:ext uri="{D42A27DB-BD31-4B8C-83A1-F6EECF244321}">
                <p14:modId xmlns:p14="http://schemas.microsoft.com/office/powerpoint/2010/main" val="2038173609"/>
              </p:ext>
            </p:extLst>
          </p:nvPr>
        </p:nvGraphicFramePr>
        <p:xfrm>
          <a:off x="5796136" y="2996952"/>
          <a:ext cx="3097038" cy="2873752"/>
        </p:xfrm>
        <a:graphic>
          <a:graphicData uri="http://schemas.openxmlformats.org/drawingml/2006/table">
            <a:tbl>
              <a:tblPr firstRow="1" bandRow="1">
                <a:tableStyleId>{69012ECD-51FC-41F1-AA8D-1B2483CD663E}</a:tableStyleId>
              </a:tblPr>
              <a:tblGrid>
                <a:gridCol w="3097038">
                  <a:extLst>
                    <a:ext uri="{9D8B030D-6E8A-4147-A177-3AD203B41FA5}">
                      <a16:colId xmlns:a16="http://schemas.microsoft.com/office/drawing/2014/main" val="1484669777"/>
                    </a:ext>
                  </a:extLst>
                </a:gridCol>
              </a:tblGrid>
              <a:tr h="288032">
                <a:tc>
                  <a:txBody>
                    <a:bodyPr/>
                    <a:lstStyle/>
                    <a:p>
                      <a:pPr>
                        <a:spcAft>
                          <a:spcPts val="300"/>
                        </a:spcAft>
                      </a:pPr>
                      <a:r>
                        <a:rPr lang="en-GB" sz="1100" dirty="0"/>
                        <a:t>DAIT Strategic initiative</a:t>
                      </a:r>
                    </a:p>
                  </a:txBody>
                  <a:tcPr/>
                </a:tc>
                <a:extLst>
                  <a:ext uri="{0D108BD9-81ED-4DB2-BD59-A6C34878D82A}">
                    <a16:rowId xmlns:a16="http://schemas.microsoft.com/office/drawing/2014/main" val="2412110447"/>
                  </a:ext>
                </a:extLst>
              </a:tr>
              <a:tr h="370840">
                <a:tc>
                  <a:txBody>
                    <a:bodyPr/>
                    <a:lstStyle/>
                    <a:p>
                      <a:pPr marL="176213" marR="0" lvl="0" indent="-176213" algn="l" defTabSz="914400" rtl="0" eaLnBrk="1" fontAlgn="auto" latinLnBrk="0" hangingPunct="1">
                        <a:lnSpc>
                          <a:spcPct val="90000"/>
                        </a:lnSpc>
                        <a:spcBef>
                          <a:spcPts val="0"/>
                        </a:spcBef>
                        <a:spcAft>
                          <a:spcPts val="400"/>
                        </a:spcAft>
                        <a:buClrTx/>
                        <a:buSzTx/>
                        <a:buFontTx/>
                        <a:buNone/>
                        <a:tabLst/>
                        <a:defRPr/>
                      </a:pPr>
                      <a:r>
                        <a:rPr lang="en-GB" sz="1100" dirty="0">
                          <a:effectLst/>
                        </a:rPr>
                        <a:t>1. Develop our Public Facing Digital Services</a:t>
                      </a:r>
                      <a:endParaRPr lang="en-GB" sz="1100" i="0" dirty="0"/>
                    </a:p>
                  </a:txBody>
                  <a:tcPr anchor="ctr"/>
                </a:tc>
                <a:extLst>
                  <a:ext uri="{0D108BD9-81ED-4DB2-BD59-A6C34878D82A}">
                    <a16:rowId xmlns:a16="http://schemas.microsoft.com/office/drawing/2014/main" val="547603230"/>
                  </a:ext>
                </a:extLst>
              </a:tr>
              <a:tr h="370840">
                <a:tc>
                  <a:txBody>
                    <a:bodyPr/>
                    <a:lstStyle/>
                    <a:p>
                      <a:pPr marL="176213" lvl="0" indent="-176213">
                        <a:spcAft>
                          <a:spcPts val="0"/>
                        </a:spcAft>
                        <a:buFont typeface="+mj-lt"/>
                        <a:buAutoNum type="arabicPeriod" startAt="2"/>
                        <a:tabLst>
                          <a:tab pos="457200" algn="l"/>
                        </a:tabLst>
                      </a:pPr>
                      <a:r>
                        <a:rPr lang="en-GB" sz="1100" kern="1200" dirty="0">
                          <a:solidFill>
                            <a:schemeClr val="tx1"/>
                          </a:solidFill>
                          <a:effectLst/>
                          <a:latin typeface="+mn-lt"/>
                          <a:ea typeface="+mn-ea"/>
                          <a:cs typeface="+mn-cs"/>
                        </a:rPr>
                        <a:t>Develop our Population Health Management capability, aligned with powerful Analytics and Intelligence to support all initiatives</a:t>
                      </a:r>
                    </a:p>
                  </a:txBody>
                  <a:tcPr marL="68580" marR="68580" marT="0" marB="0" anchor="ctr"/>
                </a:tc>
                <a:extLst>
                  <a:ext uri="{0D108BD9-81ED-4DB2-BD59-A6C34878D82A}">
                    <a16:rowId xmlns:a16="http://schemas.microsoft.com/office/drawing/2014/main" val="4203699316"/>
                  </a:ext>
                </a:extLst>
              </a:tr>
              <a:tr h="370840">
                <a:tc>
                  <a:txBody>
                    <a:bodyPr/>
                    <a:lstStyle/>
                    <a:p>
                      <a:pPr marL="176213" lvl="0" indent="-176213">
                        <a:spcAft>
                          <a:spcPts val="0"/>
                        </a:spcAft>
                        <a:buFont typeface="+mj-lt"/>
                        <a:buAutoNum type="arabicPeriod" startAt="3"/>
                        <a:tabLst>
                          <a:tab pos="457200" algn="l"/>
                        </a:tabLst>
                      </a:pPr>
                      <a:r>
                        <a:rPr lang="en-GB" sz="1100" dirty="0">
                          <a:effectLst/>
                        </a:rPr>
                        <a:t>Complete the digitisation of providers by 2024 </a:t>
                      </a:r>
                      <a:endParaRPr lang="en-GB" sz="110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840878668"/>
                  </a:ext>
                </a:extLst>
              </a:tr>
              <a:tr h="370840">
                <a:tc>
                  <a:txBody>
                    <a:bodyPr/>
                    <a:lstStyle/>
                    <a:p>
                      <a:pPr marL="176213" lvl="0" indent="-176213">
                        <a:spcAft>
                          <a:spcPts val="0"/>
                        </a:spcAft>
                        <a:buFont typeface="+mj-lt"/>
                        <a:buAutoNum type="arabicPeriod" startAt="4"/>
                        <a:tabLst>
                          <a:tab pos="457200" algn="l"/>
                        </a:tabLst>
                      </a:pPr>
                      <a:r>
                        <a:rPr lang="en-GB" sz="1100" dirty="0">
                          <a:effectLst/>
                        </a:rPr>
                        <a:t>Develop a single summary health and care record and supported workflows, by interoperability of our health and care data and systems</a:t>
                      </a:r>
                      <a:endParaRPr lang="en-GB" sz="110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963498964"/>
                  </a:ext>
                </a:extLst>
              </a:tr>
              <a:tr h="418268">
                <a:tc>
                  <a:txBody>
                    <a:bodyPr/>
                    <a:lstStyle/>
                    <a:p>
                      <a:pPr marL="176213" lvl="0" indent="-176213">
                        <a:spcAft>
                          <a:spcPts val="0"/>
                        </a:spcAft>
                        <a:buFont typeface="+mj-lt"/>
                        <a:buAutoNum type="arabicPeriod" startAt="5"/>
                        <a:tabLst>
                          <a:tab pos="457200" algn="l"/>
                        </a:tabLst>
                      </a:pPr>
                      <a:r>
                        <a:rPr lang="en-GB" sz="1100" dirty="0">
                          <a:effectLst/>
                        </a:rPr>
                        <a:t>Improve the digital literacy of the workforce and the capability and capacity of our digital and informatics specialists and develop our culture, investment and governance </a:t>
                      </a:r>
                      <a:endParaRPr lang="en-GB" sz="110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775963836"/>
                  </a:ext>
                </a:extLst>
              </a:tr>
            </a:tbl>
          </a:graphicData>
        </a:graphic>
      </p:graphicFrame>
      <p:sp>
        <p:nvSpPr>
          <p:cNvPr id="3" name="Arrow: Right 2">
            <a:extLst>
              <a:ext uri="{FF2B5EF4-FFF2-40B4-BE49-F238E27FC236}">
                <a16:creationId xmlns:a16="http://schemas.microsoft.com/office/drawing/2014/main" id="{CC778829-84E7-42A2-9FD0-6448265C0D34}"/>
              </a:ext>
            </a:extLst>
          </p:cNvPr>
          <p:cNvSpPr/>
          <p:nvPr/>
        </p:nvSpPr>
        <p:spPr>
          <a:xfrm>
            <a:off x="5076056" y="4221088"/>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9588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5962B-FE64-4318-B0BD-62E38A224F4B}" type="slidenum">
              <a:rPr lang="en-GB" smtClean="0"/>
              <a:t>7</a:t>
            </a:fld>
            <a:endParaRPr lang="en-GB" dirty="0"/>
          </a:p>
        </p:txBody>
      </p:sp>
      <p:pic>
        <p:nvPicPr>
          <p:cNvPr id="5" name="Picture 4" descr="I:\NNPub\STP Team\Communications and Engagement\Branding\Logo\ICSlogolinealeftcmy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44624"/>
            <a:ext cx="1666528" cy="576064"/>
          </a:xfrm>
          <a:prstGeom prst="rect">
            <a:avLst/>
          </a:prstGeom>
          <a:noFill/>
          <a:ln>
            <a:noFill/>
          </a:ln>
        </p:spPr>
      </p:pic>
      <p:sp>
        <p:nvSpPr>
          <p:cNvPr id="6" name="Title 1">
            <a:extLst>
              <a:ext uri="{FF2B5EF4-FFF2-40B4-BE49-F238E27FC236}">
                <a16:creationId xmlns:a16="http://schemas.microsoft.com/office/drawing/2014/main" id="{17370AB5-92C5-4144-B622-868383AD6AEA}"/>
              </a:ext>
            </a:extLst>
          </p:cNvPr>
          <p:cNvSpPr txBox="1">
            <a:spLocks/>
          </p:cNvSpPr>
          <p:nvPr/>
        </p:nvSpPr>
        <p:spPr>
          <a:xfrm>
            <a:off x="179513" y="296838"/>
            <a:ext cx="6912768" cy="647699"/>
          </a:xfrm>
          <a:prstGeom prst="rect">
            <a:avLst/>
          </a:prstGeom>
        </p:spPr>
        <p:txBody>
          <a:bodyPr vert="horz" lIns="91440" tIns="45720" rIns="91440" bIns="45720" rtlCol="0" anchor="t" anchorCtr="0">
            <a:noAutofit/>
          </a:bodyPr>
          <a:lstStyle>
            <a:lvl1pPr algn="ctr" defTabSz="914400" rtl="0" eaLnBrk="1" latinLnBrk="0" hangingPunct="1">
              <a:spcBef>
                <a:spcPct val="0"/>
              </a:spcBef>
              <a:buNone/>
              <a:defRPr sz="3200" kern="1200">
                <a:solidFill>
                  <a:schemeClr val="tx2">
                    <a:lumMod val="75000"/>
                  </a:schemeClr>
                </a:solidFill>
                <a:latin typeface="+mj-lt"/>
                <a:ea typeface="+mj-ea"/>
                <a:cs typeface="+mj-cs"/>
              </a:defRPr>
            </a:lvl1pPr>
          </a:lstStyle>
          <a:p>
            <a:pPr algn="l"/>
            <a:r>
              <a:rPr lang="en-GB" sz="2400" b="1" dirty="0">
                <a:latin typeface="+mn-lt"/>
              </a:rPr>
              <a:t>DAIT objectives and how they support the system </a:t>
            </a:r>
          </a:p>
        </p:txBody>
      </p:sp>
      <p:graphicFrame>
        <p:nvGraphicFramePr>
          <p:cNvPr id="7" name="Table 6">
            <a:extLst>
              <a:ext uri="{FF2B5EF4-FFF2-40B4-BE49-F238E27FC236}">
                <a16:creationId xmlns:a16="http://schemas.microsoft.com/office/drawing/2014/main" id="{6B34B566-0B88-45E0-B5ED-B520BFEA6CE7}"/>
              </a:ext>
            </a:extLst>
          </p:cNvPr>
          <p:cNvGraphicFramePr>
            <a:graphicFrameLocks noGrp="1"/>
          </p:cNvGraphicFramePr>
          <p:nvPr>
            <p:extLst>
              <p:ext uri="{D42A27DB-BD31-4B8C-83A1-F6EECF244321}">
                <p14:modId xmlns:p14="http://schemas.microsoft.com/office/powerpoint/2010/main" val="1186295519"/>
              </p:ext>
            </p:extLst>
          </p:nvPr>
        </p:nvGraphicFramePr>
        <p:xfrm>
          <a:off x="107504" y="713894"/>
          <a:ext cx="8928992" cy="5582636"/>
        </p:xfrm>
        <a:graphic>
          <a:graphicData uri="http://schemas.openxmlformats.org/drawingml/2006/table">
            <a:tbl>
              <a:tblPr firstRow="1" bandRow="1">
                <a:tableStyleId>{69012ECD-51FC-41F1-AA8D-1B2483CD663E}</a:tableStyleId>
              </a:tblPr>
              <a:tblGrid>
                <a:gridCol w="2520280">
                  <a:extLst>
                    <a:ext uri="{9D8B030D-6E8A-4147-A177-3AD203B41FA5}">
                      <a16:colId xmlns:a16="http://schemas.microsoft.com/office/drawing/2014/main" val="1484669777"/>
                    </a:ext>
                  </a:extLst>
                </a:gridCol>
                <a:gridCol w="4968552">
                  <a:extLst>
                    <a:ext uri="{9D8B030D-6E8A-4147-A177-3AD203B41FA5}">
                      <a16:colId xmlns:a16="http://schemas.microsoft.com/office/drawing/2014/main" val="380077964"/>
                    </a:ext>
                  </a:extLst>
                </a:gridCol>
                <a:gridCol w="576064">
                  <a:extLst>
                    <a:ext uri="{9D8B030D-6E8A-4147-A177-3AD203B41FA5}">
                      <a16:colId xmlns:a16="http://schemas.microsoft.com/office/drawing/2014/main" val="4117084843"/>
                    </a:ext>
                  </a:extLst>
                </a:gridCol>
                <a:gridCol w="432048">
                  <a:extLst>
                    <a:ext uri="{9D8B030D-6E8A-4147-A177-3AD203B41FA5}">
                      <a16:colId xmlns:a16="http://schemas.microsoft.com/office/drawing/2014/main" val="1001135196"/>
                    </a:ext>
                  </a:extLst>
                </a:gridCol>
                <a:gridCol w="432048">
                  <a:extLst>
                    <a:ext uri="{9D8B030D-6E8A-4147-A177-3AD203B41FA5}">
                      <a16:colId xmlns:a16="http://schemas.microsoft.com/office/drawing/2014/main" val="1513616284"/>
                    </a:ext>
                  </a:extLst>
                </a:gridCol>
              </a:tblGrid>
              <a:tr h="264601">
                <a:tc rowSpan="2">
                  <a:txBody>
                    <a:bodyPr/>
                    <a:lstStyle/>
                    <a:p>
                      <a:pPr>
                        <a:spcAft>
                          <a:spcPts val="300"/>
                        </a:spcAft>
                      </a:pPr>
                      <a:r>
                        <a:rPr lang="en-GB" sz="1100" dirty="0"/>
                        <a:t>Strategic initiative</a:t>
                      </a:r>
                    </a:p>
                  </a:txBody>
                  <a:tcPr/>
                </a:tc>
                <a:tc rowSpan="2">
                  <a:txBody>
                    <a:bodyPr/>
                    <a:lstStyle/>
                    <a:p>
                      <a:pPr>
                        <a:spcAft>
                          <a:spcPts val="300"/>
                        </a:spcAft>
                      </a:pPr>
                      <a:r>
                        <a:rPr lang="en-GB" sz="1100" dirty="0"/>
                        <a:t>Strategic objectives</a:t>
                      </a:r>
                    </a:p>
                  </a:txBody>
                  <a:tcPr/>
                </a:tc>
                <a:tc gridSpan="3">
                  <a:txBody>
                    <a:bodyPr/>
                    <a:lstStyle/>
                    <a:p>
                      <a:pPr algn="ctr"/>
                      <a:r>
                        <a:rPr lang="en-GB" sz="1100" dirty="0"/>
                        <a:t>System Challenges</a:t>
                      </a:r>
                    </a:p>
                  </a:txBody>
                  <a:tcPr/>
                </a:tc>
                <a:tc hMerge="1">
                  <a:txBody>
                    <a:bodyPr/>
                    <a:lstStyle/>
                    <a:p>
                      <a:endParaRPr lang="en-GB" sz="1100" dirty="0"/>
                    </a:p>
                  </a:txBody>
                  <a:tcPr/>
                </a:tc>
                <a:tc hMerge="1">
                  <a:txBody>
                    <a:bodyPr/>
                    <a:lstStyle/>
                    <a:p>
                      <a:endParaRPr lang="en-GB" sz="1100" dirty="0"/>
                    </a:p>
                  </a:txBody>
                  <a:tcPr/>
                </a:tc>
                <a:extLst>
                  <a:ext uri="{0D108BD9-81ED-4DB2-BD59-A6C34878D82A}">
                    <a16:rowId xmlns:a16="http://schemas.microsoft.com/office/drawing/2014/main" val="2412110447"/>
                  </a:ext>
                </a:extLst>
              </a:tr>
              <a:tr h="264601">
                <a:tc vMerge="1">
                  <a:txBody>
                    <a:bodyPr/>
                    <a:lstStyle/>
                    <a:p>
                      <a:pPr>
                        <a:spcAft>
                          <a:spcPts val="300"/>
                        </a:spcAft>
                      </a:pPr>
                      <a:endParaRPr lang="en-GB" sz="1100" dirty="0"/>
                    </a:p>
                  </a:txBody>
                  <a:tcPr/>
                </a:tc>
                <a:tc vMerge="1">
                  <a:txBody>
                    <a:bodyPr/>
                    <a:lstStyle/>
                    <a:p>
                      <a:pPr>
                        <a:spcAft>
                          <a:spcPts val="300"/>
                        </a:spcAft>
                      </a:pPr>
                      <a:endParaRPr lang="en-GB" sz="1100" dirty="0"/>
                    </a:p>
                  </a:txBody>
                  <a:tcPr/>
                </a:tc>
                <a:tc>
                  <a:txBody>
                    <a:bodyPr/>
                    <a:lstStyle/>
                    <a:p>
                      <a:pPr algn="ctr"/>
                      <a:r>
                        <a:rPr lang="en-GB" sz="1100" b="1" dirty="0">
                          <a:solidFill>
                            <a:schemeClr val="bg1"/>
                          </a:solidFill>
                        </a:rPr>
                        <a:t>HWB</a:t>
                      </a:r>
                    </a:p>
                  </a:txBody>
                  <a:tcPr>
                    <a:solidFill>
                      <a:srgbClr val="92D050"/>
                    </a:solidFill>
                  </a:tcPr>
                </a:tc>
                <a:tc>
                  <a:txBody>
                    <a:bodyPr/>
                    <a:lstStyle/>
                    <a:p>
                      <a:pPr algn="ctr"/>
                      <a:r>
                        <a:rPr lang="en-GB" sz="1100" b="1" dirty="0">
                          <a:solidFill>
                            <a:schemeClr val="bg1"/>
                          </a:solidFill>
                        </a:rPr>
                        <a:t>SP</a:t>
                      </a:r>
                    </a:p>
                  </a:txBody>
                  <a:tcPr>
                    <a:solidFill>
                      <a:srgbClr val="00B0F0"/>
                    </a:solidFill>
                  </a:tcPr>
                </a:tc>
                <a:tc>
                  <a:txBody>
                    <a:bodyPr/>
                    <a:lstStyle/>
                    <a:p>
                      <a:pPr algn="ctr"/>
                      <a:r>
                        <a:rPr lang="en-GB" sz="1100" b="1" dirty="0">
                          <a:solidFill>
                            <a:schemeClr val="bg1"/>
                          </a:solidFill>
                        </a:rPr>
                        <a:t>RU</a:t>
                      </a:r>
                    </a:p>
                  </a:txBody>
                  <a:tcPr>
                    <a:solidFill>
                      <a:srgbClr val="7030A0"/>
                    </a:solidFill>
                  </a:tcPr>
                </a:tc>
                <a:extLst>
                  <a:ext uri="{0D108BD9-81ED-4DB2-BD59-A6C34878D82A}">
                    <a16:rowId xmlns:a16="http://schemas.microsoft.com/office/drawing/2014/main" val="3424100153"/>
                  </a:ext>
                </a:extLst>
              </a:tr>
              <a:tr h="463414">
                <a:tc>
                  <a:txBody>
                    <a:bodyPr/>
                    <a:lstStyle/>
                    <a:p>
                      <a:pPr>
                        <a:lnSpc>
                          <a:spcPct val="90000"/>
                        </a:lnSpc>
                        <a:spcBef>
                          <a:spcPts val="0"/>
                        </a:spcBef>
                        <a:spcAft>
                          <a:spcPts val="400"/>
                        </a:spcAft>
                      </a:pPr>
                      <a:r>
                        <a:rPr lang="en-GB" sz="1100" dirty="0"/>
                        <a:t>Develop our public facing digital services</a:t>
                      </a:r>
                    </a:p>
                  </a:txBody>
                  <a:tcPr/>
                </a:tc>
                <a:tc>
                  <a:txBody>
                    <a:bodyPr/>
                    <a:lstStyle/>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Digital contact becomes the default route for public to engage with services</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Create Digital Health and Care People Senate</a:t>
                      </a:r>
                    </a:p>
                  </a:txBody>
                  <a:tcP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lang="en-GB" sz="1400" b="1" i="0" dirty="0">
                          <a:solidFill>
                            <a:srgbClr val="92D050"/>
                          </a:solidFill>
                          <a:sym typeface="Wingdings 2" panose="05020102010507070707" pitchFamily="18" charset="2"/>
                        </a:rPr>
                        <a:t></a:t>
                      </a:r>
                      <a:endParaRPr lang="en-GB" sz="1400" b="1" i="0" dirty="0">
                        <a:solidFill>
                          <a:srgbClr val="92D050"/>
                        </a:solidFill>
                      </a:endParaRPr>
                    </a:p>
                  </a:txBody>
                  <a:tcPr marT="216000" anchor="ct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lang="en-GB" sz="1400" b="1" i="0" dirty="0">
                          <a:solidFill>
                            <a:srgbClr val="00B0F0"/>
                          </a:solidFill>
                          <a:sym typeface="Wingdings 2" panose="05020102010507070707" pitchFamily="18" charset="2"/>
                        </a:rPr>
                        <a:t></a:t>
                      </a:r>
                      <a:endParaRPr lang="en-GB" sz="1400" b="1" i="0" dirty="0">
                        <a:solidFill>
                          <a:srgbClr val="00B0F0"/>
                        </a:solidFill>
                      </a:endParaRPr>
                    </a:p>
                  </a:txBody>
                  <a:tcPr anchor="ctr"/>
                </a:tc>
                <a:tc>
                  <a:txBody>
                    <a:bodyPr/>
                    <a:lstStyle/>
                    <a:p>
                      <a:pPr marL="171450" marR="0" lvl="0" indent="-171450" algn="ctr" defTabSz="914400" rtl="0" eaLnBrk="1" fontAlgn="auto" latinLnBrk="0" hangingPunct="1">
                        <a:lnSpc>
                          <a:spcPct val="90000"/>
                        </a:lnSpc>
                        <a:spcBef>
                          <a:spcPts val="200"/>
                        </a:spcBef>
                        <a:spcAft>
                          <a:spcPts val="200"/>
                        </a:spcAft>
                        <a:buClrTx/>
                        <a:buSzTx/>
                        <a:buFont typeface="Arial" panose="020B0604020202020204" pitchFamily="34" charset="0"/>
                        <a:buChar char="•"/>
                        <a:tabLst/>
                        <a:defRPr/>
                      </a:pPr>
                      <a:endParaRPr lang="en-GB" sz="1400" i="0" kern="1200" dirty="0">
                        <a:solidFill>
                          <a:schemeClr val="tx1"/>
                        </a:solidFill>
                        <a:latin typeface="+mn-lt"/>
                        <a:ea typeface="+mn-ea"/>
                        <a:cs typeface="+mn-cs"/>
                      </a:endParaRPr>
                    </a:p>
                  </a:txBody>
                  <a:tcPr anchor="ctr"/>
                </a:tc>
                <a:extLst>
                  <a:ext uri="{0D108BD9-81ED-4DB2-BD59-A6C34878D82A}">
                    <a16:rowId xmlns:a16="http://schemas.microsoft.com/office/drawing/2014/main" val="2110212981"/>
                  </a:ext>
                </a:extLst>
              </a:tr>
              <a:tr h="1275794">
                <a:tc>
                  <a:txBody>
                    <a:bodyPr/>
                    <a:lstStyle/>
                    <a:p>
                      <a:pPr>
                        <a:lnSpc>
                          <a:spcPct val="90000"/>
                        </a:lnSpc>
                        <a:spcBef>
                          <a:spcPts val="0"/>
                        </a:spcBef>
                        <a:spcAft>
                          <a:spcPts val="400"/>
                        </a:spcAft>
                      </a:pPr>
                      <a:r>
                        <a:rPr lang="en-GB" sz="1100" dirty="0"/>
                        <a:t>Develop our Population Health Management (PHM) capability, aligned with powerful Analytics and Intelligence to support all our initiatives</a:t>
                      </a:r>
                    </a:p>
                  </a:txBody>
                  <a:tcPr/>
                </a:tc>
                <a:tc>
                  <a:txBody>
                    <a:bodyPr/>
                    <a:lstStyle/>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kern="1200" dirty="0">
                          <a:solidFill>
                            <a:schemeClr val="tx1"/>
                          </a:solidFill>
                          <a:latin typeface="+mn-lt"/>
                          <a:ea typeface="+mn-ea"/>
                          <a:cs typeface="+mn-cs"/>
                        </a:rPr>
                        <a:t>Ensure PHM approach is supported with appropriate resources including better analytics, tools and techniques , which will support all initiatives</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kern="1200" dirty="0">
                          <a:solidFill>
                            <a:schemeClr val="tx1"/>
                          </a:solidFill>
                          <a:latin typeface="+mn-lt"/>
                          <a:ea typeface="+mn-ea"/>
                          <a:cs typeface="+mn-cs"/>
                        </a:rPr>
                        <a:t>Establish a Health and Care Analytics Collaborative</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kern="1200" dirty="0">
                          <a:solidFill>
                            <a:schemeClr val="tx1"/>
                          </a:solidFill>
                          <a:latin typeface="+mn-lt"/>
                          <a:ea typeface="+mn-ea"/>
                          <a:cs typeface="+mn-cs"/>
                        </a:rPr>
                        <a:t>Build on our Track &amp; Trace capability</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kern="1200" dirty="0">
                          <a:solidFill>
                            <a:schemeClr val="tx1"/>
                          </a:solidFill>
                          <a:latin typeface="+mn-lt"/>
                          <a:ea typeface="+mn-ea"/>
                          <a:cs typeface="+mn-cs"/>
                        </a:rPr>
                        <a:t>Embed a systematic approach to developing &amp; monitoring system outcomes and </a:t>
                      </a:r>
                      <a:r>
                        <a:rPr lang="en-GB" sz="1100" dirty="0">
                          <a:effectLst/>
                          <a:latin typeface="Calibri" panose="020F0502020204030204" pitchFamily="34" charset="0"/>
                          <a:ea typeface="Calibri" panose="020F0502020204030204" pitchFamily="34" charset="0"/>
                          <a:cs typeface="Times New Roman" panose="02020603050405020304" pitchFamily="18" charset="0"/>
                        </a:rPr>
                        <a:t>proactively finding and enabling new interventions</a:t>
                      </a:r>
                      <a:r>
                        <a:rPr lang="en-GB" sz="1100" kern="1200" dirty="0">
                          <a:solidFill>
                            <a:schemeClr val="tx1"/>
                          </a:solidFill>
                          <a:latin typeface="+mn-lt"/>
                          <a:ea typeface="+mn-ea"/>
                          <a:cs typeface="+mn-cs"/>
                        </a:rPr>
                        <a:t> </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Augment artificial intelligence and human skills in designing care services</a:t>
                      </a:r>
                    </a:p>
                  </a:txBody>
                  <a:tcPr/>
                </a:tc>
                <a:tc>
                  <a:txBody>
                    <a:bodyPr/>
                    <a:lstStyle/>
                    <a:p>
                      <a:pPr marL="0" marR="0" lvl="0" indent="0" algn="l" defTabSz="914400" rtl="0" eaLnBrk="1" fontAlgn="auto" latinLnBrk="0" hangingPunct="1">
                        <a:lnSpc>
                          <a:spcPct val="90000"/>
                        </a:lnSpc>
                        <a:spcBef>
                          <a:spcPts val="200"/>
                        </a:spcBef>
                        <a:spcAft>
                          <a:spcPts val="200"/>
                        </a:spcAft>
                        <a:buClrTx/>
                        <a:buSzTx/>
                        <a:buFontTx/>
                        <a:buNone/>
                        <a:tabLst/>
                        <a:defRPr/>
                      </a:pPr>
                      <a:r>
                        <a:rPr lang="en-GB" sz="1400" b="1" i="0" dirty="0">
                          <a:solidFill>
                            <a:srgbClr val="92D050"/>
                          </a:solidFill>
                          <a:sym typeface="Wingdings 2" panose="05020102010507070707" pitchFamily="18" charset="2"/>
                        </a:rPr>
                        <a:t></a:t>
                      </a:r>
                      <a:endParaRPr lang="en-GB" sz="1400" b="1" i="0" dirty="0">
                        <a:solidFill>
                          <a:srgbClr val="92D050"/>
                        </a:solidFill>
                      </a:endParaRPr>
                    </a:p>
                  </a:txBody>
                  <a:tcPr anchor="ctr"/>
                </a:tc>
                <a:tc>
                  <a:txBody>
                    <a:bodyPr/>
                    <a:lstStyle/>
                    <a:p>
                      <a:pPr marL="0" marR="0" lvl="0" indent="0" algn="ctr" defTabSz="914400" rtl="0" eaLnBrk="1" fontAlgn="auto" latinLnBrk="0" hangingPunct="1">
                        <a:lnSpc>
                          <a:spcPct val="90000"/>
                        </a:lnSpc>
                        <a:spcBef>
                          <a:spcPts val="200"/>
                        </a:spcBef>
                        <a:spcAft>
                          <a:spcPts val="200"/>
                        </a:spcAft>
                        <a:buClrTx/>
                        <a:buSzTx/>
                        <a:buFontTx/>
                        <a:buNone/>
                        <a:tabLst/>
                        <a:defRPr/>
                      </a:pPr>
                      <a:r>
                        <a:rPr lang="en-GB" sz="1400" b="1" i="0" dirty="0">
                          <a:solidFill>
                            <a:srgbClr val="00B0F0"/>
                          </a:solidFill>
                          <a:sym typeface="Wingdings 2" panose="05020102010507070707" pitchFamily="18" charset="2"/>
                        </a:rPr>
                        <a:t></a:t>
                      </a:r>
                      <a:endParaRPr lang="en-GB" sz="1400" b="1" i="0" dirty="0">
                        <a:solidFill>
                          <a:srgbClr val="00B0F0"/>
                        </a:solidFill>
                      </a:endParaRPr>
                    </a:p>
                  </a:txBody>
                  <a:tcPr anchor="ctr"/>
                </a:tc>
                <a:tc>
                  <a:txBody>
                    <a:bodyPr/>
                    <a:lstStyle/>
                    <a:p>
                      <a:pPr marL="0" marR="0" lvl="0" indent="0" algn="l" defTabSz="914400" rtl="0" eaLnBrk="1" fontAlgn="auto" latinLnBrk="0" hangingPunct="1">
                        <a:lnSpc>
                          <a:spcPct val="90000"/>
                        </a:lnSpc>
                        <a:spcBef>
                          <a:spcPts val="200"/>
                        </a:spcBef>
                        <a:spcAft>
                          <a:spcPts val="200"/>
                        </a:spcAft>
                        <a:buClrTx/>
                        <a:buSzTx/>
                        <a:buFontTx/>
                        <a:buNone/>
                        <a:tabLst/>
                        <a:defRPr/>
                      </a:pPr>
                      <a:r>
                        <a:rPr lang="en-GB" sz="1400" b="1" i="0" dirty="0">
                          <a:solidFill>
                            <a:schemeClr val="accent4"/>
                          </a:solidFill>
                          <a:sym typeface="Wingdings 2" panose="05020102010507070707" pitchFamily="18" charset="2"/>
                        </a:rPr>
                        <a:t></a:t>
                      </a:r>
                      <a:endParaRPr lang="en-GB" sz="1400" b="1" i="0" dirty="0">
                        <a:solidFill>
                          <a:schemeClr val="accent4"/>
                        </a:solidFill>
                      </a:endParaRPr>
                    </a:p>
                  </a:txBody>
                  <a:tcPr anchor="ctr"/>
                </a:tc>
                <a:extLst>
                  <a:ext uri="{0D108BD9-81ED-4DB2-BD59-A6C34878D82A}">
                    <a16:rowId xmlns:a16="http://schemas.microsoft.com/office/drawing/2014/main" val="2583259384"/>
                  </a:ext>
                </a:extLst>
              </a:tr>
              <a:tr h="1455827">
                <a:tc>
                  <a:txBody>
                    <a:bodyPr/>
                    <a:lstStyle/>
                    <a:p>
                      <a:pPr>
                        <a:lnSpc>
                          <a:spcPct val="90000"/>
                        </a:lnSpc>
                        <a:spcBef>
                          <a:spcPts val="0"/>
                        </a:spcBef>
                        <a:spcAft>
                          <a:spcPts val="400"/>
                        </a:spcAft>
                      </a:pPr>
                      <a:r>
                        <a:rPr lang="en-GB" sz="1100" dirty="0"/>
                        <a:t>Complete the digitisation of providers by 2024</a:t>
                      </a:r>
                    </a:p>
                  </a:txBody>
                  <a:tcPr/>
                </a:tc>
                <a:tc>
                  <a:txBody>
                    <a:bodyPr/>
                    <a:lstStyle/>
                    <a:p>
                      <a:pPr marL="171450" indent="-171450">
                        <a:lnSpc>
                          <a:spcPct val="90000"/>
                        </a:lnSpc>
                        <a:spcBef>
                          <a:spcPts val="0"/>
                        </a:spcBef>
                        <a:spcAft>
                          <a:spcPts val="200"/>
                        </a:spcAft>
                        <a:buFont typeface="Arial" panose="020B0604020202020204" pitchFamily="34" charset="0"/>
                        <a:buChar char="•"/>
                      </a:pPr>
                      <a:r>
                        <a:rPr lang="en-GB" sz="1100" dirty="0"/>
                        <a:t>Support the delivery of the ICS Clinical Services and Community Services Strategy through the continued implementation of technology enabled care</a:t>
                      </a:r>
                    </a:p>
                    <a:p>
                      <a:pPr marL="171450" indent="-171450">
                        <a:lnSpc>
                          <a:spcPct val="90000"/>
                        </a:lnSpc>
                        <a:spcBef>
                          <a:spcPts val="0"/>
                        </a:spcBef>
                        <a:spcAft>
                          <a:spcPts val="200"/>
                        </a:spcAft>
                        <a:buFont typeface="Arial" panose="020B0604020202020204" pitchFamily="34" charset="0"/>
                        <a:buChar char="•"/>
                      </a:pPr>
                      <a:r>
                        <a:rPr lang="en-GB" sz="1100" dirty="0"/>
                        <a:t>Implement full EPRs in Acute care and implement the GP IT Futures Programme</a:t>
                      </a:r>
                    </a:p>
                    <a:p>
                      <a:pPr marL="171450" indent="-171450">
                        <a:lnSpc>
                          <a:spcPct val="90000"/>
                        </a:lnSpc>
                        <a:spcBef>
                          <a:spcPts val="0"/>
                        </a:spcBef>
                        <a:spcAft>
                          <a:spcPts val="200"/>
                        </a:spcAft>
                        <a:buFont typeface="Arial" panose="020B0604020202020204" pitchFamily="34" charset="0"/>
                        <a:buChar char="•"/>
                      </a:pPr>
                      <a:r>
                        <a:rPr lang="en-GB" sz="1100" dirty="0"/>
                        <a:t>Enable all staff to work in any location as appropriate</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Rationalise and modernise diagnostic services and reporting</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Enable the visibility of capacity across all care settings and the ability to schedule the move of patients quickly</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Roll-out of electronic prescribing  and drug administration</a:t>
                      </a:r>
                    </a:p>
                  </a:txBody>
                  <a:tcPr/>
                </a:tc>
                <a:tc>
                  <a:txBody>
                    <a:bodyPr/>
                    <a:lstStyle/>
                    <a:p>
                      <a:pPr marL="171450" indent="-171450">
                        <a:lnSpc>
                          <a:spcPct val="90000"/>
                        </a:lnSpc>
                        <a:spcBef>
                          <a:spcPts val="200"/>
                        </a:spcBef>
                        <a:spcAft>
                          <a:spcPts val="200"/>
                        </a:spcAft>
                        <a:buFont typeface="Arial" panose="020B0604020202020204" pitchFamily="34" charset="0"/>
                        <a:buChar char="•"/>
                      </a:pPr>
                      <a:endParaRPr lang="en-GB" sz="1400" dirty="0"/>
                    </a:p>
                  </a:txBody>
                  <a:tcPr anchor="ct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lang="en-GB" sz="1400" b="1" i="0" dirty="0">
                          <a:solidFill>
                            <a:srgbClr val="00B0F0"/>
                          </a:solidFill>
                          <a:sym typeface="Wingdings 2" panose="05020102010507070707" pitchFamily="18" charset="2"/>
                        </a:rPr>
                        <a:t></a:t>
                      </a:r>
                      <a:endParaRPr lang="en-GB" sz="1400" b="1" i="0" dirty="0">
                        <a:solidFill>
                          <a:srgbClr val="00B0F0"/>
                        </a:solidFill>
                      </a:endParaRPr>
                    </a:p>
                  </a:txBody>
                  <a:tcPr anchor="ctr"/>
                </a:tc>
                <a:tc>
                  <a:txBody>
                    <a:bodyPr/>
                    <a:lstStyle/>
                    <a:p>
                      <a:pPr marL="171450" indent="-171450">
                        <a:lnSpc>
                          <a:spcPct val="90000"/>
                        </a:lnSpc>
                        <a:spcBef>
                          <a:spcPts val="200"/>
                        </a:spcBef>
                        <a:spcAft>
                          <a:spcPts val="200"/>
                        </a:spcAft>
                        <a:buFont typeface="Arial" panose="020B0604020202020204" pitchFamily="34" charset="0"/>
                        <a:buChar char="•"/>
                      </a:pPr>
                      <a:endParaRPr lang="en-GB" sz="1400" dirty="0"/>
                    </a:p>
                  </a:txBody>
                  <a:tcPr anchor="ctr"/>
                </a:tc>
                <a:extLst>
                  <a:ext uri="{0D108BD9-81ED-4DB2-BD59-A6C34878D82A}">
                    <a16:rowId xmlns:a16="http://schemas.microsoft.com/office/drawing/2014/main" val="3546711432"/>
                  </a:ext>
                </a:extLst>
              </a:tr>
              <a:tr h="785503">
                <a:tc>
                  <a:txBody>
                    <a:bodyPr/>
                    <a:lstStyle/>
                    <a:p>
                      <a:pPr>
                        <a:lnSpc>
                          <a:spcPct val="90000"/>
                        </a:lnSpc>
                        <a:spcBef>
                          <a:spcPts val="0"/>
                        </a:spcBef>
                        <a:spcAft>
                          <a:spcPts val="200"/>
                        </a:spcAft>
                      </a:pPr>
                      <a:r>
                        <a:rPr lang="en-GB" sz="1100" dirty="0"/>
                        <a:t>Develop a single summary health and care record and supported workflows, by interoperability of our health and care data and systems</a:t>
                      </a:r>
                    </a:p>
                  </a:txBody>
                  <a:tcPr/>
                </a:tc>
                <a:tc>
                  <a:txBody>
                    <a:bodyPr/>
                    <a:lstStyle/>
                    <a:p>
                      <a:pPr marL="171450" indent="-171450" algn="l" defTabSz="914400" rtl="0" eaLnBrk="1" latinLnBrk="0" hangingPunct="1">
                        <a:lnSpc>
                          <a:spcPct val="90000"/>
                        </a:lnSpc>
                        <a:spcBef>
                          <a:spcPts val="0"/>
                        </a:spcBef>
                        <a:spcAft>
                          <a:spcPts val="200"/>
                        </a:spcAft>
                        <a:buFont typeface="Arial" panose="020B0604020202020204" pitchFamily="34" charset="0"/>
                        <a:buChar char="•"/>
                      </a:pPr>
                      <a:r>
                        <a:rPr lang="en-GB" sz="1100" kern="1200" dirty="0">
                          <a:solidFill>
                            <a:schemeClr val="tx1"/>
                          </a:solidFill>
                          <a:latin typeface="+mn-lt"/>
                          <a:ea typeface="+mn-ea"/>
                          <a:cs typeface="+mn-cs"/>
                        </a:rPr>
                        <a:t>Single health and care record available to all staff</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Agree and embed system wide standards for data capture and exchange</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dirty="0"/>
                        <a:t>Ensure consistent capture and availability of patient’s wishes</a:t>
                      </a:r>
                    </a:p>
                  </a:txBody>
                  <a:tcPr/>
                </a:tc>
                <a:tc>
                  <a:txBody>
                    <a:bodyPr/>
                    <a:lstStyle/>
                    <a:p>
                      <a:pPr marL="0" marR="0" lvl="0" indent="0" algn="l" defTabSz="914400" rtl="0" eaLnBrk="1" fontAlgn="auto" latinLnBrk="0" hangingPunct="1">
                        <a:lnSpc>
                          <a:spcPct val="90000"/>
                        </a:lnSpc>
                        <a:spcBef>
                          <a:spcPts val="200"/>
                        </a:spcBef>
                        <a:spcAft>
                          <a:spcPts val="200"/>
                        </a:spcAft>
                        <a:buClrTx/>
                        <a:buSzTx/>
                        <a:buFontTx/>
                        <a:buNone/>
                        <a:tabLst/>
                        <a:defRPr/>
                      </a:pPr>
                      <a:endParaRPr kumimoji="0" lang="en-GB" sz="1400" b="1" i="0" u="none" strike="noStrike" kern="1200" cap="none" spc="0" normalizeH="0" baseline="0" noProof="0" dirty="0">
                        <a:ln>
                          <a:noFill/>
                        </a:ln>
                        <a:solidFill>
                          <a:srgbClr val="92D050"/>
                        </a:solidFill>
                        <a:effectLst/>
                        <a:uLnTx/>
                        <a:uFillTx/>
                        <a:latin typeface="+mn-lt"/>
                        <a:ea typeface="+mn-ea"/>
                        <a:cs typeface="+mn-cs"/>
                        <a:sym typeface="Wingdings 2" panose="05020102010507070707" pitchFamily="18" charset="2"/>
                      </a:endParaRPr>
                    </a:p>
                    <a:p>
                      <a:pPr marL="0" marR="0" lvl="0" indent="0" algn="l" defTabSz="914400" rtl="0" eaLnBrk="1" fontAlgn="auto" latinLnBrk="0" hangingPunct="1">
                        <a:lnSpc>
                          <a:spcPct val="90000"/>
                        </a:lnSpc>
                        <a:spcBef>
                          <a:spcPts val="200"/>
                        </a:spcBef>
                        <a:spcAft>
                          <a:spcPts val="200"/>
                        </a:spcAft>
                        <a:buClrTx/>
                        <a:buSzTx/>
                        <a:buFontTx/>
                        <a:buNone/>
                        <a:tabLst/>
                        <a:defRPr/>
                      </a:pPr>
                      <a:r>
                        <a:rPr kumimoji="0" lang="en-GB" sz="1400" b="1" i="0" u="none" strike="noStrike" kern="1200" cap="none" spc="0" normalizeH="0" baseline="0" noProof="0" dirty="0">
                          <a:ln>
                            <a:noFill/>
                          </a:ln>
                          <a:solidFill>
                            <a:srgbClr val="92D050"/>
                          </a:solidFill>
                          <a:effectLst/>
                          <a:uLnTx/>
                          <a:uFillTx/>
                          <a:latin typeface="+mn-lt"/>
                          <a:ea typeface="+mn-ea"/>
                          <a:cs typeface="+mn-cs"/>
                          <a:sym typeface="Wingdings 2" panose="05020102010507070707" pitchFamily="18" charset="2"/>
                        </a:rPr>
                        <a:t></a:t>
                      </a:r>
                      <a:endParaRPr lang="en-GB" sz="1400" b="1" i="0" kern="1200" dirty="0">
                        <a:solidFill>
                          <a:srgbClr val="92D050"/>
                        </a:solidFill>
                        <a:latin typeface="+mn-lt"/>
                        <a:ea typeface="+mn-ea"/>
                        <a:cs typeface="+mn-cs"/>
                      </a:endParaRPr>
                    </a:p>
                  </a:txBody>
                  <a:tcPr anchor="ct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00B0F0"/>
                        </a:solidFill>
                        <a:effectLst/>
                        <a:uLnTx/>
                        <a:uFillTx/>
                        <a:latin typeface="+mn-lt"/>
                        <a:ea typeface="+mn-ea"/>
                        <a:cs typeface="+mn-cs"/>
                        <a:sym typeface="Wingdings 2" panose="05020102010507070707" pitchFamily="18" charset="2"/>
                      </a:endParaRPr>
                    </a:p>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00B0F0"/>
                          </a:solidFill>
                          <a:effectLst/>
                          <a:uLnTx/>
                          <a:uFillTx/>
                          <a:latin typeface="+mn-lt"/>
                          <a:ea typeface="+mn-ea"/>
                          <a:cs typeface="+mn-cs"/>
                          <a:sym typeface="Wingdings 2" panose="05020102010507070707" pitchFamily="18" charset="2"/>
                        </a:rPr>
                        <a:t></a:t>
                      </a:r>
                      <a:endParaRPr lang="en-GB" sz="1400" b="1" i="0" kern="1200" dirty="0">
                        <a:solidFill>
                          <a:srgbClr val="92D050"/>
                        </a:solidFill>
                        <a:latin typeface="+mn-lt"/>
                        <a:ea typeface="+mn-ea"/>
                        <a:cs typeface="+mn-cs"/>
                      </a:endParaRPr>
                    </a:p>
                  </a:txBody>
                  <a:tcPr anchor="ct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8064A2"/>
                        </a:solidFill>
                        <a:effectLst/>
                        <a:uLnTx/>
                        <a:uFillTx/>
                        <a:latin typeface="+mn-lt"/>
                        <a:ea typeface="+mn-ea"/>
                        <a:cs typeface="+mn-cs"/>
                        <a:sym typeface="Wingdings 2" panose="05020102010507070707" pitchFamily="18" charset="2"/>
                      </a:endParaRPr>
                    </a:p>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8064A2"/>
                          </a:solidFill>
                          <a:effectLst/>
                          <a:uLnTx/>
                          <a:uFillTx/>
                          <a:latin typeface="+mn-lt"/>
                          <a:ea typeface="+mn-ea"/>
                          <a:cs typeface="+mn-cs"/>
                          <a:sym typeface="Wingdings 2" panose="05020102010507070707" pitchFamily="18" charset="2"/>
                        </a:rPr>
                        <a:t></a:t>
                      </a:r>
                      <a:endParaRPr kumimoji="0" lang="en-GB" sz="1400" b="1" i="0" u="none" strike="noStrike" kern="1200" cap="none" spc="0" normalizeH="0" baseline="0" noProof="0" dirty="0">
                        <a:ln>
                          <a:noFill/>
                        </a:ln>
                        <a:solidFill>
                          <a:srgbClr val="8064A2"/>
                        </a:solidFill>
                        <a:effectLst/>
                        <a:uLnTx/>
                        <a:uFillTx/>
                        <a:latin typeface="+mn-lt"/>
                        <a:ea typeface="+mn-ea"/>
                        <a:cs typeface="+mn-cs"/>
                      </a:endParaRPr>
                    </a:p>
                    <a:p>
                      <a:pPr marL="0" marR="0" lvl="0" indent="0" algn="l" defTabSz="914400" rtl="0" eaLnBrk="1" fontAlgn="auto" latinLnBrk="0" hangingPunct="1">
                        <a:lnSpc>
                          <a:spcPct val="90000"/>
                        </a:lnSpc>
                        <a:spcBef>
                          <a:spcPts val="200"/>
                        </a:spcBef>
                        <a:spcAft>
                          <a:spcPts val="200"/>
                        </a:spcAft>
                        <a:buClrTx/>
                        <a:buSzTx/>
                        <a:buFontTx/>
                        <a:buNone/>
                        <a:tabLst/>
                        <a:defRPr/>
                      </a:pPr>
                      <a:endParaRPr lang="en-GB" sz="1400" b="1" i="0" kern="1200" dirty="0">
                        <a:solidFill>
                          <a:srgbClr val="92D050"/>
                        </a:solidFill>
                        <a:latin typeface="+mn-lt"/>
                        <a:ea typeface="+mn-ea"/>
                        <a:cs typeface="+mn-cs"/>
                      </a:endParaRPr>
                    </a:p>
                  </a:txBody>
                  <a:tcPr anchor="ctr"/>
                </a:tc>
                <a:extLst>
                  <a:ext uri="{0D108BD9-81ED-4DB2-BD59-A6C34878D82A}">
                    <a16:rowId xmlns:a16="http://schemas.microsoft.com/office/drawing/2014/main" val="1825667991"/>
                  </a:ext>
                </a:extLst>
              </a:tr>
              <a:tr h="941670">
                <a:tc>
                  <a:txBody>
                    <a:bodyPr/>
                    <a:lstStyle/>
                    <a:p>
                      <a:pPr marL="0" marR="0" lvl="0" indent="0" algn="l" defTabSz="914400" rtl="0" eaLnBrk="1" fontAlgn="auto" latinLnBrk="0" hangingPunct="1">
                        <a:lnSpc>
                          <a:spcPct val="90000"/>
                        </a:lnSpc>
                        <a:spcBef>
                          <a:spcPts val="0"/>
                        </a:spcBef>
                        <a:spcAft>
                          <a:spcPts val="400"/>
                        </a:spcAft>
                        <a:buClrTx/>
                        <a:buSzTx/>
                        <a:buFontTx/>
                        <a:buNone/>
                        <a:tabLst/>
                        <a:defRPr/>
                      </a:pPr>
                      <a:r>
                        <a:rPr lang="en-GB" sz="1100" i="0" dirty="0"/>
                        <a:t>Improve the digital literacy of the workforce, and  the capability and capacity of our digital and informatics specialists and develop our culture, investment and governance</a:t>
                      </a:r>
                    </a:p>
                  </a:txBody>
                  <a:tcPr/>
                </a:tc>
                <a:tc>
                  <a:txBody>
                    <a:bodyPr/>
                    <a:lstStyle/>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Create a mechanism for sustained investment</a:t>
                      </a:r>
                      <a:r>
                        <a:rPr lang="en-GB" sz="1100" i="0" kern="1200" baseline="0" dirty="0">
                          <a:solidFill>
                            <a:schemeClr val="tx1"/>
                          </a:solidFill>
                          <a:latin typeface="+mn-lt"/>
                          <a:ea typeface="+mn-ea"/>
                          <a:cs typeface="+mn-cs"/>
                        </a:rPr>
                        <a:t> (aligned with five year strategic plan)</a:t>
                      </a:r>
                      <a:endParaRPr lang="en-GB" sz="1100" i="0" kern="1200" dirty="0">
                        <a:solidFill>
                          <a:schemeClr val="tx1"/>
                        </a:solidFill>
                        <a:latin typeface="+mn-lt"/>
                        <a:ea typeface="+mn-ea"/>
                        <a:cs typeface="+mn-cs"/>
                      </a:endParaRP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Increase the digitally literacy of our workforce, including the skills of managers in interpreting new methods of presenting complex information</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Develop a workforce plan for digital specialists </a:t>
                      </a:r>
                    </a:p>
                    <a:p>
                      <a:pPr marL="171450" marR="0" lvl="0" indent="-171450" algn="l" defTabSz="914400" rtl="0" eaLnBrk="1" fontAlgn="auto" latinLnBrk="0" hangingPunct="1">
                        <a:lnSpc>
                          <a:spcPct val="90000"/>
                        </a:lnSpc>
                        <a:spcBef>
                          <a:spcPts val="0"/>
                        </a:spcBef>
                        <a:spcAft>
                          <a:spcPts val="200"/>
                        </a:spcAft>
                        <a:buClrTx/>
                        <a:buSzTx/>
                        <a:buFont typeface="Arial" panose="020B0604020202020204" pitchFamily="34" charset="0"/>
                        <a:buChar char="•"/>
                        <a:tabLst/>
                        <a:defRPr/>
                      </a:pPr>
                      <a:r>
                        <a:rPr lang="en-GB" sz="1100" i="0" kern="1200" dirty="0">
                          <a:solidFill>
                            <a:schemeClr val="tx1"/>
                          </a:solidFill>
                          <a:latin typeface="+mn-lt"/>
                          <a:ea typeface="+mn-ea"/>
                          <a:cs typeface="+mn-cs"/>
                        </a:rPr>
                        <a:t>Develop governance arrangements to include a Digital Design Authority</a:t>
                      </a:r>
                    </a:p>
                  </a:txBody>
                  <a:tcPr/>
                </a:tc>
                <a:tc>
                  <a:txBody>
                    <a:bodyPr/>
                    <a:lstStyle/>
                    <a:p>
                      <a:pPr marL="0" marR="0" lvl="0" indent="0" algn="l"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endParaRPr lang="en-GB" sz="1400" i="0" dirty="0"/>
                    </a:p>
                  </a:txBody>
                  <a:tcPr anchor="ctr"/>
                </a:tc>
                <a:tc>
                  <a:txBody>
                    <a:bodyPr/>
                    <a:lstStyle/>
                    <a:p>
                      <a:pPr marL="0" marR="0" lvl="0" indent="0" algn="l"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endParaRPr lang="en-GB" sz="1400" i="0" dirty="0"/>
                    </a:p>
                  </a:txBody>
                  <a:tcPr anchor="ctr"/>
                </a:tc>
                <a:tc>
                  <a:txBody>
                    <a:bodyPr/>
                    <a:lstStyle/>
                    <a:p>
                      <a:pPr marL="0" marR="0" lvl="0" indent="0" algn="ctr" defTabSz="914400" rtl="0" eaLnBrk="1" fontAlgn="auto" latinLnBrk="0" hangingPunct="1">
                        <a:lnSpc>
                          <a:spcPct val="90000"/>
                        </a:lnSpc>
                        <a:spcBef>
                          <a:spcPts val="200"/>
                        </a:spcBef>
                        <a:spcAft>
                          <a:spcPts val="200"/>
                        </a:spcAft>
                        <a:buClrTx/>
                        <a:buSzTx/>
                        <a:buFont typeface="Arial" panose="020B0604020202020204" pitchFamily="34" charset="0"/>
                        <a:buNone/>
                        <a:tabLst/>
                        <a:defRPr/>
                      </a:pPr>
                      <a:r>
                        <a:rPr lang="en-GB" sz="1400" b="1" i="0" dirty="0">
                          <a:solidFill>
                            <a:schemeClr val="accent4"/>
                          </a:solidFill>
                          <a:sym typeface="Wingdings 2" panose="05020102010507070707" pitchFamily="18" charset="2"/>
                        </a:rPr>
                        <a:t></a:t>
                      </a:r>
                      <a:endParaRPr lang="en-GB" sz="1400" b="1" i="0" dirty="0">
                        <a:solidFill>
                          <a:schemeClr val="accent4"/>
                        </a:solidFill>
                      </a:endParaRPr>
                    </a:p>
                  </a:txBody>
                  <a:tcPr anchor="ctr"/>
                </a:tc>
                <a:extLst>
                  <a:ext uri="{0D108BD9-81ED-4DB2-BD59-A6C34878D82A}">
                    <a16:rowId xmlns:a16="http://schemas.microsoft.com/office/drawing/2014/main" val="1784481043"/>
                  </a:ext>
                </a:extLst>
              </a:tr>
            </a:tbl>
          </a:graphicData>
        </a:graphic>
      </p:graphicFrame>
    </p:spTree>
    <p:extLst>
      <p:ext uri="{BB962C8B-B14F-4D97-AF65-F5344CB8AC3E}">
        <p14:creationId xmlns:p14="http://schemas.microsoft.com/office/powerpoint/2010/main" val="295961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954762" y="620689"/>
            <a:ext cx="1968935" cy="1777160"/>
            <a:chOff x="6703976" y="620688"/>
            <a:chExt cx="2476536" cy="2160240"/>
          </a:xfrm>
        </p:grpSpPr>
        <p:pic>
          <p:nvPicPr>
            <p:cNvPr id="4" name="Picture 3" descr="I:\NNPub\STP Team\Communications and Engagement\Branding\Logo\ICSlogolinealeftcmyk.jpg"/>
            <p:cNvPicPr/>
            <p:nvPr/>
          </p:nvPicPr>
          <p:blipFill rotWithShape="1">
            <a:blip r:embed="rId2" cstate="print">
              <a:extLst>
                <a:ext uri="{28A0092B-C50C-407E-A947-70E740481C1C}">
                  <a14:useLocalDpi xmlns:a14="http://schemas.microsoft.com/office/drawing/2010/main" val="0"/>
                </a:ext>
              </a:extLst>
            </a:blip>
            <a:srcRect r="61401"/>
            <a:stretch/>
          </p:blipFill>
          <p:spPr bwMode="auto">
            <a:xfrm>
              <a:off x="6703976" y="620688"/>
              <a:ext cx="2476536" cy="2160240"/>
            </a:xfrm>
            <a:prstGeom prst="rect">
              <a:avLst/>
            </a:prstGeom>
            <a:noFill/>
            <a:ln>
              <a:noFill/>
            </a:ln>
          </p:spPr>
        </p:pic>
        <p:sp>
          <p:nvSpPr>
            <p:cNvPr id="2" name="TextBox 1"/>
            <p:cNvSpPr txBox="1"/>
            <p:nvPr/>
          </p:nvSpPr>
          <p:spPr>
            <a:xfrm>
              <a:off x="7021984" y="1145866"/>
              <a:ext cx="1565139" cy="1079145"/>
            </a:xfrm>
            <a:prstGeom prst="rect">
              <a:avLst/>
            </a:prstGeom>
            <a:noFill/>
          </p:spPr>
          <p:txBody>
            <a:bodyPr wrap="square" rtlCol="0">
              <a:spAutoFit/>
            </a:bodyPr>
            <a:lstStyle/>
            <a:p>
              <a:pPr algn="ctr"/>
              <a:r>
                <a:rPr lang="en-GB" sz="1400" b="1" i="1" dirty="0"/>
                <a:t>Delivering outstanding Digital Health &amp; Care</a:t>
              </a:r>
            </a:p>
          </p:txBody>
        </p:sp>
      </p:grpSp>
      <p:sp>
        <p:nvSpPr>
          <p:cNvPr id="34" name="TextBox 33"/>
          <p:cNvSpPr txBox="1"/>
          <p:nvPr/>
        </p:nvSpPr>
        <p:spPr>
          <a:xfrm rot="16200000">
            <a:off x="-1550620" y="2757510"/>
            <a:ext cx="4320285" cy="830997"/>
          </a:xfrm>
          <a:prstGeom prst="rect">
            <a:avLst/>
          </a:prstGeom>
          <a:noFill/>
        </p:spPr>
        <p:txBody>
          <a:bodyPr wrap="none" rtlCol="0">
            <a:spAutoFit/>
          </a:bodyPr>
          <a:lstStyle/>
          <a:p>
            <a:pPr>
              <a:spcBef>
                <a:spcPct val="0"/>
              </a:spcBef>
            </a:pPr>
            <a:r>
              <a:rPr lang="en-GB" sz="2400" b="1" dirty="0">
                <a:solidFill>
                  <a:schemeClr val="tx2">
                    <a:lumMod val="75000"/>
                  </a:schemeClr>
                </a:solidFill>
                <a:ea typeface="+mj-ea"/>
                <a:cs typeface="+mj-cs"/>
              </a:rPr>
              <a:t>Nottingham &amp; Nottinghamshire </a:t>
            </a:r>
          </a:p>
          <a:p>
            <a:pPr>
              <a:spcBef>
                <a:spcPct val="0"/>
              </a:spcBef>
            </a:pPr>
            <a:r>
              <a:rPr lang="en-GB" sz="2400" b="1" dirty="0">
                <a:solidFill>
                  <a:schemeClr val="tx2">
                    <a:lumMod val="75000"/>
                  </a:schemeClr>
                </a:solidFill>
                <a:ea typeface="+mj-ea"/>
                <a:cs typeface="+mj-cs"/>
              </a:rPr>
              <a:t>Digital Health &amp; Care Roadmap</a:t>
            </a:r>
          </a:p>
        </p:txBody>
      </p:sp>
      <p:sp>
        <p:nvSpPr>
          <p:cNvPr id="10" name="Freeform 9"/>
          <p:cNvSpPr/>
          <p:nvPr/>
        </p:nvSpPr>
        <p:spPr>
          <a:xfrm>
            <a:off x="4771110" y="637563"/>
            <a:ext cx="3886329" cy="3363986"/>
          </a:xfrm>
          <a:custGeom>
            <a:avLst/>
            <a:gdLst>
              <a:gd name="connsiteX0" fmla="*/ 329396 w 3886329"/>
              <a:gd name="connsiteY0" fmla="*/ 0 h 3363986"/>
              <a:gd name="connsiteX1" fmla="*/ 346174 w 3886329"/>
              <a:gd name="connsiteY1" fmla="*/ 2776756 h 3363986"/>
              <a:gd name="connsiteX2" fmla="*/ 3886329 w 3886329"/>
              <a:gd name="connsiteY2" fmla="*/ 3363986 h 3363986"/>
              <a:gd name="connsiteX3" fmla="*/ 3886329 w 3886329"/>
              <a:gd name="connsiteY3" fmla="*/ 3363986 h 3363986"/>
            </a:gdLst>
            <a:ahLst/>
            <a:cxnLst>
              <a:cxn ang="0">
                <a:pos x="connsiteX0" y="connsiteY0"/>
              </a:cxn>
              <a:cxn ang="0">
                <a:pos x="connsiteX1" y="connsiteY1"/>
              </a:cxn>
              <a:cxn ang="0">
                <a:pos x="connsiteX2" y="connsiteY2"/>
              </a:cxn>
              <a:cxn ang="0">
                <a:pos x="connsiteX3" y="connsiteY3"/>
              </a:cxn>
            </a:cxnLst>
            <a:rect l="l" t="t" r="r" b="b"/>
            <a:pathLst>
              <a:path w="3886329" h="3363986">
                <a:moveTo>
                  <a:pt x="329396" y="0"/>
                </a:moveTo>
                <a:cubicBezTo>
                  <a:pt x="41374" y="1108046"/>
                  <a:pt x="-246648" y="2216092"/>
                  <a:pt x="346174" y="2776756"/>
                </a:cubicBezTo>
                <a:cubicBezTo>
                  <a:pt x="938996" y="3337420"/>
                  <a:pt x="3886329" y="3363986"/>
                  <a:pt x="3886329" y="3363986"/>
                </a:cubicBezTo>
                <a:lnTo>
                  <a:pt x="3886329" y="3363986"/>
                </a:lnTo>
              </a:path>
            </a:pathLst>
          </a:custGeom>
          <a:noFill/>
          <a:ln w="88900">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Freeform 12"/>
          <p:cNvSpPr/>
          <p:nvPr/>
        </p:nvSpPr>
        <p:spPr>
          <a:xfrm>
            <a:off x="3185687" y="629174"/>
            <a:ext cx="5471752" cy="4496499"/>
          </a:xfrm>
          <a:custGeom>
            <a:avLst/>
            <a:gdLst>
              <a:gd name="connsiteX0" fmla="*/ 480302 w 5471752"/>
              <a:gd name="connsiteY0" fmla="*/ 0 h 4496499"/>
              <a:gd name="connsiteX1" fmla="*/ 480302 w 5471752"/>
              <a:gd name="connsiteY1" fmla="*/ 3733101 h 4496499"/>
              <a:gd name="connsiteX2" fmla="*/ 5471752 w 5471752"/>
              <a:gd name="connsiteY2" fmla="*/ 4496499 h 4496499"/>
              <a:gd name="connsiteX3" fmla="*/ 5471752 w 5471752"/>
              <a:gd name="connsiteY3" fmla="*/ 4496499 h 4496499"/>
            </a:gdLst>
            <a:ahLst/>
            <a:cxnLst>
              <a:cxn ang="0">
                <a:pos x="connsiteX0" y="connsiteY0"/>
              </a:cxn>
              <a:cxn ang="0">
                <a:pos x="connsiteX1" y="connsiteY1"/>
              </a:cxn>
              <a:cxn ang="0">
                <a:pos x="connsiteX2" y="connsiteY2"/>
              </a:cxn>
              <a:cxn ang="0">
                <a:pos x="connsiteX3" y="connsiteY3"/>
              </a:cxn>
            </a:cxnLst>
            <a:rect l="l" t="t" r="r" b="b"/>
            <a:pathLst>
              <a:path w="5471752" h="4496499">
                <a:moveTo>
                  <a:pt x="480302" y="0"/>
                </a:moveTo>
                <a:cubicBezTo>
                  <a:pt x="64348" y="1491842"/>
                  <a:pt x="-351606" y="2983685"/>
                  <a:pt x="480302" y="3733101"/>
                </a:cubicBezTo>
                <a:cubicBezTo>
                  <a:pt x="1312210" y="4482517"/>
                  <a:pt x="5471752" y="4496499"/>
                  <a:pt x="5471752" y="4496499"/>
                </a:cubicBezTo>
                <a:lnTo>
                  <a:pt x="5471752" y="4496499"/>
                </a:lnTo>
              </a:path>
            </a:pathLst>
          </a:custGeom>
          <a:noFill/>
          <a:ln w="88900">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Freeform 14"/>
          <p:cNvSpPr/>
          <p:nvPr/>
        </p:nvSpPr>
        <p:spPr>
          <a:xfrm>
            <a:off x="1485314" y="637563"/>
            <a:ext cx="7180514" cy="5555669"/>
          </a:xfrm>
          <a:custGeom>
            <a:avLst/>
            <a:gdLst>
              <a:gd name="connsiteX0" fmla="*/ 595156 w 7180514"/>
              <a:gd name="connsiteY0" fmla="*/ 0 h 5555669"/>
              <a:gd name="connsiteX1" fmla="*/ 645490 w 7180514"/>
              <a:gd name="connsiteY1" fmla="*/ 4714613 h 5555669"/>
              <a:gd name="connsiteX2" fmla="*/ 7180514 w 7180514"/>
              <a:gd name="connsiteY2" fmla="*/ 5553512 h 5555669"/>
              <a:gd name="connsiteX3" fmla="*/ 7180514 w 7180514"/>
              <a:gd name="connsiteY3" fmla="*/ 5553512 h 5555669"/>
            </a:gdLst>
            <a:ahLst/>
            <a:cxnLst>
              <a:cxn ang="0">
                <a:pos x="connsiteX0" y="connsiteY0"/>
              </a:cxn>
              <a:cxn ang="0">
                <a:pos x="connsiteX1" y="connsiteY1"/>
              </a:cxn>
              <a:cxn ang="0">
                <a:pos x="connsiteX2" y="connsiteY2"/>
              </a:cxn>
              <a:cxn ang="0">
                <a:pos x="connsiteX3" y="connsiteY3"/>
              </a:cxn>
            </a:cxnLst>
            <a:rect l="l" t="t" r="r" b="b"/>
            <a:pathLst>
              <a:path w="7180514" h="5555669">
                <a:moveTo>
                  <a:pt x="595156" y="0"/>
                </a:moveTo>
                <a:cubicBezTo>
                  <a:pt x="71543" y="1894514"/>
                  <a:pt x="-452070" y="3789028"/>
                  <a:pt x="645490" y="4714613"/>
                </a:cubicBezTo>
                <a:cubicBezTo>
                  <a:pt x="1743050" y="5640198"/>
                  <a:pt x="7180514" y="5553512"/>
                  <a:pt x="7180514" y="5553512"/>
                </a:cubicBezTo>
                <a:lnTo>
                  <a:pt x="7180514" y="5553512"/>
                </a:lnTo>
              </a:path>
            </a:pathLst>
          </a:custGeom>
          <a:noFill/>
          <a:ln w="88900">
            <a:solidFill>
              <a:schemeClr val="accent1">
                <a:shade val="50000"/>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TextBox 57"/>
          <p:cNvSpPr txBox="1"/>
          <p:nvPr/>
        </p:nvSpPr>
        <p:spPr>
          <a:xfrm>
            <a:off x="2558266" y="415044"/>
            <a:ext cx="601447" cy="338554"/>
          </a:xfrm>
          <a:prstGeom prst="rect">
            <a:avLst/>
          </a:prstGeom>
          <a:noFill/>
        </p:spPr>
        <p:txBody>
          <a:bodyPr wrap="none" rtlCol="0">
            <a:spAutoFit/>
          </a:bodyPr>
          <a:lstStyle/>
          <a:p>
            <a:r>
              <a:rPr lang="en-GB" sz="1600" b="1" i="1" dirty="0"/>
              <a:t>2020</a:t>
            </a:r>
          </a:p>
        </p:txBody>
      </p:sp>
      <p:sp>
        <p:nvSpPr>
          <p:cNvPr id="61" name="TextBox 60"/>
          <p:cNvSpPr txBox="1"/>
          <p:nvPr/>
        </p:nvSpPr>
        <p:spPr>
          <a:xfrm>
            <a:off x="3895729" y="437411"/>
            <a:ext cx="899605" cy="338554"/>
          </a:xfrm>
          <a:prstGeom prst="rect">
            <a:avLst/>
          </a:prstGeom>
          <a:noFill/>
        </p:spPr>
        <p:txBody>
          <a:bodyPr wrap="none" rtlCol="0">
            <a:spAutoFit/>
          </a:bodyPr>
          <a:lstStyle/>
          <a:p>
            <a:r>
              <a:rPr lang="en-GB" sz="1600" b="1" i="1" dirty="0"/>
              <a:t>2021/23</a:t>
            </a:r>
            <a:endParaRPr lang="en-GB" sz="2000" b="1" i="1" dirty="0"/>
          </a:p>
        </p:txBody>
      </p:sp>
      <p:sp>
        <p:nvSpPr>
          <p:cNvPr id="62" name="TextBox 61"/>
          <p:cNvSpPr txBox="1"/>
          <p:nvPr/>
        </p:nvSpPr>
        <p:spPr>
          <a:xfrm>
            <a:off x="5477999" y="448341"/>
            <a:ext cx="899605" cy="338554"/>
          </a:xfrm>
          <a:prstGeom prst="rect">
            <a:avLst/>
          </a:prstGeom>
          <a:noFill/>
        </p:spPr>
        <p:txBody>
          <a:bodyPr wrap="none" rtlCol="0">
            <a:spAutoFit/>
          </a:bodyPr>
          <a:lstStyle/>
          <a:p>
            <a:r>
              <a:rPr lang="en-GB" sz="1600" b="1" i="1" dirty="0"/>
              <a:t>2023/25</a:t>
            </a:r>
          </a:p>
        </p:txBody>
      </p:sp>
      <p:sp>
        <p:nvSpPr>
          <p:cNvPr id="64" name="Oval 63"/>
          <p:cNvSpPr/>
          <p:nvPr/>
        </p:nvSpPr>
        <p:spPr>
          <a:xfrm>
            <a:off x="2034556" y="823587"/>
            <a:ext cx="1227749" cy="7057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Stabilise Population Health Management processes</a:t>
            </a:r>
          </a:p>
        </p:txBody>
      </p:sp>
      <p:sp>
        <p:nvSpPr>
          <p:cNvPr id="65" name="Oval 64"/>
          <p:cNvSpPr>
            <a:spLocks noChangeAspect="1"/>
          </p:cNvSpPr>
          <p:nvPr/>
        </p:nvSpPr>
        <p:spPr>
          <a:xfrm>
            <a:off x="3563888" y="823587"/>
            <a:ext cx="1350524" cy="77633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Digital contact becomes the default route for the public to engage</a:t>
            </a:r>
          </a:p>
        </p:txBody>
      </p:sp>
      <p:sp>
        <p:nvSpPr>
          <p:cNvPr id="66" name="Oval 65"/>
          <p:cNvSpPr>
            <a:spLocks noChangeAspect="1"/>
          </p:cNvSpPr>
          <p:nvPr/>
        </p:nvSpPr>
        <p:spPr>
          <a:xfrm>
            <a:off x="5075568" y="823587"/>
            <a:ext cx="1485578" cy="85397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Personalised Health &amp; Care Services designed for our population </a:t>
            </a:r>
          </a:p>
        </p:txBody>
      </p:sp>
      <p:sp>
        <p:nvSpPr>
          <p:cNvPr id="67" name="Oval 66"/>
          <p:cNvSpPr/>
          <p:nvPr/>
        </p:nvSpPr>
        <p:spPr>
          <a:xfrm>
            <a:off x="1691680" y="3447818"/>
            <a:ext cx="1227749" cy="7057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Ongoing digital transformation projects by  the Notts Digital Collaborative</a:t>
            </a:r>
          </a:p>
        </p:txBody>
      </p:sp>
      <p:sp>
        <p:nvSpPr>
          <p:cNvPr id="68" name="Oval 67"/>
          <p:cNvSpPr/>
          <p:nvPr/>
        </p:nvSpPr>
        <p:spPr>
          <a:xfrm>
            <a:off x="7422824" y="5301614"/>
            <a:ext cx="1227749" cy="70576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Establish sustainable Digital investment at system level</a:t>
            </a:r>
          </a:p>
        </p:txBody>
      </p:sp>
      <p:sp>
        <p:nvSpPr>
          <p:cNvPr id="69" name="Oval 68"/>
          <p:cNvSpPr>
            <a:spLocks noChangeAspect="1"/>
          </p:cNvSpPr>
          <p:nvPr/>
        </p:nvSpPr>
        <p:spPr>
          <a:xfrm>
            <a:off x="4133353" y="3712914"/>
            <a:ext cx="1350524" cy="77633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Integrated health &amp; care analytics technologies deployed</a:t>
            </a:r>
          </a:p>
        </p:txBody>
      </p:sp>
      <p:sp>
        <p:nvSpPr>
          <p:cNvPr id="70" name="Oval 69"/>
          <p:cNvSpPr>
            <a:spLocks noChangeAspect="1"/>
          </p:cNvSpPr>
          <p:nvPr/>
        </p:nvSpPr>
        <p:spPr>
          <a:xfrm>
            <a:off x="5207052" y="2299966"/>
            <a:ext cx="1485578" cy="85397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Health &amp; Care service provision fully exploits digital services eg EPR</a:t>
            </a:r>
          </a:p>
        </p:txBody>
      </p:sp>
      <p:sp>
        <p:nvSpPr>
          <p:cNvPr id="71" name="Oval 70"/>
          <p:cNvSpPr>
            <a:spLocks noChangeAspect="1"/>
          </p:cNvSpPr>
          <p:nvPr/>
        </p:nvSpPr>
        <p:spPr>
          <a:xfrm>
            <a:off x="7300049" y="4101083"/>
            <a:ext cx="1350524" cy="776337"/>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Increase investment in Digital as per 5yr Plan with 3x Return</a:t>
            </a:r>
          </a:p>
        </p:txBody>
      </p:sp>
      <p:sp>
        <p:nvSpPr>
          <p:cNvPr id="72" name="Oval 71"/>
          <p:cNvSpPr>
            <a:spLocks noChangeAspect="1"/>
          </p:cNvSpPr>
          <p:nvPr/>
        </p:nvSpPr>
        <p:spPr>
          <a:xfrm>
            <a:off x="7164995" y="2974334"/>
            <a:ext cx="1485578" cy="85397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Affordable and sustainable digital care  delivered across the ICS</a:t>
            </a:r>
          </a:p>
        </p:txBody>
      </p:sp>
      <p:sp>
        <p:nvSpPr>
          <p:cNvPr id="73" name="Oval 72"/>
          <p:cNvSpPr>
            <a:spLocks noChangeAspect="1"/>
          </p:cNvSpPr>
          <p:nvPr/>
        </p:nvSpPr>
        <p:spPr>
          <a:xfrm>
            <a:off x="5780331" y="4001549"/>
            <a:ext cx="1350524" cy="776337"/>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Build common service platforms to exploit integration</a:t>
            </a:r>
          </a:p>
        </p:txBody>
      </p:sp>
      <p:sp>
        <p:nvSpPr>
          <p:cNvPr id="74" name="Oval 73"/>
          <p:cNvSpPr>
            <a:spLocks noChangeAspect="1"/>
          </p:cNvSpPr>
          <p:nvPr/>
        </p:nvSpPr>
        <p:spPr>
          <a:xfrm>
            <a:off x="3437364" y="2936577"/>
            <a:ext cx="1350524" cy="77633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Integrated health &amp; care Digital records &amp; technologies deployed</a:t>
            </a:r>
          </a:p>
        </p:txBody>
      </p:sp>
      <p:sp>
        <p:nvSpPr>
          <p:cNvPr id="75" name="Oval 74"/>
          <p:cNvSpPr>
            <a:spLocks noChangeAspect="1"/>
          </p:cNvSpPr>
          <p:nvPr/>
        </p:nvSpPr>
        <p:spPr>
          <a:xfrm>
            <a:off x="3388433" y="1754289"/>
            <a:ext cx="1350524" cy="776337"/>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Create an augmented intelligence solution for care design</a:t>
            </a:r>
          </a:p>
        </p:txBody>
      </p:sp>
      <p:sp>
        <p:nvSpPr>
          <p:cNvPr id="76" name="Oval 75"/>
          <p:cNvSpPr/>
          <p:nvPr/>
        </p:nvSpPr>
        <p:spPr>
          <a:xfrm>
            <a:off x="1906186" y="1613795"/>
            <a:ext cx="1227749" cy="7057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Agreed approach to developing outcome measures</a:t>
            </a:r>
          </a:p>
        </p:txBody>
      </p:sp>
      <p:sp>
        <p:nvSpPr>
          <p:cNvPr id="77" name="Oval 76"/>
          <p:cNvSpPr/>
          <p:nvPr/>
        </p:nvSpPr>
        <p:spPr>
          <a:xfrm>
            <a:off x="1835696" y="2397849"/>
            <a:ext cx="1227749" cy="70576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Build on Track &amp; Trace technologies for future health &amp; care benefit</a:t>
            </a:r>
          </a:p>
        </p:txBody>
      </p:sp>
      <p:sp>
        <p:nvSpPr>
          <p:cNvPr id="78" name="Oval 77"/>
          <p:cNvSpPr/>
          <p:nvPr/>
        </p:nvSpPr>
        <p:spPr>
          <a:xfrm>
            <a:off x="2061482" y="4281941"/>
            <a:ext cx="1227749" cy="7057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Establish the Notts Health &amp; Care Analytics</a:t>
            </a:r>
          </a:p>
          <a:p>
            <a:pPr algn="ctr"/>
            <a:r>
              <a:rPr lang="en-GB" sz="800" dirty="0"/>
              <a:t>Collaborative </a:t>
            </a:r>
          </a:p>
        </p:txBody>
      </p:sp>
      <p:sp>
        <p:nvSpPr>
          <p:cNvPr id="79" name="Oval 78"/>
          <p:cNvSpPr/>
          <p:nvPr/>
        </p:nvSpPr>
        <p:spPr>
          <a:xfrm>
            <a:off x="3063445" y="4877420"/>
            <a:ext cx="1227749" cy="70576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Create the Digital Health &amp; Care People Senate</a:t>
            </a:r>
          </a:p>
        </p:txBody>
      </p:sp>
      <p:sp>
        <p:nvSpPr>
          <p:cNvPr id="80" name="Oval 79"/>
          <p:cNvSpPr/>
          <p:nvPr/>
        </p:nvSpPr>
        <p:spPr>
          <a:xfrm>
            <a:off x="5949841" y="5280022"/>
            <a:ext cx="1227749" cy="70576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Create  a workforce plan  for Digital specialists</a:t>
            </a:r>
          </a:p>
        </p:txBody>
      </p:sp>
      <p:sp>
        <p:nvSpPr>
          <p:cNvPr id="81" name="Oval 80"/>
          <p:cNvSpPr/>
          <p:nvPr/>
        </p:nvSpPr>
        <p:spPr>
          <a:xfrm>
            <a:off x="4614238" y="5169329"/>
            <a:ext cx="1227749" cy="70576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Create a Digital Design Authority mechanism </a:t>
            </a:r>
          </a:p>
        </p:txBody>
      </p:sp>
      <p:sp>
        <p:nvSpPr>
          <p:cNvPr id="30" name="Slide Number Placeholder 3"/>
          <p:cNvSpPr>
            <a:spLocks noGrp="1"/>
          </p:cNvSpPr>
          <p:nvPr>
            <p:ph type="sldNum" sz="quarter" idx="12"/>
          </p:nvPr>
        </p:nvSpPr>
        <p:spPr>
          <a:xfrm>
            <a:off x="6553200" y="6356350"/>
            <a:ext cx="2133600" cy="365125"/>
          </a:xfrm>
        </p:spPr>
        <p:txBody>
          <a:bodyPr/>
          <a:lstStyle/>
          <a:p>
            <a:fld id="{FF05962B-FE64-4318-B0BD-62E38A224F4B}" type="slidenum">
              <a:rPr lang="en-GB" smtClean="0"/>
              <a:t>8</a:t>
            </a:fld>
            <a:endParaRPr lang="en-GB" dirty="0"/>
          </a:p>
        </p:txBody>
      </p:sp>
    </p:spTree>
    <p:extLst>
      <p:ext uri="{BB962C8B-B14F-4D97-AF65-F5344CB8AC3E}">
        <p14:creationId xmlns:p14="http://schemas.microsoft.com/office/powerpoint/2010/main" val="3893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p:cNvSpPr>
            <a:spLocks noGrp="1"/>
          </p:cNvSpPr>
          <p:nvPr>
            <p:ph type="title"/>
          </p:nvPr>
        </p:nvSpPr>
        <p:spPr>
          <a:xfrm>
            <a:off x="251520" y="476672"/>
            <a:ext cx="8642349" cy="447147"/>
          </a:xfrm>
        </p:spPr>
        <p:txBody>
          <a:bodyPr anchor="t" anchorCtr="0">
            <a:noAutofit/>
          </a:bodyPr>
          <a:lstStyle/>
          <a:p>
            <a:pPr algn="l"/>
            <a:r>
              <a:rPr lang="en-GB" sz="2400" b="1" dirty="0">
                <a:latin typeface="+mn-lt"/>
              </a:rPr>
              <a:t>Ensuring Delivery of our Strategy (1)</a:t>
            </a:r>
          </a:p>
        </p:txBody>
      </p:sp>
      <p:grpSp>
        <p:nvGrpSpPr>
          <p:cNvPr id="17" name="Group 16"/>
          <p:cNvGrpSpPr/>
          <p:nvPr/>
        </p:nvGrpSpPr>
        <p:grpSpPr>
          <a:xfrm>
            <a:off x="250825" y="2345988"/>
            <a:ext cx="4106201" cy="3820972"/>
            <a:chOff x="144269" y="2272068"/>
            <a:chExt cx="4249358" cy="3782550"/>
          </a:xfrm>
        </p:grpSpPr>
        <p:cxnSp>
          <p:nvCxnSpPr>
            <p:cNvPr id="5" name="Straight Arrow Connector 4"/>
            <p:cNvCxnSpPr/>
            <p:nvPr/>
          </p:nvCxnSpPr>
          <p:spPr>
            <a:xfrm flipV="1">
              <a:off x="2246070" y="2272068"/>
              <a:ext cx="0" cy="24946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83568" y="4725144"/>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83568" y="2780928"/>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83568" y="3717032"/>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246070" y="4725144"/>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46070" y="2780928"/>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246070" y="3717032"/>
              <a:ext cx="1562502" cy="576064"/>
            </a:xfrm>
            <a:prstGeom prst="line">
              <a:avLst/>
            </a:prstGeom>
            <a:ln w="57150" cap="rnd">
              <a:tailEnd type="ova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15748" y="3420289"/>
              <a:ext cx="1177879" cy="457023"/>
            </a:xfrm>
            <a:prstGeom prst="rect">
              <a:avLst/>
            </a:prstGeom>
            <a:noFill/>
          </p:spPr>
          <p:txBody>
            <a:bodyPr wrap="none" rtlCol="0">
              <a:spAutoFit/>
            </a:bodyPr>
            <a:lstStyle/>
            <a:p>
              <a:pPr algn="ctr"/>
              <a:r>
                <a:rPr lang="en-GB" sz="1200" b="1" dirty="0"/>
                <a:t>Active ICS &amp;</a:t>
              </a:r>
            </a:p>
            <a:p>
              <a:pPr algn="ctr"/>
              <a:r>
                <a:rPr lang="en-GB" sz="1200" b="1" dirty="0"/>
                <a:t> Board support</a:t>
              </a:r>
            </a:p>
          </p:txBody>
        </p:sp>
        <p:sp>
          <p:nvSpPr>
            <p:cNvPr id="50" name="TextBox 49"/>
            <p:cNvSpPr txBox="1"/>
            <p:nvPr/>
          </p:nvSpPr>
          <p:spPr>
            <a:xfrm>
              <a:off x="3310237" y="5408287"/>
              <a:ext cx="1033488" cy="646331"/>
            </a:xfrm>
            <a:prstGeom prst="rect">
              <a:avLst/>
            </a:prstGeom>
            <a:noFill/>
          </p:spPr>
          <p:txBody>
            <a:bodyPr wrap="none" rtlCol="0">
              <a:spAutoFit/>
            </a:bodyPr>
            <a:lstStyle/>
            <a:p>
              <a:pPr algn="ctr"/>
              <a:r>
                <a:rPr lang="en-GB" sz="1200" b="1" dirty="0"/>
                <a:t>Commitment</a:t>
              </a:r>
              <a:br>
                <a:rPr lang="en-GB" sz="1200" b="1" dirty="0"/>
              </a:br>
              <a:r>
                <a:rPr lang="en-GB" sz="1200" b="1" dirty="0"/>
                <a:t>to </a:t>
              </a:r>
            </a:p>
            <a:p>
              <a:pPr algn="ctr"/>
              <a:r>
                <a:rPr lang="en-GB" sz="1200" b="1" dirty="0"/>
                <a:t>collaboration</a:t>
              </a:r>
            </a:p>
          </p:txBody>
        </p:sp>
        <p:sp>
          <p:nvSpPr>
            <p:cNvPr id="51" name="TextBox 50"/>
            <p:cNvSpPr txBox="1"/>
            <p:nvPr/>
          </p:nvSpPr>
          <p:spPr>
            <a:xfrm>
              <a:off x="3327698" y="4398439"/>
              <a:ext cx="1064842" cy="646331"/>
            </a:xfrm>
            <a:prstGeom prst="rect">
              <a:avLst/>
            </a:prstGeom>
            <a:noFill/>
          </p:spPr>
          <p:txBody>
            <a:bodyPr wrap="none" rtlCol="0">
              <a:spAutoFit/>
            </a:bodyPr>
            <a:lstStyle/>
            <a:p>
              <a:pPr algn="ctr"/>
              <a:r>
                <a:rPr lang="en-GB" sz="1200" b="1" dirty="0"/>
                <a:t>Strong</a:t>
              </a:r>
              <a:br>
                <a:rPr lang="en-GB" sz="1200" b="1" dirty="0"/>
              </a:br>
              <a:r>
                <a:rPr lang="en-GB" sz="1200" b="1" dirty="0"/>
                <a:t>benefits</a:t>
              </a:r>
            </a:p>
            <a:p>
              <a:pPr algn="r"/>
              <a:r>
                <a:rPr lang="en-GB" sz="1200" b="1" dirty="0"/>
                <a:t> management</a:t>
              </a:r>
            </a:p>
          </p:txBody>
        </p:sp>
        <p:sp>
          <p:nvSpPr>
            <p:cNvPr id="52" name="TextBox 51"/>
            <p:cNvSpPr txBox="1"/>
            <p:nvPr/>
          </p:nvSpPr>
          <p:spPr>
            <a:xfrm>
              <a:off x="173788" y="5408286"/>
              <a:ext cx="978593" cy="646331"/>
            </a:xfrm>
            <a:prstGeom prst="rect">
              <a:avLst/>
            </a:prstGeom>
            <a:noFill/>
          </p:spPr>
          <p:txBody>
            <a:bodyPr wrap="square" rtlCol="0">
              <a:spAutoFit/>
            </a:bodyPr>
            <a:lstStyle/>
            <a:p>
              <a:pPr algn="ctr"/>
              <a:r>
                <a:rPr lang="en-GB" sz="1200" b="1" dirty="0"/>
                <a:t>Clear programme </a:t>
              </a:r>
            </a:p>
            <a:p>
              <a:pPr algn="ctr"/>
              <a:r>
                <a:rPr lang="en-GB" sz="1200" b="1" dirty="0"/>
                <a:t>delivery</a:t>
              </a:r>
            </a:p>
          </p:txBody>
        </p:sp>
        <p:sp>
          <p:nvSpPr>
            <p:cNvPr id="53" name="TextBox 52"/>
            <p:cNvSpPr txBox="1"/>
            <p:nvPr/>
          </p:nvSpPr>
          <p:spPr>
            <a:xfrm>
              <a:off x="319395" y="3453604"/>
              <a:ext cx="787508" cy="457023"/>
            </a:xfrm>
            <a:prstGeom prst="rect">
              <a:avLst/>
            </a:prstGeom>
            <a:noFill/>
          </p:spPr>
          <p:txBody>
            <a:bodyPr wrap="none" rtlCol="0">
              <a:spAutoFit/>
            </a:bodyPr>
            <a:lstStyle/>
            <a:p>
              <a:r>
                <a:rPr lang="en-GB" sz="1200" b="1" dirty="0"/>
                <a:t>Invested </a:t>
              </a:r>
            </a:p>
            <a:p>
              <a:r>
                <a:rPr lang="en-GB" sz="1200" b="1" dirty="0"/>
                <a:t>people</a:t>
              </a:r>
            </a:p>
          </p:txBody>
        </p:sp>
        <p:sp>
          <p:nvSpPr>
            <p:cNvPr id="54" name="TextBox 53"/>
            <p:cNvSpPr txBox="1"/>
            <p:nvPr/>
          </p:nvSpPr>
          <p:spPr>
            <a:xfrm>
              <a:off x="144269" y="4398439"/>
              <a:ext cx="1014150" cy="646331"/>
            </a:xfrm>
            <a:prstGeom prst="rect">
              <a:avLst/>
            </a:prstGeom>
            <a:noFill/>
          </p:spPr>
          <p:txBody>
            <a:bodyPr wrap="square" rtlCol="0">
              <a:spAutoFit/>
            </a:bodyPr>
            <a:lstStyle/>
            <a:p>
              <a:pPr algn="ctr"/>
              <a:r>
                <a:rPr lang="en-GB" sz="1200" b="1" dirty="0"/>
                <a:t>Long-term resource</a:t>
              </a:r>
            </a:p>
            <a:p>
              <a:pPr algn="ctr"/>
              <a:r>
                <a:rPr lang="en-GB" sz="1200" b="1" dirty="0"/>
                <a:t>Investments </a:t>
              </a:r>
            </a:p>
          </p:txBody>
        </p:sp>
        <p:sp>
          <p:nvSpPr>
            <p:cNvPr id="16" name="Oval 15"/>
            <p:cNvSpPr/>
            <p:nvPr/>
          </p:nvSpPr>
          <p:spPr>
            <a:xfrm>
              <a:off x="1448041" y="2720794"/>
              <a:ext cx="1562502" cy="5040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1. Clear Expectations</a:t>
              </a:r>
            </a:p>
          </p:txBody>
        </p:sp>
        <p:sp>
          <p:nvSpPr>
            <p:cNvPr id="56" name="Oval 55"/>
            <p:cNvSpPr/>
            <p:nvPr/>
          </p:nvSpPr>
          <p:spPr>
            <a:xfrm>
              <a:off x="1464819" y="4633047"/>
              <a:ext cx="1562502" cy="5040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3. Good Governance</a:t>
              </a:r>
            </a:p>
          </p:txBody>
        </p:sp>
        <p:sp>
          <p:nvSpPr>
            <p:cNvPr id="57" name="Oval 56"/>
            <p:cNvSpPr/>
            <p:nvPr/>
          </p:nvSpPr>
          <p:spPr>
            <a:xfrm>
              <a:off x="1486331" y="3597620"/>
              <a:ext cx="1562502" cy="50405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2. Sustainable Delivery</a:t>
              </a:r>
            </a:p>
          </p:txBody>
        </p:sp>
      </p:grpSp>
      <p:sp>
        <p:nvSpPr>
          <p:cNvPr id="18" name="TextBox 17"/>
          <p:cNvSpPr txBox="1"/>
          <p:nvPr/>
        </p:nvSpPr>
        <p:spPr>
          <a:xfrm>
            <a:off x="4572000" y="1028015"/>
            <a:ext cx="4477841" cy="5319405"/>
          </a:xfrm>
          <a:prstGeom prst="rect">
            <a:avLst/>
          </a:prstGeom>
          <a:noFill/>
        </p:spPr>
        <p:txBody>
          <a:bodyPr wrap="square" rtlCol="0">
            <a:spAutoFit/>
          </a:bodyPr>
          <a:lstStyle/>
          <a:p>
            <a:pPr>
              <a:spcAft>
                <a:spcPts val="400"/>
              </a:spcAft>
            </a:pPr>
            <a:r>
              <a:rPr lang="en-GB" sz="1100" b="1" dirty="0"/>
              <a:t>1. Clear Expectations</a:t>
            </a:r>
          </a:p>
          <a:p>
            <a:pPr marL="266700" lvl="0" indent="-180975">
              <a:spcAft>
                <a:spcPts val="400"/>
              </a:spcAft>
              <a:buFont typeface="Arial" panose="020B0604020202020204" pitchFamily="34" charset="0"/>
              <a:buChar char="•"/>
              <a:tabLst>
                <a:tab pos="457200" algn="l"/>
              </a:tabLst>
            </a:pPr>
            <a:r>
              <a:rPr lang="en-GB" sz="1100" dirty="0">
                <a:solidFill>
                  <a:srgbClr val="000000"/>
                </a:solidFill>
              </a:rPr>
              <a:t>A Digital Health &amp; Care People Senate will ensure everyone involved in the ICS; including the general population, people using services, people providing health and care services or people delivering technologies; will be able to shape those services and have a personal investment in their success.</a:t>
            </a:r>
            <a:endParaRPr lang="en-GB" sz="1100" dirty="0">
              <a:ea typeface="Times New Roman" panose="02020603050405020304" pitchFamily="18" charset="0"/>
              <a:cs typeface="Times New Roman" panose="02020603050405020304" pitchFamily="18" charset="0"/>
            </a:endParaRPr>
          </a:p>
          <a:p>
            <a:pPr marL="266700" lvl="0" indent="-180975">
              <a:spcAft>
                <a:spcPts val="400"/>
              </a:spcAft>
              <a:buFont typeface="Arial" panose="020B0604020202020204" pitchFamily="34" charset="0"/>
              <a:buChar char="•"/>
              <a:tabLst>
                <a:tab pos="457200" algn="l"/>
              </a:tabLst>
            </a:pPr>
            <a:r>
              <a:rPr lang="en-GB" sz="1100" dirty="0">
                <a:solidFill>
                  <a:srgbClr val="000000"/>
                </a:solidFill>
              </a:rPr>
              <a:t>All ICS organisations will have an Executive Level champion committed to the collaborative DAIT Agenda as Senior Responsible Owner for their organisation with authority to make  decisions.</a:t>
            </a:r>
            <a:endParaRPr lang="en-GB" sz="1100" dirty="0">
              <a:ea typeface="Times New Roman" panose="02020603050405020304" pitchFamily="18" charset="0"/>
              <a:cs typeface="Times New Roman" panose="02020603050405020304" pitchFamily="18" charset="0"/>
            </a:endParaRPr>
          </a:p>
          <a:p>
            <a:pPr marL="266700" lvl="0" indent="-180975">
              <a:spcAft>
                <a:spcPts val="1200"/>
              </a:spcAft>
              <a:buFont typeface="Arial" panose="020B0604020202020204" pitchFamily="34" charset="0"/>
              <a:buChar char="•"/>
              <a:tabLst>
                <a:tab pos="457200" algn="l"/>
              </a:tabLst>
            </a:pPr>
            <a:r>
              <a:rPr lang="en-GB" sz="1100" dirty="0">
                <a:solidFill>
                  <a:srgbClr val="000000"/>
                </a:solidFill>
              </a:rPr>
              <a:t>All strategies for health and care delivery across Nottingham &amp; Nottinghamshire will include a ‘Digital First’ perspective.</a:t>
            </a:r>
            <a:endParaRPr lang="en-GB" sz="1100" dirty="0">
              <a:ea typeface="Times New Roman" panose="02020603050405020304" pitchFamily="18" charset="0"/>
              <a:cs typeface="Times New Roman" panose="02020603050405020304" pitchFamily="18" charset="0"/>
            </a:endParaRPr>
          </a:p>
          <a:p>
            <a:pPr>
              <a:spcAft>
                <a:spcPts val="400"/>
              </a:spcAft>
            </a:pPr>
            <a:r>
              <a:rPr lang="en-GB" sz="1100" b="1" dirty="0"/>
              <a:t>2. Sustainable Delivery</a:t>
            </a:r>
          </a:p>
          <a:p>
            <a:pPr marL="266700" indent="-180975">
              <a:spcAft>
                <a:spcPts val="400"/>
              </a:spcAft>
              <a:buFont typeface="Arial" panose="020B0604020202020204" pitchFamily="34" charset="0"/>
              <a:buChar char="•"/>
              <a:tabLst>
                <a:tab pos="457200" algn="l"/>
              </a:tabLst>
            </a:pPr>
            <a:r>
              <a:rPr lang="en-GB" sz="1100" dirty="0">
                <a:solidFill>
                  <a:srgbClr val="000000"/>
                </a:solidFill>
              </a:rPr>
              <a:t>Careful investment in modern &amp; secure technology improves care, increases productivity, reduces the burden on our workforce freeing up more time to care, helps manage demand by enabling care to take place in the right setting and improves patient experience. </a:t>
            </a:r>
          </a:p>
          <a:p>
            <a:pPr marL="266700" indent="-180975">
              <a:spcAft>
                <a:spcPts val="400"/>
              </a:spcAft>
              <a:buFont typeface="Arial" panose="020B0604020202020204" pitchFamily="34" charset="0"/>
              <a:buChar char="•"/>
              <a:tabLst>
                <a:tab pos="457200" algn="l"/>
              </a:tabLst>
            </a:pPr>
            <a:r>
              <a:rPr lang="en-GB" sz="1100" dirty="0">
                <a:solidFill>
                  <a:srgbClr val="000000"/>
                </a:solidFill>
              </a:rPr>
              <a:t>DAIT is a key enabler of the five-year strategic plan and the system operational plan.  Resources will be reviewed (capital &amp; revenue) to ensure appropriate levels of investment in technology are made in health and care services by 2024. </a:t>
            </a:r>
          </a:p>
          <a:p>
            <a:pPr marL="266700" indent="-180975">
              <a:spcAft>
                <a:spcPts val="400"/>
              </a:spcAft>
              <a:buFont typeface="Arial" panose="020B0604020202020204" pitchFamily="34" charset="0"/>
              <a:buChar char="•"/>
              <a:tabLst>
                <a:tab pos="457200" algn="l"/>
              </a:tabLst>
            </a:pPr>
            <a:r>
              <a:rPr lang="en-GB" sz="1100" dirty="0">
                <a:solidFill>
                  <a:srgbClr val="000000"/>
                </a:solidFill>
              </a:rPr>
              <a:t>We will robustly evaluate what we have done and what we said we would do, and publish it.</a:t>
            </a:r>
          </a:p>
          <a:p>
            <a:pPr marL="266700" indent="-180975">
              <a:spcAft>
                <a:spcPts val="400"/>
              </a:spcAft>
              <a:buFont typeface="Arial" panose="020B0604020202020204" pitchFamily="34" charset="0"/>
              <a:buChar char="•"/>
              <a:tabLst>
                <a:tab pos="457200" algn="l"/>
              </a:tabLst>
            </a:pPr>
            <a:r>
              <a:rPr lang="en-GB" sz="1100" dirty="0">
                <a:solidFill>
                  <a:srgbClr val="000000"/>
                </a:solidFill>
              </a:rPr>
              <a:t>The system will continue to work together to bid for NHS Targeted Transformational Funding.</a:t>
            </a:r>
          </a:p>
          <a:p>
            <a:pPr marL="266700" indent="-180975">
              <a:spcAft>
                <a:spcPts val="600"/>
              </a:spcAft>
              <a:buFont typeface="Arial" panose="020B0604020202020204" pitchFamily="34" charset="0"/>
              <a:buChar char="•"/>
              <a:tabLst>
                <a:tab pos="457200" algn="l"/>
              </a:tabLst>
            </a:pPr>
            <a:r>
              <a:rPr lang="en-GB" sz="1100" dirty="0">
                <a:solidFill>
                  <a:srgbClr val="000000"/>
                </a:solidFill>
              </a:rPr>
              <a:t>Recognising the financial challenges, a robust approach to benefits realisation will be used.  The target return on investment will be at least 3x cost, with a proportion re-invested for further benefits.</a:t>
            </a:r>
          </a:p>
        </p:txBody>
      </p:sp>
      <p:pic>
        <p:nvPicPr>
          <p:cNvPr id="6" name="Picture 5"/>
          <p:cNvPicPr>
            <a:picLocks noChangeAspect="1"/>
          </p:cNvPicPr>
          <p:nvPr/>
        </p:nvPicPr>
        <p:blipFill>
          <a:blip r:embed="rId2"/>
          <a:stretch>
            <a:fillRect/>
          </a:stretch>
        </p:blipFill>
        <p:spPr>
          <a:xfrm>
            <a:off x="1650651" y="1124744"/>
            <a:ext cx="1303908" cy="1174728"/>
          </a:xfrm>
          <a:prstGeom prst="rect">
            <a:avLst/>
          </a:prstGeom>
        </p:spPr>
      </p:pic>
      <p:sp>
        <p:nvSpPr>
          <p:cNvPr id="30" name="Slide Number Placeholder 3"/>
          <p:cNvSpPr>
            <a:spLocks noGrp="1"/>
          </p:cNvSpPr>
          <p:nvPr>
            <p:ph type="sldNum" sz="quarter" idx="12"/>
          </p:nvPr>
        </p:nvSpPr>
        <p:spPr>
          <a:xfrm>
            <a:off x="6553200" y="6356350"/>
            <a:ext cx="2133600" cy="365125"/>
          </a:xfrm>
        </p:spPr>
        <p:txBody>
          <a:bodyPr/>
          <a:lstStyle/>
          <a:p>
            <a:fld id="{FF05962B-FE64-4318-B0BD-62E38A224F4B}" type="slidenum">
              <a:rPr lang="en-GB" smtClean="0"/>
              <a:t>9</a:t>
            </a:fld>
            <a:endParaRPr lang="en-GB" dirty="0"/>
          </a:p>
        </p:txBody>
      </p:sp>
    </p:spTree>
    <p:extLst>
      <p:ext uri="{BB962C8B-B14F-4D97-AF65-F5344CB8AC3E}">
        <p14:creationId xmlns:p14="http://schemas.microsoft.com/office/powerpoint/2010/main" val="2865309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hite bkgrnd master">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8_SUMMIT_TEMPLATE.pptx" id="{F018A82B-9632-4C73-B475-2FE0E1C43328}" vid="{4A98995B-84F2-4E72-B0B6-48A3FB7923E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99834</TotalTime>
  <Words>3647</Words>
  <Application>Microsoft Office PowerPoint</Application>
  <PresentationFormat>On-screen Show (4:3)</PresentationFormat>
  <Paragraphs>320</Paragraphs>
  <Slides>11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Arial Black</vt:lpstr>
      <vt:lpstr>Calibri</vt:lpstr>
      <vt:lpstr>Calibri Light</vt:lpstr>
      <vt:lpstr>Wingdings</vt:lpstr>
      <vt:lpstr>Wingdings 2</vt:lpstr>
      <vt:lpstr>Office Theme</vt:lpstr>
      <vt:lpstr>1_White bkgrnd master</vt:lpstr>
      <vt:lpstr>PowerPoint Presentation</vt:lpstr>
      <vt:lpstr>PowerPoint Presentation</vt:lpstr>
      <vt:lpstr>The context for this strategy</vt:lpstr>
      <vt:lpstr>PowerPoint Presentation</vt:lpstr>
      <vt:lpstr>PowerPoint Presentation</vt:lpstr>
      <vt:lpstr>PowerPoint Presentation</vt:lpstr>
      <vt:lpstr>PowerPoint Presentation</vt:lpstr>
      <vt:lpstr>PowerPoint Presentation</vt:lpstr>
      <vt:lpstr>Ensuring Delivery of our Strategy (1)</vt:lpstr>
      <vt:lpstr> </vt:lpstr>
      <vt:lpstr>Glossary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Haw Andrew - Bank IT Project Manager</cp:lastModifiedBy>
  <cp:revision>2328</cp:revision>
  <cp:lastPrinted>2019-11-14T16:30:21Z</cp:lastPrinted>
  <dcterms:created xsi:type="dcterms:W3CDTF">2017-06-09T16:20:04Z</dcterms:created>
  <dcterms:modified xsi:type="dcterms:W3CDTF">2020-08-13T10:17:40Z</dcterms:modified>
</cp:coreProperties>
</file>